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20" r:id="rId6"/>
    <p:sldMasterId id="2147484561" r:id="rId7"/>
    <p:sldMasterId id="2147484604" r:id="rId8"/>
    <p:sldMasterId id="2147484625" r:id="rId9"/>
  </p:sldMasterIdLst>
  <p:notesMasterIdLst>
    <p:notesMasterId r:id="rId91"/>
  </p:notesMasterIdLst>
  <p:handoutMasterIdLst>
    <p:handoutMasterId r:id="rId92"/>
  </p:handoutMasterIdLst>
  <p:sldIdLst>
    <p:sldId id="1502" r:id="rId10"/>
    <p:sldId id="1573" r:id="rId11"/>
    <p:sldId id="1572" r:id="rId12"/>
    <p:sldId id="1587" r:id="rId13"/>
    <p:sldId id="1625" r:id="rId14"/>
    <p:sldId id="1585" r:id="rId15"/>
    <p:sldId id="1602" r:id="rId16"/>
    <p:sldId id="1603" r:id="rId17"/>
    <p:sldId id="1584" r:id="rId18"/>
    <p:sldId id="1604" r:id="rId19"/>
    <p:sldId id="1605" r:id="rId20"/>
    <p:sldId id="1596" r:id="rId21"/>
    <p:sldId id="1566" r:id="rId22"/>
    <p:sldId id="1597" r:id="rId23"/>
    <p:sldId id="1598" r:id="rId24"/>
    <p:sldId id="1599" r:id="rId25"/>
    <p:sldId id="1600" r:id="rId26"/>
    <p:sldId id="1569" r:id="rId27"/>
    <p:sldId id="1570" r:id="rId28"/>
    <p:sldId id="1606" r:id="rId29"/>
    <p:sldId id="1607" r:id="rId30"/>
    <p:sldId id="1612" r:id="rId31"/>
    <p:sldId id="1614" r:id="rId32"/>
    <p:sldId id="1615" r:id="rId33"/>
    <p:sldId id="1616" r:id="rId34"/>
    <p:sldId id="1617" r:id="rId35"/>
    <p:sldId id="1618" r:id="rId36"/>
    <p:sldId id="1577" r:id="rId37"/>
    <p:sldId id="1588" r:id="rId38"/>
    <p:sldId id="1589" r:id="rId39"/>
    <p:sldId id="1590" r:id="rId40"/>
    <p:sldId id="1571" r:id="rId41"/>
    <p:sldId id="1578" r:id="rId42"/>
    <p:sldId id="1624" r:id="rId43"/>
    <p:sldId id="1579" r:id="rId44"/>
    <p:sldId id="1619" r:id="rId45"/>
    <p:sldId id="1620" r:id="rId46"/>
    <p:sldId id="1623" r:id="rId47"/>
    <p:sldId id="1583" r:id="rId48"/>
    <p:sldId id="1630" r:id="rId49"/>
    <p:sldId id="1635" r:id="rId50"/>
    <p:sldId id="1576" r:id="rId51"/>
    <p:sldId id="1539" r:id="rId52"/>
    <p:sldId id="1552" r:id="rId53"/>
    <p:sldId id="1558" r:id="rId54"/>
    <p:sldId id="1628" r:id="rId55"/>
    <p:sldId id="1629" r:id="rId56"/>
    <p:sldId id="1631" r:id="rId57"/>
    <p:sldId id="1575" r:id="rId58"/>
    <p:sldId id="1626" r:id="rId59"/>
    <p:sldId id="1632" r:id="rId60"/>
    <p:sldId id="1580" r:id="rId61"/>
    <p:sldId id="1634" r:id="rId62"/>
    <p:sldId id="1560" r:id="rId63"/>
    <p:sldId id="1581" r:id="rId64"/>
    <p:sldId id="1636" r:id="rId65"/>
    <p:sldId id="1660" r:id="rId66"/>
    <p:sldId id="1638" r:id="rId67"/>
    <p:sldId id="1639" r:id="rId68"/>
    <p:sldId id="1640" r:id="rId69"/>
    <p:sldId id="1641" r:id="rId70"/>
    <p:sldId id="1642" r:id="rId71"/>
    <p:sldId id="1643" r:id="rId72"/>
    <p:sldId id="1644" r:id="rId73"/>
    <p:sldId id="1645" r:id="rId74"/>
    <p:sldId id="1646" r:id="rId75"/>
    <p:sldId id="1647" r:id="rId76"/>
    <p:sldId id="1648" r:id="rId77"/>
    <p:sldId id="1649" r:id="rId78"/>
    <p:sldId id="1650" r:id="rId79"/>
    <p:sldId id="1651" r:id="rId80"/>
    <p:sldId id="1652" r:id="rId81"/>
    <p:sldId id="1653" r:id="rId82"/>
    <p:sldId id="1654" r:id="rId83"/>
    <p:sldId id="1655" r:id="rId84"/>
    <p:sldId id="1656" r:id="rId85"/>
    <p:sldId id="1657" r:id="rId86"/>
    <p:sldId id="1658" r:id="rId87"/>
    <p:sldId id="1659" r:id="rId88"/>
    <p:sldId id="1555" r:id="rId89"/>
    <p:sldId id="1516" r:id="rId9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Light Template" id="{E1C8FB21-FF75-44A0-8090-B2FB240B014B}">
          <p14:sldIdLst>
            <p14:sldId id="1502"/>
            <p14:sldId id="1573"/>
            <p14:sldId id="1572"/>
            <p14:sldId id="1587"/>
            <p14:sldId id="1625"/>
            <p14:sldId id="1585"/>
            <p14:sldId id="1602"/>
            <p14:sldId id="1603"/>
            <p14:sldId id="1584"/>
            <p14:sldId id="1604"/>
            <p14:sldId id="1605"/>
            <p14:sldId id="1596"/>
            <p14:sldId id="1566"/>
            <p14:sldId id="1597"/>
            <p14:sldId id="1598"/>
            <p14:sldId id="1599"/>
            <p14:sldId id="1600"/>
            <p14:sldId id="1569"/>
            <p14:sldId id="1570"/>
            <p14:sldId id="1606"/>
            <p14:sldId id="1607"/>
            <p14:sldId id="1612"/>
            <p14:sldId id="1614"/>
            <p14:sldId id="1615"/>
            <p14:sldId id="1616"/>
            <p14:sldId id="1617"/>
            <p14:sldId id="1618"/>
            <p14:sldId id="1577"/>
            <p14:sldId id="1588"/>
            <p14:sldId id="1589"/>
            <p14:sldId id="1590"/>
            <p14:sldId id="1571"/>
            <p14:sldId id="1578"/>
            <p14:sldId id="1624"/>
            <p14:sldId id="1579"/>
            <p14:sldId id="1619"/>
            <p14:sldId id="1620"/>
            <p14:sldId id="1623"/>
            <p14:sldId id="1583"/>
            <p14:sldId id="1630"/>
            <p14:sldId id="1635"/>
            <p14:sldId id="1576"/>
            <p14:sldId id="1539"/>
            <p14:sldId id="1552"/>
            <p14:sldId id="1558"/>
            <p14:sldId id="1628"/>
            <p14:sldId id="1629"/>
            <p14:sldId id="1631"/>
            <p14:sldId id="1575"/>
            <p14:sldId id="1626"/>
            <p14:sldId id="1632"/>
            <p14:sldId id="1580"/>
            <p14:sldId id="1634"/>
            <p14:sldId id="1560"/>
            <p14:sldId id="1581"/>
            <p14:sldId id="1636"/>
            <p14:sldId id="1660"/>
            <p14:sldId id="1638"/>
            <p14:sldId id="1639"/>
            <p14:sldId id="1640"/>
            <p14:sldId id="1641"/>
            <p14:sldId id="1642"/>
            <p14:sldId id="1643"/>
            <p14:sldId id="1644"/>
            <p14:sldId id="1645"/>
            <p14:sldId id="1646"/>
            <p14:sldId id="1647"/>
            <p14:sldId id="1648"/>
            <p14:sldId id="1649"/>
            <p14:sldId id="1650"/>
            <p14:sldId id="1651"/>
            <p14:sldId id="1652"/>
            <p14:sldId id="1653"/>
            <p14:sldId id="1654"/>
            <p14:sldId id="1655"/>
            <p14:sldId id="1656"/>
            <p14:sldId id="1657"/>
            <p14:sldId id="1658"/>
            <p14:sldId id="1659"/>
            <p14:sldId id="1555"/>
            <p14:sldId id="1516"/>
          </p14:sldIdLst>
        </p14:section>
        <p14:section name="Dark Layouts (Use sparingly)" id="{BBD968DD-2147-41D1-A58A-2EF08F78382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Pat Mines (Sound Planning)" initials="PM(P" lastIdx="4" clrIdx="4">
    <p:extLst>
      <p:ext uri="{19B8F6BF-5375-455C-9EA6-DF929625EA0E}">
        <p15:presenceInfo xmlns:p15="http://schemas.microsoft.com/office/powerpoint/2012/main" userId="S-1-5-21-2127521184-1604012920-1887927527-13811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FFFFFF"/>
    <a:srgbClr val="0078D7"/>
    <a:srgbClr val="000000"/>
    <a:srgbClr val="FF8C00"/>
    <a:srgbClr val="D83B01"/>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40" autoAdjust="0"/>
    <p:restoredTop sz="89423" autoAdjust="0"/>
  </p:normalViewPr>
  <p:slideViewPr>
    <p:cSldViewPr>
      <p:cViewPr varScale="1">
        <p:scale>
          <a:sx n="102" d="100"/>
          <a:sy n="102" d="100"/>
        </p:scale>
        <p:origin x="62" y="43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93" d="100"/>
          <a:sy n="93" d="100"/>
        </p:scale>
        <p:origin x="36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slide" Target="slides/slide75.xml"/><Relationship Id="rId89" Type="http://schemas.openxmlformats.org/officeDocument/2006/relationships/slide" Target="slides/slide80.xml"/><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5" Type="http://schemas.openxmlformats.org/officeDocument/2006/relationships/slideMaster" Target="slideMasters/slideMaster2.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viewProps" Target="view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commentAuthors" Target="commentAuthors.xml"/><Relationship Id="rId98"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Nodes with Ethernet Vs A9 run time for crash models/jobs</a:t>
            </a:r>
          </a:p>
        </c:rich>
      </c:tx>
      <c:layout>
        <c:manualLayout>
          <c:xMode val="edge"/>
          <c:yMode val="edge"/>
          <c:x val="0.22300767298098839"/>
          <c:y val="1.718658724448484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550064862581828E-2"/>
          <c:y val="8.2376010576686823E-2"/>
          <c:w val="0.88610070292937526"/>
          <c:h val="0.68165077433671462"/>
        </c:manualLayout>
      </c:layout>
      <c:lineChart>
        <c:grouping val="standard"/>
        <c:varyColors val="0"/>
        <c:ser>
          <c:idx val="2"/>
          <c:order val="0"/>
          <c:tx>
            <c:v>Azure A9 nodes MPI RDMA</c:v>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Sheet2!$G$3:$G$10</c:f>
              <c:numCache>
                <c:formatCode>General</c:formatCode>
                <c:ptCount val="8"/>
                <c:pt idx="0">
                  <c:v>16</c:v>
                </c:pt>
                <c:pt idx="1">
                  <c:v>32</c:v>
                </c:pt>
                <c:pt idx="2">
                  <c:v>64</c:v>
                </c:pt>
                <c:pt idx="3">
                  <c:v>96</c:v>
                </c:pt>
                <c:pt idx="4">
                  <c:v>128</c:v>
                </c:pt>
                <c:pt idx="5">
                  <c:v>160</c:v>
                </c:pt>
                <c:pt idx="6">
                  <c:v>192</c:v>
                </c:pt>
                <c:pt idx="7">
                  <c:v>224</c:v>
                </c:pt>
              </c:numCache>
            </c:numRef>
          </c:cat>
          <c:val>
            <c:numRef>
              <c:f>Sheet2!$D$19:$D$26</c:f>
              <c:numCache>
                <c:formatCode>General</c:formatCode>
                <c:ptCount val="8"/>
                <c:pt idx="0">
                  <c:v>11326.82</c:v>
                </c:pt>
                <c:pt idx="1">
                  <c:v>6077.68</c:v>
                </c:pt>
                <c:pt idx="2">
                  <c:v>3314.66</c:v>
                </c:pt>
                <c:pt idx="3">
                  <c:v>2473.02</c:v>
                </c:pt>
                <c:pt idx="4">
                  <c:v>2050.25</c:v>
                </c:pt>
                <c:pt idx="5">
                  <c:v>1823.8</c:v>
                </c:pt>
                <c:pt idx="6">
                  <c:v>1639.39</c:v>
                </c:pt>
                <c:pt idx="7">
                  <c:v>1616.51</c:v>
                </c:pt>
              </c:numCache>
            </c:numRef>
          </c:val>
          <c:smooth val="0"/>
          <c:extLst>
            <c:ext xmlns:c16="http://schemas.microsoft.com/office/drawing/2014/chart" uri="{C3380CC4-5D6E-409C-BE32-E72D297353CC}">
              <c16:uniqueId val="{00000000-91F7-42BD-A2AF-CF1C196FA9CB}"/>
            </c:ext>
          </c:extLst>
        </c:ser>
        <c:ser>
          <c:idx val="0"/>
          <c:order val="1"/>
          <c:tx>
            <c:v>AWS C3 8X Large MPI SRIOV</c:v>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Sheet2!$G$3:$G$10</c:f>
              <c:numCache>
                <c:formatCode>General</c:formatCode>
                <c:ptCount val="8"/>
                <c:pt idx="0">
                  <c:v>16</c:v>
                </c:pt>
                <c:pt idx="1">
                  <c:v>32</c:v>
                </c:pt>
                <c:pt idx="2">
                  <c:v>64</c:v>
                </c:pt>
                <c:pt idx="3">
                  <c:v>96</c:v>
                </c:pt>
                <c:pt idx="4">
                  <c:v>128</c:v>
                </c:pt>
                <c:pt idx="5">
                  <c:v>160</c:v>
                </c:pt>
                <c:pt idx="6">
                  <c:v>192</c:v>
                </c:pt>
                <c:pt idx="7">
                  <c:v>224</c:v>
                </c:pt>
              </c:numCache>
            </c:numRef>
          </c:cat>
          <c:val>
            <c:numRef>
              <c:f>Sheet2!$D$3:$D$10</c:f>
              <c:numCache>
                <c:formatCode>General</c:formatCode>
                <c:ptCount val="8"/>
                <c:pt idx="0">
                  <c:v>9988.68</c:v>
                </c:pt>
                <c:pt idx="1">
                  <c:v>5996.27</c:v>
                </c:pt>
                <c:pt idx="2">
                  <c:v>3554.04</c:v>
                </c:pt>
                <c:pt idx="3">
                  <c:v>7619.92</c:v>
                </c:pt>
                <c:pt idx="4">
                  <c:v>7325.26</c:v>
                </c:pt>
                <c:pt idx="5">
                  <c:v>11202.85</c:v>
                </c:pt>
                <c:pt idx="6">
                  <c:v>10638.25</c:v>
                </c:pt>
                <c:pt idx="7">
                  <c:v>10708.67</c:v>
                </c:pt>
              </c:numCache>
            </c:numRef>
          </c:val>
          <c:smooth val="0"/>
          <c:extLst>
            <c:ext xmlns:c16="http://schemas.microsoft.com/office/drawing/2014/chart" uri="{C3380CC4-5D6E-409C-BE32-E72D297353CC}">
              <c16:uniqueId val="{00000001-91F7-42BD-A2AF-CF1C196FA9CB}"/>
            </c:ext>
          </c:extLst>
        </c:ser>
        <c:dLbls>
          <c:showLegendKey val="0"/>
          <c:showVal val="0"/>
          <c:showCatName val="0"/>
          <c:showSerName val="0"/>
          <c:showPercent val="0"/>
          <c:showBubbleSize val="0"/>
        </c:dLbls>
        <c:marker val="1"/>
        <c:smooth val="0"/>
        <c:axId val="377034960"/>
        <c:axId val="377028296"/>
      </c:lineChart>
      <c:catAx>
        <c:axId val="37703496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Number of cores</a:t>
                </a:r>
              </a:p>
              <a:p>
                <a:pPr>
                  <a:defRPr/>
                </a:pP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7028296"/>
        <c:crosses val="autoZero"/>
        <c:auto val="1"/>
        <c:lblAlgn val="ctr"/>
        <c:lblOffset val="100"/>
        <c:noMultiLvlLbl val="0"/>
      </c:catAx>
      <c:valAx>
        <c:axId val="377028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Run time in 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7034960"/>
        <c:crosses val="autoZero"/>
        <c:crossBetween val="between"/>
      </c:valAx>
      <c:spPr>
        <a:noFill/>
        <a:ln>
          <a:noFill/>
        </a:ln>
        <a:effectLst/>
      </c:spPr>
    </c:plotArea>
    <c:legend>
      <c:legendPos val="b"/>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4FF908-0688-42FB-A52A-3A6E78AD443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F8EF10C4-AC25-4493-BF2A-522DCA6C9D4B}">
      <dgm:prSet/>
      <dgm:spPr/>
      <dgm:t>
        <a:bodyPr/>
        <a:lstStyle/>
        <a:p>
          <a:pPr marR="0" rtl="0" eaLnBrk="1" fontAlgn="auto" latinLnBrk="0" hangingPunct="1">
            <a:buClrTx/>
            <a:buSzPct val="90000"/>
            <a:buFont typeface="Arial" panose="020B0604020202020204" pitchFamily="34" charset="0"/>
            <a:buChar char="•"/>
          </a:pPr>
          <a:r>
            <a:rPr lang="en-US" baseline="0">
              <a:latin typeface="+mj-lt"/>
            </a:rPr>
            <a:t>Leverage Premium Storage with Ds series VMs with P30 disk</a:t>
          </a:r>
          <a:endParaRPr lang="en-US">
            <a:latin typeface="+mj-lt"/>
          </a:endParaRPr>
        </a:p>
      </dgm:t>
    </dgm:pt>
    <dgm:pt modelId="{2F8A97F4-30D9-492D-B876-88B6CE35747B}" type="parTrans" cxnId="{7AACFBD0-A457-4ED2-8854-41EF9A1A0B28}">
      <dgm:prSet/>
      <dgm:spPr/>
      <dgm:t>
        <a:bodyPr/>
        <a:lstStyle/>
        <a:p>
          <a:endParaRPr lang="en-US"/>
        </a:p>
      </dgm:t>
    </dgm:pt>
    <dgm:pt modelId="{8EC26E50-3328-4498-BE3D-1CBADAC4E660}" type="sibTrans" cxnId="{7AACFBD0-A457-4ED2-8854-41EF9A1A0B28}">
      <dgm:prSet/>
      <dgm:spPr/>
      <dgm:t>
        <a:bodyPr/>
        <a:lstStyle/>
        <a:p>
          <a:endParaRPr lang="en-US"/>
        </a:p>
      </dgm:t>
    </dgm:pt>
    <dgm:pt modelId="{32FDD1FA-0FEB-4871-8173-669ADA540D23}">
      <dgm:prSet/>
      <dgm:spPr/>
      <dgm:t>
        <a:bodyPr/>
        <a:lstStyle/>
        <a:p>
          <a:pPr marR="0" rtl="0" eaLnBrk="1" fontAlgn="auto" latinLnBrk="0" hangingPunct="1"/>
          <a:r>
            <a:rPr lang="en-US" baseline="0">
              <a:latin typeface="+mj-lt"/>
            </a:rPr>
            <a:t>Ready to deploy ARM template that can launch 1600 core cluster in 10 minutes </a:t>
          </a:r>
          <a:endParaRPr lang="en-US">
            <a:latin typeface="+mj-lt"/>
          </a:endParaRPr>
        </a:p>
      </dgm:t>
    </dgm:pt>
    <dgm:pt modelId="{F632B751-9A2B-4101-9AD5-2E5B663DF933}" type="parTrans" cxnId="{F98FBF12-061C-4720-92EC-799E8714581E}">
      <dgm:prSet/>
      <dgm:spPr/>
      <dgm:t>
        <a:bodyPr/>
        <a:lstStyle/>
        <a:p>
          <a:endParaRPr lang="en-US"/>
        </a:p>
      </dgm:t>
    </dgm:pt>
    <dgm:pt modelId="{C034DCF1-12CA-423A-AC3D-927D920BB381}" type="sibTrans" cxnId="{F98FBF12-061C-4720-92EC-799E8714581E}">
      <dgm:prSet/>
      <dgm:spPr/>
      <dgm:t>
        <a:bodyPr/>
        <a:lstStyle/>
        <a:p>
          <a:endParaRPr lang="en-US"/>
        </a:p>
      </dgm:t>
    </dgm:pt>
    <dgm:pt modelId="{61EB1168-A432-4E99-B487-9EAA5E37DA41}">
      <dgm:prSet/>
      <dgm:spPr/>
      <dgm:t>
        <a:bodyPr/>
        <a:lstStyle/>
        <a:p>
          <a:pPr marR="0" rtl="0" eaLnBrk="1" fontAlgn="auto" latinLnBrk="0" hangingPunct="1"/>
          <a:r>
            <a:rPr lang="en-US" baseline="0">
              <a:latin typeface="+mj-lt"/>
            </a:rPr>
            <a:t>Create large storage volumes shared across single name space</a:t>
          </a:r>
          <a:endParaRPr lang="en-US">
            <a:latin typeface="+mj-lt"/>
          </a:endParaRPr>
        </a:p>
      </dgm:t>
    </dgm:pt>
    <dgm:pt modelId="{3A73F5B1-F0C1-4C5E-83D2-3BEFE16A09C3}" type="parTrans" cxnId="{6EFA745D-8B9C-4FBE-86CB-DFFB54BC4DF0}">
      <dgm:prSet/>
      <dgm:spPr/>
      <dgm:t>
        <a:bodyPr/>
        <a:lstStyle/>
        <a:p>
          <a:endParaRPr lang="en-US"/>
        </a:p>
      </dgm:t>
    </dgm:pt>
    <dgm:pt modelId="{EF1DE54F-8D96-46F2-BD0A-D77FA0335224}" type="sibTrans" cxnId="{6EFA745D-8B9C-4FBE-86CB-DFFB54BC4DF0}">
      <dgm:prSet/>
      <dgm:spPr/>
      <dgm:t>
        <a:bodyPr/>
        <a:lstStyle/>
        <a:p>
          <a:endParaRPr lang="en-US"/>
        </a:p>
      </dgm:t>
    </dgm:pt>
    <dgm:pt modelId="{EB79A96C-CFE3-4C5B-9478-2165ABEBD493}" type="pres">
      <dgm:prSet presAssocID="{554FF908-0688-42FB-A52A-3A6E78AD4435}" presName="Name0" presStyleCnt="0">
        <dgm:presLayoutVars>
          <dgm:dir/>
          <dgm:animLvl val="lvl"/>
          <dgm:resizeHandles val="exact"/>
        </dgm:presLayoutVars>
      </dgm:prSet>
      <dgm:spPr/>
    </dgm:pt>
    <dgm:pt modelId="{3F570834-CB3B-4C3C-8384-E35E3D314439}" type="pres">
      <dgm:prSet presAssocID="{F8EF10C4-AC25-4493-BF2A-522DCA6C9D4B}" presName="linNode" presStyleCnt="0"/>
      <dgm:spPr/>
    </dgm:pt>
    <dgm:pt modelId="{5B45D1F6-C117-4203-BC45-8EA6BA71DFAA}" type="pres">
      <dgm:prSet presAssocID="{F8EF10C4-AC25-4493-BF2A-522DCA6C9D4B}" presName="parentText" presStyleLbl="node1" presStyleIdx="0" presStyleCnt="3">
        <dgm:presLayoutVars>
          <dgm:chMax val="1"/>
          <dgm:bulletEnabled val="1"/>
        </dgm:presLayoutVars>
      </dgm:prSet>
      <dgm:spPr/>
    </dgm:pt>
    <dgm:pt modelId="{6C8C94EE-E2F5-4791-8B8B-2F1D6CA94706}" type="pres">
      <dgm:prSet presAssocID="{8EC26E50-3328-4498-BE3D-1CBADAC4E660}" presName="sp" presStyleCnt="0"/>
      <dgm:spPr/>
    </dgm:pt>
    <dgm:pt modelId="{3BB4B003-3D27-4C7F-B4C0-781296EEB9B5}" type="pres">
      <dgm:prSet presAssocID="{32FDD1FA-0FEB-4871-8173-669ADA540D23}" presName="linNode" presStyleCnt="0"/>
      <dgm:spPr/>
    </dgm:pt>
    <dgm:pt modelId="{3AFCD2BE-90BC-4317-8FB0-10B75ACF5428}" type="pres">
      <dgm:prSet presAssocID="{32FDD1FA-0FEB-4871-8173-669ADA540D23}" presName="parentText" presStyleLbl="node1" presStyleIdx="1" presStyleCnt="3">
        <dgm:presLayoutVars>
          <dgm:chMax val="1"/>
          <dgm:bulletEnabled val="1"/>
        </dgm:presLayoutVars>
      </dgm:prSet>
      <dgm:spPr/>
    </dgm:pt>
    <dgm:pt modelId="{3C11EB30-EB69-4521-B4EE-F8B7240901AA}" type="pres">
      <dgm:prSet presAssocID="{C034DCF1-12CA-423A-AC3D-927D920BB381}" presName="sp" presStyleCnt="0"/>
      <dgm:spPr/>
    </dgm:pt>
    <dgm:pt modelId="{9C79357E-032A-488A-8E51-A6CF0764B57A}" type="pres">
      <dgm:prSet presAssocID="{61EB1168-A432-4E99-B487-9EAA5E37DA41}" presName="linNode" presStyleCnt="0"/>
      <dgm:spPr/>
    </dgm:pt>
    <dgm:pt modelId="{8A45D928-11CD-4965-AAB2-AAA8DC0468CF}" type="pres">
      <dgm:prSet presAssocID="{61EB1168-A432-4E99-B487-9EAA5E37DA41}" presName="parentText" presStyleLbl="node1" presStyleIdx="2" presStyleCnt="3">
        <dgm:presLayoutVars>
          <dgm:chMax val="1"/>
          <dgm:bulletEnabled val="1"/>
        </dgm:presLayoutVars>
      </dgm:prSet>
      <dgm:spPr/>
    </dgm:pt>
  </dgm:ptLst>
  <dgm:cxnLst>
    <dgm:cxn modelId="{F98FBF12-061C-4720-92EC-799E8714581E}" srcId="{554FF908-0688-42FB-A52A-3A6E78AD4435}" destId="{32FDD1FA-0FEB-4871-8173-669ADA540D23}" srcOrd="1" destOrd="0" parTransId="{F632B751-9A2B-4101-9AD5-2E5B663DF933}" sibTransId="{C034DCF1-12CA-423A-AC3D-927D920BB381}"/>
    <dgm:cxn modelId="{D0F8E937-43E4-4C79-9F61-0CCC1DCB1B5E}" type="presOf" srcId="{F8EF10C4-AC25-4493-BF2A-522DCA6C9D4B}" destId="{5B45D1F6-C117-4203-BC45-8EA6BA71DFAA}" srcOrd="0" destOrd="0" presId="urn:microsoft.com/office/officeart/2005/8/layout/vList5"/>
    <dgm:cxn modelId="{6EFA745D-8B9C-4FBE-86CB-DFFB54BC4DF0}" srcId="{554FF908-0688-42FB-A52A-3A6E78AD4435}" destId="{61EB1168-A432-4E99-B487-9EAA5E37DA41}" srcOrd="2" destOrd="0" parTransId="{3A73F5B1-F0C1-4C5E-83D2-3BEFE16A09C3}" sibTransId="{EF1DE54F-8D96-46F2-BD0A-D77FA0335224}"/>
    <dgm:cxn modelId="{5BAA2BB7-040F-4B5B-8D12-2B048261F736}" type="presOf" srcId="{554FF908-0688-42FB-A52A-3A6E78AD4435}" destId="{EB79A96C-CFE3-4C5B-9478-2165ABEBD493}" srcOrd="0" destOrd="0" presId="urn:microsoft.com/office/officeart/2005/8/layout/vList5"/>
    <dgm:cxn modelId="{426FFBC4-F560-475B-8871-42F07A9A4629}" type="presOf" srcId="{32FDD1FA-0FEB-4871-8173-669ADA540D23}" destId="{3AFCD2BE-90BC-4317-8FB0-10B75ACF5428}" srcOrd="0" destOrd="0" presId="urn:microsoft.com/office/officeart/2005/8/layout/vList5"/>
    <dgm:cxn modelId="{F6EBEAC5-6DB4-4E49-AA28-A64FC0DA9BBC}" type="presOf" srcId="{61EB1168-A432-4E99-B487-9EAA5E37DA41}" destId="{8A45D928-11CD-4965-AAB2-AAA8DC0468CF}" srcOrd="0" destOrd="0" presId="urn:microsoft.com/office/officeart/2005/8/layout/vList5"/>
    <dgm:cxn modelId="{7AACFBD0-A457-4ED2-8854-41EF9A1A0B28}" srcId="{554FF908-0688-42FB-A52A-3A6E78AD4435}" destId="{F8EF10C4-AC25-4493-BF2A-522DCA6C9D4B}" srcOrd="0" destOrd="0" parTransId="{2F8A97F4-30D9-492D-B876-88B6CE35747B}" sibTransId="{8EC26E50-3328-4498-BE3D-1CBADAC4E660}"/>
    <dgm:cxn modelId="{8691F8C4-487B-431A-A078-B7BB2D3A14C6}" type="presParOf" srcId="{EB79A96C-CFE3-4C5B-9478-2165ABEBD493}" destId="{3F570834-CB3B-4C3C-8384-E35E3D314439}" srcOrd="0" destOrd="0" presId="urn:microsoft.com/office/officeart/2005/8/layout/vList5"/>
    <dgm:cxn modelId="{B71BE922-1358-4E9B-BDD3-60B9F2A7174B}" type="presParOf" srcId="{3F570834-CB3B-4C3C-8384-E35E3D314439}" destId="{5B45D1F6-C117-4203-BC45-8EA6BA71DFAA}" srcOrd="0" destOrd="0" presId="urn:microsoft.com/office/officeart/2005/8/layout/vList5"/>
    <dgm:cxn modelId="{CB68F4C7-256B-4698-B541-243766CCCFCD}" type="presParOf" srcId="{EB79A96C-CFE3-4C5B-9478-2165ABEBD493}" destId="{6C8C94EE-E2F5-4791-8B8B-2F1D6CA94706}" srcOrd="1" destOrd="0" presId="urn:microsoft.com/office/officeart/2005/8/layout/vList5"/>
    <dgm:cxn modelId="{D9088D78-91E5-4E28-B3D7-A39E18EFACB0}" type="presParOf" srcId="{EB79A96C-CFE3-4C5B-9478-2165ABEBD493}" destId="{3BB4B003-3D27-4C7F-B4C0-781296EEB9B5}" srcOrd="2" destOrd="0" presId="urn:microsoft.com/office/officeart/2005/8/layout/vList5"/>
    <dgm:cxn modelId="{606D9441-8824-493C-9733-A49F28368B7F}" type="presParOf" srcId="{3BB4B003-3D27-4C7F-B4C0-781296EEB9B5}" destId="{3AFCD2BE-90BC-4317-8FB0-10B75ACF5428}" srcOrd="0" destOrd="0" presId="urn:microsoft.com/office/officeart/2005/8/layout/vList5"/>
    <dgm:cxn modelId="{695D09C2-2A0F-4F23-96B3-8CBF9278FE83}" type="presParOf" srcId="{EB79A96C-CFE3-4C5B-9478-2165ABEBD493}" destId="{3C11EB30-EB69-4521-B4EE-F8B7240901AA}" srcOrd="3" destOrd="0" presId="urn:microsoft.com/office/officeart/2005/8/layout/vList5"/>
    <dgm:cxn modelId="{C48DCEEB-B3ED-4781-82C5-2411B6BEF832}" type="presParOf" srcId="{EB79A96C-CFE3-4C5B-9478-2165ABEBD493}" destId="{9C79357E-032A-488A-8E51-A6CF0764B57A}" srcOrd="4" destOrd="0" presId="urn:microsoft.com/office/officeart/2005/8/layout/vList5"/>
    <dgm:cxn modelId="{4F3CD498-4A52-439A-AFC6-FCDE55B48587}" type="presParOf" srcId="{9C79357E-032A-488A-8E51-A6CF0764B57A}" destId="{8A45D928-11CD-4965-AAB2-AAA8DC0468C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5D1F6-C117-4203-BC45-8EA6BA71DFAA}">
      <dsp:nvSpPr>
        <dsp:cNvPr id="0" name=""/>
        <dsp:cNvSpPr/>
      </dsp:nvSpPr>
      <dsp:spPr>
        <a:xfrm>
          <a:off x="2223480" y="2471"/>
          <a:ext cx="2501415" cy="16312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Pct val="90000"/>
            <a:buFont typeface="Arial" panose="020B0604020202020204" pitchFamily="34" charset="0"/>
            <a:buNone/>
          </a:pPr>
          <a:r>
            <a:rPr lang="en-US" sz="1900" kern="1200" baseline="0">
              <a:latin typeface="+mj-lt"/>
            </a:rPr>
            <a:t>Leverage Premium Storage with Ds series VMs with P30 disk</a:t>
          </a:r>
          <a:endParaRPr lang="en-US" sz="1900" kern="1200">
            <a:latin typeface="+mj-lt"/>
          </a:endParaRPr>
        </a:p>
      </dsp:txBody>
      <dsp:txXfrm>
        <a:off x="2303112" y="82103"/>
        <a:ext cx="2342151" cy="1471999"/>
      </dsp:txXfrm>
    </dsp:sp>
    <dsp:sp modelId="{3AFCD2BE-90BC-4317-8FB0-10B75ACF5428}">
      <dsp:nvSpPr>
        <dsp:cNvPr id="0" name=""/>
        <dsp:cNvSpPr/>
      </dsp:nvSpPr>
      <dsp:spPr>
        <a:xfrm>
          <a:off x="2223480" y="1715298"/>
          <a:ext cx="2501415" cy="16312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marR="0" lvl="0" indent="0" algn="ctr" defTabSz="844550" rtl="0" eaLnBrk="1" fontAlgn="auto" latinLnBrk="0" hangingPunct="1">
            <a:lnSpc>
              <a:spcPct val="90000"/>
            </a:lnSpc>
            <a:spcBef>
              <a:spcPct val="0"/>
            </a:spcBef>
            <a:spcAft>
              <a:spcPct val="35000"/>
            </a:spcAft>
            <a:buNone/>
          </a:pPr>
          <a:r>
            <a:rPr lang="en-US" sz="1900" kern="1200" baseline="0">
              <a:latin typeface="+mj-lt"/>
            </a:rPr>
            <a:t>Ready to deploy ARM template that can launch 1600 core cluster in 10 minutes </a:t>
          </a:r>
          <a:endParaRPr lang="en-US" sz="1900" kern="1200">
            <a:latin typeface="+mj-lt"/>
          </a:endParaRPr>
        </a:p>
      </dsp:txBody>
      <dsp:txXfrm>
        <a:off x="2303112" y="1794930"/>
        <a:ext cx="2342151" cy="1471999"/>
      </dsp:txXfrm>
    </dsp:sp>
    <dsp:sp modelId="{8A45D928-11CD-4965-AAB2-AAA8DC0468CF}">
      <dsp:nvSpPr>
        <dsp:cNvPr id="0" name=""/>
        <dsp:cNvSpPr/>
      </dsp:nvSpPr>
      <dsp:spPr>
        <a:xfrm>
          <a:off x="2223480" y="3428124"/>
          <a:ext cx="2501415" cy="16312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marR="0" lvl="0" indent="0" algn="ctr" defTabSz="844550" rtl="0" eaLnBrk="1" fontAlgn="auto" latinLnBrk="0" hangingPunct="1">
            <a:lnSpc>
              <a:spcPct val="90000"/>
            </a:lnSpc>
            <a:spcBef>
              <a:spcPct val="0"/>
            </a:spcBef>
            <a:spcAft>
              <a:spcPct val="35000"/>
            </a:spcAft>
            <a:buNone/>
          </a:pPr>
          <a:r>
            <a:rPr lang="en-US" sz="1900" kern="1200" baseline="0">
              <a:latin typeface="+mj-lt"/>
            </a:rPr>
            <a:t>Create large storage volumes shared across single name space</a:t>
          </a:r>
          <a:endParaRPr lang="en-US" sz="1900" kern="1200">
            <a:latin typeface="+mj-lt"/>
          </a:endParaRPr>
        </a:p>
      </dsp:txBody>
      <dsp:txXfrm>
        <a:off x="2303112" y="3507756"/>
        <a:ext cx="2342151" cy="14719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0.48452</cdr:x>
      <cdr:y>0.34541</cdr:y>
    </cdr:from>
    <cdr:to>
      <cdr:x>0.52938</cdr:x>
      <cdr:y>0.44409</cdr:y>
    </cdr:to>
    <cdr:cxnSp macro="">
      <cdr:nvCxnSpPr>
        <cdr:cNvPr id="2" name="Straight Arrow Connector 1">
          <a:extLst xmlns:a="http://schemas.openxmlformats.org/drawingml/2006/main">
            <a:ext uri="{FF2B5EF4-FFF2-40B4-BE49-F238E27FC236}">
              <a16:creationId xmlns:a16="http://schemas.microsoft.com/office/drawing/2014/main" id="{BFF0CA4D-1DF2-4A71-8A48-A27DD655D840}"/>
            </a:ext>
          </a:extLst>
        </cdr:cNvPr>
        <cdr:cNvCxnSpPr/>
      </cdr:nvCxnSpPr>
      <cdr:spPr>
        <a:xfrm xmlns:a="http://schemas.openxmlformats.org/drawingml/2006/main" flipH="1" flipV="1">
          <a:off x="5760715" y="1866900"/>
          <a:ext cx="533400" cy="533400"/>
        </a:xfrm>
        <a:prstGeom xmlns:a="http://schemas.openxmlformats.org/drawingml/2006/main" prst="straightConnector1">
          <a:avLst/>
        </a:prstGeom>
        <a:ln xmlns:a="http://schemas.openxmlformats.org/drawingml/2006/main">
          <a:solidFill>
            <a:schemeClr val="tx1"/>
          </a:solidFill>
          <a:headEnd type="non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0.39221</cdr:x>
      <cdr:y>0.39475</cdr:y>
    </cdr:from>
    <cdr:to>
      <cdr:x>0.84703</cdr:x>
      <cdr:y>0.50588</cdr:y>
    </cdr:to>
    <cdr:sp macro="" textlink="">
      <cdr:nvSpPr>
        <cdr:cNvPr id="3" name="TextBox 7"/>
        <cdr:cNvSpPr txBox="1"/>
      </cdr:nvSpPr>
      <cdr:spPr>
        <a:xfrm xmlns:a="http://schemas.openxmlformats.org/drawingml/2006/main">
          <a:off x="2869094" y="2033392"/>
          <a:ext cx="3327065" cy="572464"/>
        </a:xfrm>
        <a:prstGeom xmlns:a="http://schemas.openxmlformats.org/drawingml/2006/main" prst="rect">
          <a:avLst/>
        </a:prstGeom>
        <a:noFill xmlns:a="http://schemas.openxmlformats.org/drawingml/2006/main"/>
      </cdr:spPr>
      <cdr:txBody>
        <a:bodyPr xmlns:a="http://schemas.openxmlformats.org/drawingml/2006/main" wrap="none" lIns="182880" tIns="146304" rIns="182880" bIns="146304" rtlCol="0">
          <a:spAutoFit/>
        </a:bodyPr>
        <a:lstStyle xmlns:a="http://schemas.openxmlformats.org/drawingml/2006/main">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xmlns:a="http://schemas.openxmlformats.org/drawingml/2006/main">
          <a:pPr>
            <a:lnSpc>
              <a:spcPct val="90000"/>
            </a:lnSpc>
          </a:pPr>
          <a:r>
            <a:rPr lang="en-US" sz="2000" dirty="0">
              <a:gradFill>
                <a:gsLst>
                  <a:gs pos="2917">
                    <a:schemeClr val="tx1"/>
                  </a:gs>
                  <a:gs pos="30000">
                    <a:schemeClr val="tx1"/>
                  </a:gs>
                </a:gsLst>
                <a:lin ang="5400000" scaled="0"/>
              </a:gradFill>
            </a:rPr>
            <a:t>Lack of RDMA (InfiniBand)</a:t>
          </a:r>
          <a:endParaRPr lang="en-US" sz="2400" dirty="0">
            <a:gradFill>
              <a:gsLst>
                <a:gs pos="2917">
                  <a:schemeClr val="tx1"/>
                </a:gs>
                <a:gs pos="30000">
                  <a:schemeClr val="tx1"/>
                </a:gs>
              </a:gsLst>
              <a:lin ang="5400000" scaled="0"/>
            </a:gra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10/18/2017 6:20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10/16/2017 8:35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10/18/2017 7:04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a:t>We meet our customer with whatever technology they use/want</a:t>
            </a:r>
          </a:p>
          <a:p>
            <a:pPr defTabSz="914400">
              <a:lnSpc>
                <a:spcPct val="100000"/>
              </a:lnSpc>
              <a:spcAft>
                <a:spcPts val="0"/>
              </a:spcAft>
              <a:defRPr/>
            </a:pPr>
            <a:r>
              <a:rPr lang="en-US" baseline="0"/>
              <a:t>If you are an IT manager, you ca </a:t>
            </a:r>
            <a:r>
              <a:rPr lang="en-US" baseline="0" err="1"/>
              <a:t>nenable</a:t>
            </a:r>
            <a:r>
              <a:rPr lang="en-US" baseline="0"/>
              <a:t> your dev teams to pick their tools and platforms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333407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Enable partners to sell their software in Azure</a:t>
            </a:r>
          </a:p>
          <a:p>
            <a:r>
              <a:rPr lang="en-US"/>
              <a:t>Enabled community projects for free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3645876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endParaRPr lang="en-US" b="1" dirty="0">
              <a:latin typeface="Segoe"/>
            </a:endParaRPr>
          </a:p>
        </p:txBody>
      </p:sp>
      <p:sp>
        <p:nvSpPr>
          <p:cNvPr id="8" name="Date Placeholder 7"/>
          <p:cNvSpPr>
            <a:spLocks noGrp="1"/>
          </p:cNvSpPr>
          <p:nvPr>
            <p:ph type="dt" idx="10"/>
          </p:nvPr>
        </p:nvSpPr>
        <p:spPr/>
        <p:txBody>
          <a:bodyPr/>
          <a:lstStyle/>
          <a:p>
            <a:fld id="{32E9F5D7-683B-4B78-8F35-5FA506F407E3}" type="datetime1">
              <a:rPr lang="en-US" smtClean="0"/>
              <a:pPr/>
              <a:t>10/16/2017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12</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66915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0721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711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824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671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33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10/16/2017 8:36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43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10/16/2017 8:36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1205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endParaRPr lang="en-US" b="1" dirty="0">
              <a:latin typeface="Segoe"/>
            </a:endParaRPr>
          </a:p>
        </p:txBody>
      </p:sp>
      <p:sp>
        <p:nvSpPr>
          <p:cNvPr id="8" name="Date Placeholder 7"/>
          <p:cNvSpPr>
            <a:spLocks noGrp="1"/>
          </p:cNvSpPr>
          <p:nvPr>
            <p:ph type="dt" idx="10"/>
          </p:nvPr>
        </p:nvSpPr>
        <p:spPr/>
        <p:txBody>
          <a:bodyPr/>
          <a:lstStyle/>
          <a:p>
            <a:fld id="{32E9F5D7-683B-4B78-8F35-5FA506F407E3}" type="datetime1">
              <a:rPr lang="en-US" smtClean="0"/>
              <a:pPr/>
              <a:t>10/18/2017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068818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10/16/2017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15828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Example</a:t>
            </a:r>
            <a:r>
              <a:rPr lang="en-US" baseline="0" dirty="0"/>
              <a:t>: D3View in marketplace</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F2F3013-7AEA-413F-8897-0361F431E2E2}" type="datetime8">
              <a:rPr lang="en-US" smtClean="0"/>
              <a:t>10/16/2017 8:36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52712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10/16/2017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690593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85BA8C1-8C27-4E94-A76F-86D2991BE07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9220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1003CB-A936-4EF6-B995-43D966F52B4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92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1003CB-A936-4EF6-B995-43D966F52B4D}"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466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S4 Solutions Specialist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0E2E01-CF7C-4435-8B45-AFA6FCC24EFE}"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10/16/2017 8:36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0063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10/16/2017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94455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endParaRPr lang="en-US" b="1" dirty="0">
              <a:latin typeface="Segoe"/>
            </a:endParaRPr>
          </a:p>
        </p:txBody>
      </p:sp>
      <p:sp>
        <p:nvSpPr>
          <p:cNvPr id="8" name="Date Placeholder 7"/>
          <p:cNvSpPr>
            <a:spLocks noGrp="1"/>
          </p:cNvSpPr>
          <p:nvPr>
            <p:ph type="dt" idx="10"/>
          </p:nvPr>
        </p:nvSpPr>
        <p:spPr/>
        <p:txBody>
          <a:bodyPr/>
          <a:lstStyle/>
          <a:p>
            <a:fld id="{32E9F5D7-683B-4B78-8F35-5FA506F407E3}" type="datetime1">
              <a:rPr lang="en-US" smtClean="0"/>
              <a:pPr/>
              <a:t>10/16/2017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28</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4188026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10/16/2017 8:36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6165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endParaRPr lang="en-US" b="1" dirty="0">
              <a:latin typeface="Segoe"/>
            </a:endParaRPr>
          </a:p>
        </p:txBody>
      </p:sp>
      <p:sp>
        <p:nvSpPr>
          <p:cNvPr id="8" name="Date Placeholder 7"/>
          <p:cNvSpPr>
            <a:spLocks noGrp="1"/>
          </p:cNvSpPr>
          <p:nvPr>
            <p:ph type="dt" idx="10"/>
          </p:nvPr>
        </p:nvSpPr>
        <p:spPr/>
        <p:txBody>
          <a:bodyPr/>
          <a:lstStyle/>
          <a:p>
            <a:fld id="{32E9F5D7-683B-4B78-8F35-5FA506F407E3}" type="datetime1">
              <a:rPr lang="en-US" smtClean="0"/>
              <a:pPr/>
              <a:t>10/16/2017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928887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10/16/2017 8:36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9346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D25089F-E3C5-42E8-BD5A-8A4F13FD15BC}" type="datetime8">
              <a:rPr kumimoji="0" lang="en-US" sz="1800" b="0" i="0" u="none" strike="noStrike" kern="0" cap="none" spc="0" normalizeH="0" baseline="0" noProof="0" smtClean="0">
                <a:ln>
                  <a:noFill/>
                </a:ln>
                <a:solidFill>
                  <a:sysClr val="windowText" lastClr="000000"/>
                </a:solidFill>
                <a:effectLst/>
                <a:uLnTx/>
                <a:uFillTx/>
              </a:rPr>
              <a:t>10/16/2017 8:36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2371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Non-blocking:</a:t>
            </a:r>
            <a:r>
              <a:rPr lang="en-US" baseline="0" dirty="0"/>
              <a:t> have enough switch capacity such that we leverage full interconnect</a:t>
            </a:r>
          </a:p>
          <a:p>
            <a:pPr>
              <a:spcBef>
                <a:spcPts val="800"/>
              </a:spcBef>
            </a:pPr>
            <a:r>
              <a:rPr lang="en-US" sz="1600" kern="1200" dirty="0">
                <a:solidFill>
                  <a:schemeClr val="tx1"/>
                </a:solidFill>
                <a:latin typeface="Segoe UI Light" pitchFamily="34" charset="0"/>
                <a:ea typeface="+mn-ea"/>
                <a:cs typeface="+mn-cs"/>
              </a:rPr>
              <a:t>Hardware capable of supporting Big Compute workloads</a:t>
            </a:r>
          </a:p>
          <a:p>
            <a:pPr>
              <a:spcBef>
                <a:spcPts val="800"/>
              </a:spcBef>
            </a:pPr>
            <a:r>
              <a:rPr lang="en-US" sz="1600" kern="1200" dirty="0">
                <a:solidFill>
                  <a:schemeClr val="tx1"/>
                </a:solidFill>
                <a:latin typeface="Segoe UI Light" pitchFamily="34" charset="0"/>
                <a:ea typeface="+mn-ea"/>
                <a:cs typeface="+mn-cs"/>
              </a:rPr>
              <a:t>High CPU: 2x8 core processors per node, </a:t>
            </a:r>
            <a:br>
              <a:rPr lang="en-US" sz="1600" kern="1200" dirty="0">
                <a:solidFill>
                  <a:schemeClr val="tx1"/>
                </a:solidFill>
                <a:latin typeface="Segoe UI Light" pitchFamily="34" charset="0"/>
                <a:ea typeface="+mn-ea"/>
                <a:cs typeface="+mn-cs"/>
              </a:rPr>
            </a:br>
            <a:r>
              <a:rPr lang="en-US" sz="1600" kern="1200" dirty="0" err="1">
                <a:solidFill>
                  <a:schemeClr val="tx1"/>
                </a:solidFill>
                <a:latin typeface="Segoe UI Light" pitchFamily="34" charset="0"/>
                <a:ea typeface="+mn-ea"/>
                <a:cs typeface="+mn-cs"/>
              </a:rPr>
              <a:t>Sandybridge</a:t>
            </a:r>
            <a:r>
              <a:rPr lang="en-US" sz="1600" kern="1200" dirty="0">
                <a:solidFill>
                  <a:schemeClr val="tx1"/>
                </a:solidFill>
                <a:latin typeface="Segoe UI Light" pitchFamily="34" charset="0"/>
                <a:ea typeface="+mn-ea"/>
                <a:cs typeface="+mn-cs"/>
              </a:rPr>
              <a:t> E-2670 at 2.6GHz</a:t>
            </a:r>
          </a:p>
          <a:p>
            <a:pPr>
              <a:spcBef>
                <a:spcPts val="800"/>
              </a:spcBef>
            </a:pPr>
            <a:r>
              <a:rPr lang="en-US" sz="1600" kern="1200" dirty="0">
                <a:solidFill>
                  <a:schemeClr val="tx1"/>
                </a:solidFill>
                <a:latin typeface="Segoe UI Light" pitchFamily="34" charset="0"/>
                <a:ea typeface="+mn-ea"/>
                <a:cs typeface="+mn-cs"/>
              </a:rPr>
              <a:t>High memory—128GB, 1600MHz DDR3</a:t>
            </a:r>
          </a:p>
          <a:p>
            <a:pPr>
              <a:spcBef>
                <a:spcPts val="800"/>
              </a:spcBef>
            </a:pPr>
            <a:r>
              <a:rPr lang="en-US" sz="1600" kern="1200" dirty="0">
                <a:solidFill>
                  <a:schemeClr val="tx1"/>
                </a:solidFill>
                <a:latin typeface="Segoe UI Light" pitchFamily="34" charset="0"/>
                <a:ea typeface="+mn-ea"/>
                <a:cs typeface="+mn-cs"/>
              </a:rPr>
              <a:t>Fast interconnect—QDR </a:t>
            </a:r>
            <a:r>
              <a:rPr lang="en-US" sz="1600" kern="1200" dirty="0" err="1">
                <a:solidFill>
                  <a:schemeClr val="tx1"/>
                </a:solidFill>
                <a:latin typeface="Segoe UI Light" pitchFamily="34" charset="0"/>
                <a:ea typeface="+mn-ea"/>
                <a:cs typeface="+mn-cs"/>
              </a:rPr>
              <a:t>InfiniBand</a:t>
            </a:r>
            <a:r>
              <a:rPr lang="en-US" sz="1600" kern="1200" dirty="0">
                <a:solidFill>
                  <a:schemeClr val="tx1"/>
                </a:solidFill>
                <a:latin typeface="Segoe UI Light" pitchFamily="34" charset="0"/>
                <a:ea typeface="+mn-ea"/>
                <a:cs typeface="+mn-cs"/>
              </a:rPr>
              <a:t> for intra node MPI traffic, 10gigE for standard Azure traffic and internet access</a:t>
            </a:r>
          </a:p>
          <a:p>
            <a:pPr>
              <a:spcBef>
                <a:spcPts val="800"/>
              </a:spcBef>
            </a:pPr>
            <a:r>
              <a:rPr lang="en-US" sz="1600" kern="1200" dirty="0">
                <a:solidFill>
                  <a:schemeClr val="tx1"/>
                </a:solidFill>
                <a:latin typeface="Segoe UI Light" pitchFamily="34" charset="0"/>
                <a:ea typeface="+mn-ea"/>
                <a:cs typeface="+mn-cs"/>
              </a:rPr>
              <a:t>QDR in production for Windows &amp; private preview for </a:t>
            </a:r>
            <a:br>
              <a:rPr lang="en-US" sz="1600" kern="1200" dirty="0">
                <a:solidFill>
                  <a:schemeClr val="tx1"/>
                </a:solidFill>
                <a:latin typeface="Segoe UI Light" pitchFamily="34" charset="0"/>
                <a:ea typeface="+mn-ea"/>
                <a:cs typeface="+mn-cs"/>
              </a:rPr>
            </a:br>
            <a:r>
              <a:rPr lang="en-US" sz="1600" kern="1200" dirty="0">
                <a:solidFill>
                  <a:schemeClr val="tx1"/>
                </a:solidFill>
                <a:latin typeface="Segoe UI Light" pitchFamily="34" charset="0"/>
                <a:ea typeface="+mn-ea"/>
                <a:cs typeface="+mn-cs"/>
              </a:rPr>
              <a:t>Linux RDMA</a:t>
            </a:r>
          </a:p>
          <a:p>
            <a:pPr>
              <a:spcBef>
                <a:spcPts val="800"/>
              </a:spcBef>
            </a:pPr>
            <a:r>
              <a:rPr lang="en-US" sz="1600" kern="1200" dirty="0">
                <a:solidFill>
                  <a:schemeClr val="tx1"/>
                </a:solidFill>
                <a:latin typeface="Segoe UI Light" pitchFamily="34" charset="0"/>
                <a:ea typeface="+mn-ea"/>
                <a:cs typeface="+mn-cs"/>
              </a:rPr>
              <a:t>Scratch storage—2TB per node</a:t>
            </a:r>
          </a:p>
          <a:p>
            <a:pPr>
              <a:spcBef>
                <a:spcPts val="800"/>
              </a:spcBef>
            </a:pPr>
            <a:r>
              <a:rPr lang="en-US" sz="1600" kern="1200" dirty="0">
                <a:solidFill>
                  <a:schemeClr val="tx1"/>
                </a:solidFill>
                <a:latin typeface="Segoe UI Light" pitchFamily="34" charset="0"/>
                <a:ea typeface="+mn-ea"/>
                <a:cs typeface="+mn-cs"/>
              </a:rPr>
              <a:t>Available in A8—8 core/56GB and A9—16 core/112GB instances</a:t>
            </a:r>
          </a:p>
          <a:p>
            <a:pPr>
              <a:spcBef>
                <a:spcPts val="800"/>
              </a:spcBef>
            </a:pPr>
            <a:r>
              <a:rPr lang="en-US" sz="1600" kern="1200" dirty="0">
                <a:solidFill>
                  <a:schemeClr val="tx1"/>
                </a:solidFill>
                <a:latin typeface="Segoe UI Light" pitchFamily="34" charset="0"/>
                <a:ea typeface="+mn-ea"/>
                <a:cs typeface="+mn-cs"/>
              </a:rPr>
              <a:t>G series high end nodes available up to 32 cores with </a:t>
            </a:r>
            <a:br>
              <a:rPr lang="en-US" sz="1600" kern="1200" dirty="0">
                <a:solidFill>
                  <a:schemeClr val="tx1"/>
                </a:solidFill>
                <a:latin typeface="Segoe UI Light" pitchFamily="34" charset="0"/>
                <a:ea typeface="+mn-ea"/>
                <a:cs typeface="+mn-cs"/>
              </a:rPr>
            </a:br>
            <a:r>
              <a:rPr lang="en-US" sz="1600" kern="1200" dirty="0">
                <a:solidFill>
                  <a:schemeClr val="tx1"/>
                </a:solidFill>
                <a:latin typeface="Segoe UI Light" pitchFamily="34" charset="0"/>
                <a:ea typeface="+mn-ea"/>
                <a:cs typeface="+mn-cs"/>
              </a:rPr>
              <a:t>448GB memory for both Linux and Windows</a:t>
            </a:r>
          </a:p>
          <a:p>
            <a:pPr marL="285750" lvl="1" indent="-285750">
              <a:spcBef>
                <a:spcPts val="800"/>
              </a:spcBef>
            </a:pPr>
            <a:r>
              <a:rPr lang="en-US" sz="1600" dirty="0"/>
              <a:t>For I/O intensive applications non-MPI</a:t>
            </a:r>
          </a:p>
          <a:p>
            <a:pPr>
              <a:spcBef>
                <a:spcPts val="800"/>
              </a:spcBef>
            </a:pPr>
            <a:r>
              <a:rPr lang="en-US" sz="1600" kern="1200" dirty="0">
                <a:solidFill>
                  <a:schemeClr val="tx1"/>
                </a:solidFill>
                <a:latin typeface="Segoe UI Light" pitchFamily="34" charset="0"/>
                <a:ea typeface="+mn-ea"/>
                <a:cs typeface="+mn-cs"/>
              </a:rPr>
              <a:t>A10 and A11 nodes without QDR rest of the </a:t>
            </a:r>
            <a:br>
              <a:rPr lang="en-US" sz="1600" kern="1200" dirty="0">
                <a:solidFill>
                  <a:schemeClr val="tx1"/>
                </a:solidFill>
                <a:latin typeface="Segoe UI Light" pitchFamily="34" charset="0"/>
                <a:ea typeface="+mn-ea"/>
                <a:cs typeface="+mn-cs"/>
              </a:rPr>
            </a:br>
            <a:r>
              <a:rPr lang="en-US" sz="1600" kern="1200" dirty="0">
                <a:solidFill>
                  <a:schemeClr val="tx1"/>
                </a:solidFill>
                <a:latin typeface="Segoe UI Light" pitchFamily="34" charset="0"/>
                <a:ea typeface="+mn-ea"/>
                <a:cs typeface="+mn-cs"/>
              </a:rPr>
              <a:t>configuration same as A8 and A9 (lower price point)</a:t>
            </a:r>
          </a:p>
          <a:p>
            <a:pPr>
              <a:spcBef>
                <a:spcPts val="800"/>
              </a:spcBef>
            </a:pPr>
            <a:r>
              <a:rPr lang="en-US" sz="1600" kern="1200" dirty="0">
                <a:solidFill>
                  <a:schemeClr val="tx1"/>
                </a:solidFill>
                <a:latin typeface="Segoe UI Light" pitchFamily="34" charset="0"/>
                <a:ea typeface="+mn-ea"/>
                <a:cs typeface="+mn-cs"/>
              </a:rPr>
              <a:t>Refer to appendix for more benchmarks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5B2280-42B6-4241-A298-8B66CCF3C37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10/16/2017 8:36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876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r>
              <a:rPr lang="en-US" b="1" dirty="0">
                <a:latin typeface="Segoe"/>
              </a:rPr>
              <a:t>Q&amp;A</a:t>
            </a:r>
            <a:r>
              <a:rPr lang="en-US" dirty="0">
                <a:latin typeface="Segoe"/>
              </a:rPr>
              <a:t> </a:t>
            </a:r>
            <a:r>
              <a:rPr lang="en-US" dirty="0">
                <a:solidFill>
                  <a:srgbClr val="0000FF"/>
                </a:solidFill>
                <a:latin typeface="Segoe"/>
              </a:rPr>
              <a:t> </a:t>
            </a:r>
            <a:r>
              <a:rPr lang="en-US" dirty="0">
                <a:solidFill>
                  <a:srgbClr val="0000FF"/>
                </a:solidFill>
                <a:latin typeface="Arial" charset="0"/>
              </a:rPr>
              <a:t>–</a:t>
            </a:r>
            <a:r>
              <a:rPr lang="en-US" dirty="0">
                <a:solidFill>
                  <a:srgbClr val="0000FF"/>
                </a:solidFill>
                <a:latin typeface="Segoe"/>
              </a:rPr>
              <a:t> This is a critical component of the ILL Format</a:t>
            </a:r>
            <a:endParaRPr lang="en-US" dirty="0">
              <a:latin typeface="Segoe"/>
            </a:endParaRPr>
          </a:p>
          <a:p>
            <a:pPr eaLnBrk="1" hangingPunct="1">
              <a:spcBef>
                <a:spcPts val="500"/>
              </a:spcBef>
              <a:spcAft>
                <a:spcPts val="500"/>
              </a:spcAft>
              <a:buFont typeface="Symbol" pitchFamily="18" charset="2"/>
              <a:buChar char="·"/>
            </a:pPr>
            <a:r>
              <a:rPr lang="en-US" dirty="0">
                <a:latin typeface="Segoe"/>
              </a:rPr>
              <a:t> Subject Matter Experts (preferably product group PM</a:t>
            </a:r>
            <a:r>
              <a:rPr lang="en-US" dirty="0">
                <a:latin typeface="Arial" charset="0"/>
              </a:rPr>
              <a:t>’</a:t>
            </a:r>
            <a:r>
              <a:rPr lang="en-US" dirty="0">
                <a:latin typeface="Segoe"/>
              </a:rPr>
              <a:t>s) on stage to answer questions</a:t>
            </a:r>
          </a:p>
          <a:p>
            <a:pPr eaLnBrk="1" hangingPunct="1">
              <a:spcBef>
                <a:spcPts val="500"/>
              </a:spcBef>
              <a:spcAft>
                <a:spcPts val="500"/>
              </a:spcAft>
              <a:buFont typeface="Symbol" pitchFamily="18" charset="2"/>
              <a:buChar char="·"/>
            </a:pPr>
            <a:r>
              <a:rPr lang="en-US" b="1" dirty="0">
                <a:latin typeface="Segoe"/>
              </a:rPr>
              <a:t> Note: It should be called out that Q&amp;A can take place while attendees are walking through labs. This will work to facilitate providing attendees with the maximum amount of time to complete the lab</a:t>
            </a:r>
          </a:p>
        </p:txBody>
      </p:sp>
      <p:sp>
        <p:nvSpPr>
          <p:cNvPr id="8" name="Date Placeholder 7"/>
          <p:cNvSpPr>
            <a:spLocks noGrp="1"/>
          </p:cNvSpPr>
          <p:nvPr>
            <p:ph type="dt" idx="10"/>
          </p:nvPr>
        </p:nvSpPr>
        <p:spPr/>
        <p:txBody>
          <a:bodyPr/>
          <a:lstStyle/>
          <a:p>
            <a:fld id="{32E9F5D7-683B-4B78-8F35-5FA506F407E3}" type="datetime1">
              <a:rPr lang="en-US" smtClean="0"/>
              <a:pPr/>
              <a:t>10/16/2017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33</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63117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8C8CE6-8972-4368-B8FE-2AFA0DAA979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319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r>
              <a:rPr lang="en-US" b="1" dirty="0">
                <a:latin typeface="Segoe"/>
              </a:rPr>
              <a:t>Q&amp;A</a:t>
            </a:r>
            <a:r>
              <a:rPr lang="en-US" dirty="0">
                <a:latin typeface="Segoe"/>
              </a:rPr>
              <a:t> </a:t>
            </a:r>
            <a:r>
              <a:rPr lang="en-US" dirty="0">
                <a:solidFill>
                  <a:srgbClr val="0000FF"/>
                </a:solidFill>
                <a:latin typeface="Segoe"/>
              </a:rPr>
              <a:t> </a:t>
            </a:r>
            <a:r>
              <a:rPr lang="en-US" dirty="0">
                <a:solidFill>
                  <a:srgbClr val="0000FF"/>
                </a:solidFill>
                <a:latin typeface="Arial" charset="0"/>
              </a:rPr>
              <a:t>–</a:t>
            </a:r>
            <a:r>
              <a:rPr lang="en-US" dirty="0">
                <a:solidFill>
                  <a:srgbClr val="0000FF"/>
                </a:solidFill>
                <a:latin typeface="Segoe"/>
              </a:rPr>
              <a:t> This is a critical component of the ILL Format</a:t>
            </a:r>
            <a:endParaRPr lang="en-US" dirty="0">
              <a:latin typeface="Segoe"/>
            </a:endParaRPr>
          </a:p>
          <a:p>
            <a:pPr eaLnBrk="1" hangingPunct="1">
              <a:spcBef>
                <a:spcPts val="500"/>
              </a:spcBef>
              <a:spcAft>
                <a:spcPts val="500"/>
              </a:spcAft>
              <a:buFont typeface="Symbol" pitchFamily="18" charset="2"/>
              <a:buChar char="·"/>
            </a:pPr>
            <a:r>
              <a:rPr lang="en-US" dirty="0">
                <a:latin typeface="Segoe"/>
              </a:rPr>
              <a:t> Subject Matter Experts (preferably product group PM</a:t>
            </a:r>
            <a:r>
              <a:rPr lang="en-US" dirty="0">
                <a:latin typeface="Arial" charset="0"/>
              </a:rPr>
              <a:t>’</a:t>
            </a:r>
            <a:r>
              <a:rPr lang="en-US" dirty="0">
                <a:latin typeface="Segoe"/>
              </a:rPr>
              <a:t>s) on stage to answer questions</a:t>
            </a:r>
          </a:p>
          <a:p>
            <a:pPr eaLnBrk="1" hangingPunct="1">
              <a:spcBef>
                <a:spcPts val="500"/>
              </a:spcBef>
              <a:spcAft>
                <a:spcPts val="500"/>
              </a:spcAft>
              <a:buFont typeface="Symbol" pitchFamily="18" charset="2"/>
              <a:buChar char="·"/>
            </a:pPr>
            <a:r>
              <a:rPr lang="en-US" b="1" dirty="0">
                <a:latin typeface="Segoe"/>
              </a:rPr>
              <a:t> Note: It should be called out that Q&amp;A can take place while attendees are walking through labs. This will work to facilitate providing attendees with the maximum amount of time to complete the lab</a:t>
            </a:r>
          </a:p>
        </p:txBody>
      </p:sp>
      <p:sp>
        <p:nvSpPr>
          <p:cNvPr id="8" name="Date Placeholder 7"/>
          <p:cNvSpPr>
            <a:spLocks noGrp="1"/>
          </p:cNvSpPr>
          <p:nvPr>
            <p:ph type="dt" idx="10"/>
          </p:nvPr>
        </p:nvSpPr>
        <p:spPr/>
        <p:txBody>
          <a:bodyPr/>
          <a:lstStyle/>
          <a:p>
            <a:fld id="{32E9F5D7-683B-4B78-8F35-5FA506F407E3}" type="datetime1">
              <a:rPr lang="en-US" smtClean="0"/>
              <a:pPr/>
              <a:t>10/16/2017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575226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D8C8CE6-8972-4368-B8FE-2AFA0DAA979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43768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10/16/2017 8:36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86848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10/16/2017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24880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35A9D-2C96-4C69-ABA5-BBB7DC854469}" type="slidenum">
              <a:rPr lang="fr-FR" smtClean="0"/>
              <a:t>39</a:t>
            </a:fld>
            <a:endParaRPr lang="fr-FR"/>
          </a:p>
        </p:txBody>
      </p:sp>
    </p:spTree>
    <p:extLst>
      <p:ext uri="{BB962C8B-B14F-4D97-AF65-F5344CB8AC3E}">
        <p14:creationId xmlns:p14="http://schemas.microsoft.com/office/powerpoint/2010/main" val="705877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Global</a:t>
            </a:r>
            <a:r>
              <a:rPr lang="en-US" baseline="0"/>
              <a:t> – you choose where to run your application </a:t>
            </a:r>
          </a:p>
          <a:p>
            <a:r>
              <a:rPr lang="en-US" baseline="0"/>
              <a:t>A region is a collection of data centers .. </a:t>
            </a:r>
          </a:p>
          <a:p>
            <a:r>
              <a:rPr lang="en-US" baseline="0"/>
              <a:t>Biggest global footprint </a:t>
            </a:r>
          </a:p>
          <a:p>
            <a:r>
              <a:rPr lang="en-US" baseline="0"/>
              <a:t>Keep growing </a:t>
            </a:r>
          </a:p>
          <a:p>
            <a:r>
              <a:rPr lang="en-US" baseline="0"/>
              <a:t>Paired regions in the geo</a:t>
            </a: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10/16/2017 8:36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14620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C35A9D-2C96-4C69-ABA5-BBB7DC854469}" type="slidenum">
              <a:rPr lang="fr-FR" smtClean="0"/>
              <a:t>40</a:t>
            </a:fld>
            <a:endParaRPr lang="fr-FR"/>
          </a:p>
        </p:txBody>
      </p:sp>
    </p:spTree>
    <p:extLst>
      <p:ext uri="{BB962C8B-B14F-4D97-AF65-F5344CB8AC3E}">
        <p14:creationId xmlns:p14="http://schemas.microsoft.com/office/powerpoint/2010/main" val="3899021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10/16/2017 8:36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679274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r>
              <a:rPr lang="en-US" b="1" dirty="0">
                <a:latin typeface="Segoe"/>
              </a:rPr>
              <a:t>Q&amp;A</a:t>
            </a:r>
            <a:r>
              <a:rPr lang="en-US" dirty="0">
                <a:latin typeface="Segoe"/>
              </a:rPr>
              <a:t> </a:t>
            </a:r>
            <a:r>
              <a:rPr lang="en-US" dirty="0">
                <a:solidFill>
                  <a:srgbClr val="0000FF"/>
                </a:solidFill>
                <a:latin typeface="Segoe"/>
              </a:rPr>
              <a:t> </a:t>
            </a:r>
            <a:r>
              <a:rPr lang="en-US" dirty="0">
                <a:solidFill>
                  <a:srgbClr val="0000FF"/>
                </a:solidFill>
                <a:latin typeface="Arial" charset="0"/>
              </a:rPr>
              <a:t>–</a:t>
            </a:r>
            <a:r>
              <a:rPr lang="en-US" dirty="0">
                <a:solidFill>
                  <a:srgbClr val="0000FF"/>
                </a:solidFill>
                <a:latin typeface="Segoe"/>
              </a:rPr>
              <a:t> This is a critical component of the ILL Format</a:t>
            </a:r>
            <a:endParaRPr lang="en-US" dirty="0">
              <a:latin typeface="Segoe"/>
            </a:endParaRPr>
          </a:p>
          <a:p>
            <a:pPr eaLnBrk="1" hangingPunct="1">
              <a:spcBef>
                <a:spcPts val="500"/>
              </a:spcBef>
              <a:spcAft>
                <a:spcPts val="500"/>
              </a:spcAft>
              <a:buFont typeface="Symbol" pitchFamily="18" charset="2"/>
              <a:buChar char="·"/>
            </a:pPr>
            <a:r>
              <a:rPr lang="en-US" dirty="0">
                <a:latin typeface="Segoe"/>
              </a:rPr>
              <a:t> Subject Matter Experts (preferably product group PM</a:t>
            </a:r>
            <a:r>
              <a:rPr lang="en-US" dirty="0">
                <a:latin typeface="Arial" charset="0"/>
              </a:rPr>
              <a:t>’</a:t>
            </a:r>
            <a:r>
              <a:rPr lang="en-US" dirty="0">
                <a:latin typeface="Segoe"/>
              </a:rPr>
              <a:t>s) on stage to answer questions</a:t>
            </a:r>
          </a:p>
          <a:p>
            <a:pPr eaLnBrk="1" hangingPunct="1">
              <a:spcBef>
                <a:spcPts val="500"/>
              </a:spcBef>
              <a:spcAft>
                <a:spcPts val="500"/>
              </a:spcAft>
              <a:buFont typeface="Symbol" pitchFamily="18" charset="2"/>
              <a:buChar char="·"/>
            </a:pPr>
            <a:r>
              <a:rPr lang="en-US" b="1" dirty="0">
                <a:latin typeface="Segoe"/>
              </a:rPr>
              <a:t> Note: It should be called out that Q&amp;A can take place while attendees are walking through labs. This will work to facilitate providing attendees with the maximum amount of time to complete the lab</a:t>
            </a:r>
          </a:p>
        </p:txBody>
      </p:sp>
      <p:sp>
        <p:nvSpPr>
          <p:cNvPr id="8" name="Date Placeholder 7"/>
          <p:cNvSpPr>
            <a:spLocks noGrp="1"/>
          </p:cNvSpPr>
          <p:nvPr>
            <p:ph type="dt" idx="10"/>
          </p:nvPr>
        </p:nvSpPr>
        <p:spPr/>
        <p:txBody>
          <a:bodyPr/>
          <a:lstStyle/>
          <a:p>
            <a:fld id="{32E9F5D7-683B-4B78-8F35-5FA506F407E3}" type="datetime1">
              <a:rPr lang="en-US" smtClean="0"/>
              <a:pPr/>
              <a:t>10/16/2017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42</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309406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3" eaLnBrk="1" fontAlgn="auto" hangingPunct="1">
              <a:spcBef>
                <a:spcPts val="0"/>
              </a:spcBef>
              <a:spcAft>
                <a:spcPts val="333"/>
              </a:spcAft>
              <a:defRPr/>
            </a:pPr>
            <a:r>
              <a:rPr lang="en-US" b="1" dirty="0"/>
              <a:t>Lab &amp; Virtual Machine Environment Details </a:t>
            </a:r>
            <a:r>
              <a:rPr lang="en-US" dirty="0">
                <a:solidFill>
                  <a:srgbClr val="0000FF"/>
                </a:solidFill>
              </a:rPr>
              <a:t>(5 minutes)</a:t>
            </a:r>
          </a:p>
          <a:p>
            <a:pPr marL="112713" indent="-112713" defTabSz="914363" eaLnBrk="1" fontAlgn="auto" hangingPunct="1">
              <a:spcBef>
                <a:spcPts val="0"/>
              </a:spcBef>
              <a:spcAft>
                <a:spcPts val="333"/>
              </a:spcAft>
              <a:buFont typeface="Arial" pitchFamily="34" charset="0"/>
              <a:buChar char="•"/>
              <a:defRPr/>
            </a:pPr>
            <a:r>
              <a:rPr lang="en-US" dirty="0"/>
              <a:t>Introduce machine configuration details (What is loaded on each machine?)</a:t>
            </a:r>
          </a:p>
          <a:p>
            <a:pPr marL="112713" indent="-112713" defTabSz="914363" eaLnBrk="1" fontAlgn="auto" hangingPunct="1">
              <a:spcBef>
                <a:spcPts val="0"/>
              </a:spcBef>
              <a:spcAft>
                <a:spcPts val="333"/>
              </a:spcAft>
              <a:buFont typeface="Arial" pitchFamily="34" charset="0"/>
              <a:buChar char="•"/>
              <a:defRPr/>
            </a:pPr>
            <a:r>
              <a:rPr lang="en-US" dirty="0"/>
              <a:t>Introduce relevant networking configuration details between VMs.</a:t>
            </a:r>
          </a:p>
          <a:p>
            <a:pPr marL="112713" indent="-112713" defTabSz="914363" eaLnBrk="1" fontAlgn="auto" hangingPunct="1">
              <a:spcBef>
                <a:spcPts val="0"/>
              </a:spcBef>
              <a:spcAft>
                <a:spcPts val="333"/>
              </a:spcAft>
              <a:buFont typeface="Arial" pitchFamily="34" charset="0"/>
              <a:buChar char="•"/>
              <a:defRPr/>
            </a:pPr>
            <a:r>
              <a:rPr lang="en-US" dirty="0"/>
              <a:t>It is extremely important that the audience have a context of what the lab architecture is before diving into the exercises.</a:t>
            </a:r>
          </a:p>
          <a:p>
            <a:pPr marL="112713" indent="-112713" defTabSz="914363" eaLnBrk="1" fontAlgn="auto" hangingPunct="1">
              <a:spcBef>
                <a:spcPts val="0"/>
              </a:spcBef>
              <a:spcAft>
                <a:spcPts val="333"/>
              </a:spcAft>
              <a:buFont typeface="Arial" pitchFamily="34" charset="0"/>
              <a:buChar char="•"/>
              <a:defRPr/>
            </a:pPr>
            <a:r>
              <a:rPr lang="en-US" dirty="0">
                <a:solidFill>
                  <a:srgbClr val="FF0000"/>
                </a:solidFill>
              </a:rPr>
              <a:t>Call out the fact that we have</a:t>
            </a:r>
            <a:r>
              <a:rPr lang="en-US" baseline="0" dirty="0">
                <a:solidFill>
                  <a:srgbClr val="FF0000"/>
                </a:solidFill>
              </a:rPr>
              <a:t> </a:t>
            </a:r>
            <a:r>
              <a:rPr lang="en-US" b="1" baseline="0" dirty="0">
                <a:solidFill>
                  <a:srgbClr val="FF0000"/>
                </a:solidFill>
              </a:rPr>
              <a:t>‘</a:t>
            </a:r>
            <a:r>
              <a:rPr lang="en-US" sz="900" b="1" u="none" kern="1200" dirty="0">
                <a:solidFill>
                  <a:schemeClr val="tx1"/>
                </a:solidFill>
                <a:effectLst/>
                <a:latin typeface="Segoe UI Light" pitchFamily="34" charset="0"/>
                <a:ea typeface="+mn-ea"/>
                <a:cs typeface="+mn-cs"/>
              </a:rPr>
              <a:t>ILL Technical Subject Matter Experts</a:t>
            </a:r>
            <a:r>
              <a:rPr lang="en-US" b="1" baseline="0" dirty="0">
                <a:solidFill>
                  <a:srgbClr val="FF0000"/>
                </a:solidFill>
              </a:rPr>
              <a:t>’ </a:t>
            </a:r>
            <a:r>
              <a:rPr lang="en-US" baseline="0" dirty="0">
                <a:solidFill>
                  <a:srgbClr val="FF0000"/>
                </a:solidFill>
              </a:rPr>
              <a:t>in the room to help attendees with labs.</a:t>
            </a:r>
            <a:endParaRPr lang="en-US" dirty="0">
              <a:solidFill>
                <a:srgbClr val="FF0000"/>
              </a:solidFill>
            </a:endParaRPr>
          </a:p>
        </p:txBody>
      </p:sp>
      <p:sp>
        <p:nvSpPr>
          <p:cNvPr id="8" name="Date Placeholder 7"/>
          <p:cNvSpPr>
            <a:spLocks noGrp="1"/>
          </p:cNvSpPr>
          <p:nvPr>
            <p:ph type="dt" idx="10"/>
          </p:nvPr>
        </p:nvSpPr>
        <p:spPr/>
        <p:txBody>
          <a:bodyPr/>
          <a:lstStyle/>
          <a:p>
            <a:fld id="{05A87086-C1F5-4C5D-9CED-CDA2FCE896CC}" type="datetime1">
              <a:rPr lang="en-US" smtClean="0"/>
              <a:pPr/>
              <a:t>10/16/2017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43</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146098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10/16/2017 8:36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5963211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10/16/2017 8:36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01790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35A9D-2C96-4C69-ABA5-BBB7DC854469}" type="slidenum">
              <a:rPr lang="fr-FR" smtClean="0"/>
              <a:t>46</a:t>
            </a:fld>
            <a:endParaRPr lang="fr-FR"/>
          </a:p>
        </p:txBody>
      </p:sp>
    </p:spTree>
    <p:extLst>
      <p:ext uri="{BB962C8B-B14F-4D97-AF65-F5344CB8AC3E}">
        <p14:creationId xmlns:p14="http://schemas.microsoft.com/office/powerpoint/2010/main" val="2857294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C35A9D-2C96-4C69-ABA5-BBB7DC854469}" type="slidenum">
              <a:rPr lang="fr-FR" smtClean="0"/>
              <a:t>47</a:t>
            </a:fld>
            <a:endParaRPr lang="fr-FR"/>
          </a:p>
        </p:txBody>
      </p:sp>
    </p:spTree>
    <p:extLst>
      <p:ext uri="{BB962C8B-B14F-4D97-AF65-F5344CB8AC3E}">
        <p14:creationId xmlns:p14="http://schemas.microsoft.com/office/powerpoint/2010/main" val="3049320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10/16/2017 8:36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7286952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r>
              <a:rPr lang="en-US" b="1" dirty="0">
                <a:latin typeface="Segoe"/>
              </a:rPr>
              <a:t>Q&amp;A</a:t>
            </a:r>
            <a:r>
              <a:rPr lang="en-US" dirty="0">
                <a:latin typeface="Segoe"/>
              </a:rPr>
              <a:t> </a:t>
            </a:r>
            <a:r>
              <a:rPr lang="en-US" dirty="0">
                <a:solidFill>
                  <a:srgbClr val="0000FF"/>
                </a:solidFill>
                <a:latin typeface="Segoe"/>
              </a:rPr>
              <a:t> </a:t>
            </a:r>
            <a:r>
              <a:rPr lang="en-US" dirty="0">
                <a:solidFill>
                  <a:srgbClr val="0000FF"/>
                </a:solidFill>
                <a:latin typeface="Arial" charset="0"/>
              </a:rPr>
              <a:t>–</a:t>
            </a:r>
            <a:r>
              <a:rPr lang="en-US" dirty="0">
                <a:solidFill>
                  <a:srgbClr val="0000FF"/>
                </a:solidFill>
                <a:latin typeface="Segoe"/>
              </a:rPr>
              <a:t> This is a critical component of the ILL Format</a:t>
            </a:r>
            <a:endParaRPr lang="en-US" dirty="0">
              <a:latin typeface="Segoe"/>
            </a:endParaRPr>
          </a:p>
          <a:p>
            <a:pPr eaLnBrk="1" hangingPunct="1">
              <a:spcBef>
                <a:spcPts val="500"/>
              </a:spcBef>
              <a:spcAft>
                <a:spcPts val="500"/>
              </a:spcAft>
              <a:buFont typeface="Symbol" pitchFamily="18" charset="2"/>
              <a:buChar char="·"/>
            </a:pPr>
            <a:r>
              <a:rPr lang="en-US" dirty="0">
                <a:latin typeface="Segoe"/>
              </a:rPr>
              <a:t> Subject Matter Experts (preferably product group PM</a:t>
            </a:r>
            <a:r>
              <a:rPr lang="en-US" dirty="0">
                <a:latin typeface="Arial" charset="0"/>
              </a:rPr>
              <a:t>’</a:t>
            </a:r>
            <a:r>
              <a:rPr lang="en-US" dirty="0">
                <a:latin typeface="Segoe"/>
              </a:rPr>
              <a:t>s) on stage to answer questions</a:t>
            </a:r>
          </a:p>
          <a:p>
            <a:pPr eaLnBrk="1" hangingPunct="1">
              <a:spcBef>
                <a:spcPts val="500"/>
              </a:spcBef>
              <a:spcAft>
                <a:spcPts val="500"/>
              </a:spcAft>
              <a:buFont typeface="Symbol" pitchFamily="18" charset="2"/>
              <a:buChar char="·"/>
            </a:pPr>
            <a:r>
              <a:rPr lang="en-US" b="1" dirty="0">
                <a:latin typeface="Segoe"/>
              </a:rPr>
              <a:t> Note: It should be called out that Q&amp;A can take place while attendees are walking through labs. This will work to facilitate providing attendees with the maximum amount of time to complete the lab</a:t>
            </a:r>
          </a:p>
        </p:txBody>
      </p:sp>
      <p:sp>
        <p:nvSpPr>
          <p:cNvPr id="8" name="Date Placeholder 7"/>
          <p:cNvSpPr>
            <a:spLocks noGrp="1"/>
          </p:cNvSpPr>
          <p:nvPr>
            <p:ph type="dt" idx="10"/>
          </p:nvPr>
        </p:nvSpPr>
        <p:spPr/>
        <p:txBody>
          <a:bodyPr/>
          <a:lstStyle/>
          <a:p>
            <a:fld id="{32E9F5D7-683B-4B78-8F35-5FA506F407E3}" type="datetime1">
              <a:rPr lang="en-US" smtClean="0"/>
              <a:pPr/>
              <a:t>10/16/2017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49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4007383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a:p>
          <a:p>
            <a:pPr marL="0" marR="0">
              <a:lnSpc>
                <a:spcPct val="107000"/>
              </a:lnSpc>
              <a:spcBef>
                <a:spcPts val="0"/>
              </a:spcBef>
              <a:spcAft>
                <a:spcPts val="800"/>
              </a:spcAft>
            </a:pPr>
            <a:r>
              <a:rPr lang="en-US" sz="1400" b="1" baseline="0" dirty="0"/>
              <a:t>Transition to NEXT Slide:</a:t>
            </a:r>
            <a:r>
              <a:rPr lang="en-US" sz="1400" baseline="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92431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35A9D-2C96-4C69-ABA5-BBB7DC854469}" type="slidenum">
              <a:rPr lang="fr-FR" smtClean="0"/>
              <a:t>50</a:t>
            </a:fld>
            <a:endParaRPr lang="fr-FR"/>
          </a:p>
        </p:txBody>
      </p:sp>
    </p:spTree>
    <p:extLst>
      <p:ext uri="{BB962C8B-B14F-4D97-AF65-F5344CB8AC3E}">
        <p14:creationId xmlns:p14="http://schemas.microsoft.com/office/powerpoint/2010/main" val="3701159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10/16/2017 8:36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205964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r>
              <a:rPr lang="en-US" b="1" dirty="0">
                <a:latin typeface="Segoe"/>
              </a:rPr>
              <a:t>Q&amp;A</a:t>
            </a:r>
            <a:r>
              <a:rPr lang="en-US" dirty="0">
                <a:latin typeface="Segoe"/>
              </a:rPr>
              <a:t> </a:t>
            </a:r>
            <a:r>
              <a:rPr lang="en-US" dirty="0">
                <a:solidFill>
                  <a:srgbClr val="0000FF"/>
                </a:solidFill>
                <a:latin typeface="Segoe"/>
              </a:rPr>
              <a:t> </a:t>
            </a:r>
            <a:r>
              <a:rPr lang="en-US" dirty="0">
                <a:solidFill>
                  <a:srgbClr val="0000FF"/>
                </a:solidFill>
                <a:latin typeface="Arial" charset="0"/>
              </a:rPr>
              <a:t>–</a:t>
            </a:r>
            <a:r>
              <a:rPr lang="en-US" dirty="0">
                <a:solidFill>
                  <a:srgbClr val="0000FF"/>
                </a:solidFill>
                <a:latin typeface="Segoe"/>
              </a:rPr>
              <a:t> This is a critical component of the ILL Format</a:t>
            </a:r>
            <a:endParaRPr lang="en-US" dirty="0">
              <a:latin typeface="Segoe"/>
            </a:endParaRPr>
          </a:p>
          <a:p>
            <a:pPr eaLnBrk="1" hangingPunct="1">
              <a:spcBef>
                <a:spcPts val="500"/>
              </a:spcBef>
              <a:spcAft>
                <a:spcPts val="500"/>
              </a:spcAft>
              <a:buFont typeface="Symbol" pitchFamily="18" charset="2"/>
              <a:buChar char="·"/>
            </a:pPr>
            <a:r>
              <a:rPr lang="en-US" dirty="0">
                <a:latin typeface="Segoe"/>
              </a:rPr>
              <a:t> Subject Matter Experts (preferably product group PM</a:t>
            </a:r>
            <a:r>
              <a:rPr lang="en-US" dirty="0">
                <a:latin typeface="Arial" charset="0"/>
              </a:rPr>
              <a:t>’</a:t>
            </a:r>
            <a:r>
              <a:rPr lang="en-US" dirty="0">
                <a:latin typeface="Segoe"/>
              </a:rPr>
              <a:t>s) on stage to answer questions</a:t>
            </a:r>
          </a:p>
          <a:p>
            <a:pPr eaLnBrk="1" hangingPunct="1">
              <a:spcBef>
                <a:spcPts val="500"/>
              </a:spcBef>
              <a:spcAft>
                <a:spcPts val="500"/>
              </a:spcAft>
              <a:buFont typeface="Symbol" pitchFamily="18" charset="2"/>
              <a:buChar char="·"/>
            </a:pPr>
            <a:r>
              <a:rPr lang="en-US" b="1" dirty="0">
                <a:latin typeface="Segoe"/>
              </a:rPr>
              <a:t> Note: It should be called out that Q&amp;A can take place while attendees are walking through labs. This will work to facilitate providing attendees with the maximum amount of time to complete the lab</a:t>
            </a:r>
          </a:p>
        </p:txBody>
      </p:sp>
      <p:sp>
        <p:nvSpPr>
          <p:cNvPr id="8" name="Date Placeholder 7"/>
          <p:cNvSpPr>
            <a:spLocks noGrp="1"/>
          </p:cNvSpPr>
          <p:nvPr>
            <p:ph type="dt" idx="10"/>
          </p:nvPr>
        </p:nvSpPr>
        <p:spPr/>
        <p:txBody>
          <a:bodyPr/>
          <a:lstStyle/>
          <a:p>
            <a:fld id="{32E9F5D7-683B-4B78-8F35-5FA506F407E3}" type="datetime1">
              <a:rPr lang="en-US" smtClean="0"/>
              <a:pPr/>
              <a:t>10/16/2017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52</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42246378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10/16/2017 8:36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512907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10/16/2017 8:36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2894048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r>
              <a:rPr lang="en-US" b="1" dirty="0">
                <a:latin typeface="Segoe"/>
              </a:rPr>
              <a:t>Q&amp;A</a:t>
            </a:r>
            <a:r>
              <a:rPr lang="en-US" dirty="0">
                <a:latin typeface="Segoe"/>
              </a:rPr>
              <a:t> </a:t>
            </a:r>
            <a:r>
              <a:rPr lang="en-US" dirty="0">
                <a:solidFill>
                  <a:srgbClr val="0000FF"/>
                </a:solidFill>
                <a:latin typeface="Segoe"/>
              </a:rPr>
              <a:t> </a:t>
            </a:r>
            <a:r>
              <a:rPr lang="en-US" dirty="0">
                <a:solidFill>
                  <a:srgbClr val="0000FF"/>
                </a:solidFill>
                <a:latin typeface="Arial" charset="0"/>
              </a:rPr>
              <a:t>–</a:t>
            </a:r>
            <a:r>
              <a:rPr lang="en-US" dirty="0">
                <a:solidFill>
                  <a:srgbClr val="0000FF"/>
                </a:solidFill>
                <a:latin typeface="Segoe"/>
              </a:rPr>
              <a:t> This is a critical component of the ILL Format</a:t>
            </a:r>
            <a:endParaRPr lang="en-US" dirty="0">
              <a:latin typeface="Segoe"/>
            </a:endParaRPr>
          </a:p>
          <a:p>
            <a:pPr eaLnBrk="1" hangingPunct="1">
              <a:spcBef>
                <a:spcPts val="500"/>
              </a:spcBef>
              <a:spcAft>
                <a:spcPts val="500"/>
              </a:spcAft>
              <a:buFont typeface="Symbol" pitchFamily="18" charset="2"/>
              <a:buChar char="·"/>
            </a:pPr>
            <a:r>
              <a:rPr lang="en-US" dirty="0">
                <a:latin typeface="Segoe"/>
              </a:rPr>
              <a:t> Subject Matter Experts (preferably product group PM</a:t>
            </a:r>
            <a:r>
              <a:rPr lang="en-US" dirty="0">
                <a:latin typeface="Arial" charset="0"/>
              </a:rPr>
              <a:t>’</a:t>
            </a:r>
            <a:r>
              <a:rPr lang="en-US" dirty="0">
                <a:latin typeface="Segoe"/>
              </a:rPr>
              <a:t>s) on stage to answer questions</a:t>
            </a:r>
          </a:p>
          <a:p>
            <a:pPr eaLnBrk="1" hangingPunct="1">
              <a:spcBef>
                <a:spcPts val="500"/>
              </a:spcBef>
              <a:spcAft>
                <a:spcPts val="500"/>
              </a:spcAft>
              <a:buFont typeface="Symbol" pitchFamily="18" charset="2"/>
              <a:buChar char="·"/>
            </a:pPr>
            <a:r>
              <a:rPr lang="en-US" b="1" dirty="0">
                <a:latin typeface="Segoe"/>
              </a:rPr>
              <a:t> Note: It should be called out that Q&amp;A can take place while attendees are walking through labs. This will work to facilitate providing attendees with the maximum amount of time to complete the lab</a:t>
            </a:r>
          </a:p>
        </p:txBody>
      </p:sp>
      <p:sp>
        <p:nvSpPr>
          <p:cNvPr id="8" name="Date Placeholder 7"/>
          <p:cNvSpPr>
            <a:spLocks noGrp="1"/>
          </p:cNvSpPr>
          <p:nvPr>
            <p:ph type="dt" idx="10"/>
          </p:nvPr>
        </p:nvSpPr>
        <p:spPr/>
        <p:txBody>
          <a:bodyPr/>
          <a:lstStyle/>
          <a:p>
            <a:fld id="{32E9F5D7-683B-4B78-8F35-5FA506F407E3}" type="datetime1">
              <a:rPr lang="en-US" smtClean="0"/>
              <a:pPr/>
              <a:t>10/16/2017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55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974066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10/16/2017 8:36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301250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r>
              <a:rPr lang="en-US" b="1" dirty="0">
                <a:latin typeface="Segoe"/>
              </a:rPr>
              <a:t>Q&amp;A</a:t>
            </a:r>
            <a:r>
              <a:rPr lang="en-US" dirty="0">
                <a:latin typeface="Segoe"/>
              </a:rPr>
              <a:t> </a:t>
            </a:r>
            <a:r>
              <a:rPr lang="en-US" dirty="0">
                <a:solidFill>
                  <a:srgbClr val="0000FF"/>
                </a:solidFill>
                <a:latin typeface="Segoe"/>
              </a:rPr>
              <a:t> </a:t>
            </a:r>
            <a:r>
              <a:rPr lang="en-US" dirty="0">
                <a:solidFill>
                  <a:srgbClr val="0000FF"/>
                </a:solidFill>
                <a:latin typeface="Arial" charset="0"/>
              </a:rPr>
              <a:t>–</a:t>
            </a:r>
            <a:r>
              <a:rPr lang="en-US" dirty="0">
                <a:solidFill>
                  <a:srgbClr val="0000FF"/>
                </a:solidFill>
                <a:latin typeface="Segoe"/>
              </a:rPr>
              <a:t> This is a critical component of the ILL Format</a:t>
            </a:r>
            <a:endParaRPr lang="en-US" dirty="0">
              <a:latin typeface="Segoe"/>
            </a:endParaRPr>
          </a:p>
          <a:p>
            <a:pPr eaLnBrk="1" hangingPunct="1">
              <a:spcBef>
                <a:spcPts val="500"/>
              </a:spcBef>
              <a:spcAft>
                <a:spcPts val="500"/>
              </a:spcAft>
              <a:buFont typeface="Symbol" pitchFamily="18" charset="2"/>
              <a:buChar char="·"/>
            </a:pPr>
            <a:r>
              <a:rPr lang="en-US" dirty="0">
                <a:latin typeface="Segoe"/>
              </a:rPr>
              <a:t> Subject Matter Experts (preferably product group PM</a:t>
            </a:r>
            <a:r>
              <a:rPr lang="en-US" dirty="0">
                <a:latin typeface="Arial" charset="0"/>
              </a:rPr>
              <a:t>’</a:t>
            </a:r>
            <a:r>
              <a:rPr lang="en-US" dirty="0">
                <a:latin typeface="Segoe"/>
              </a:rPr>
              <a:t>s) on stage to answer questions</a:t>
            </a:r>
          </a:p>
          <a:p>
            <a:pPr eaLnBrk="1" hangingPunct="1">
              <a:spcBef>
                <a:spcPts val="500"/>
              </a:spcBef>
              <a:spcAft>
                <a:spcPts val="500"/>
              </a:spcAft>
              <a:buFont typeface="Symbol" pitchFamily="18" charset="2"/>
              <a:buChar char="·"/>
            </a:pPr>
            <a:r>
              <a:rPr lang="en-US" b="1" dirty="0">
                <a:latin typeface="Segoe"/>
              </a:rPr>
              <a:t> Note: It should be called out that Q&amp;A can take place while attendees are walking through labs. This will work to facilitate providing attendees with the maximum amount of time to complete the lab</a:t>
            </a:r>
          </a:p>
        </p:txBody>
      </p:sp>
      <p:sp>
        <p:nvSpPr>
          <p:cNvPr id="8" name="Date Placeholder 7"/>
          <p:cNvSpPr>
            <a:spLocks noGrp="1"/>
          </p:cNvSpPr>
          <p:nvPr>
            <p:ph type="dt" idx="10"/>
          </p:nvPr>
        </p:nvSpPr>
        <p:spPr/>
        <p:txBody>
          <a:bodyPr/>
          <a:lstStyle/>
          <a:p>
            <a:fld id="{32E9F5D7-683B-4B78-8F35-5FA506F407E3}" type="datetime1">
              <a:rPr lang="en-US" smtClean="0"/>
              <a:pPr/>
              <a:t>10/18/2017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57</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1186195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10/18/2017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2726059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it yourself, without a service like Batch, you must do all that is on the higher layers (white</a:t>
            </a:r>
            <a:r>
              <a:rPr lang="en-US" baseline="0" dirty="0"/>
              <a:t> boxes). HPC Pack helps with some, but not all of those steps, and you still need to manage things from the cluster head node (e.g., add and remove users, run tasks and check their status, etc.)</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002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10/16/2017 8:36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07534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a:t>
            </a:r>
            <a:r>
              <a:rPr lang="en-US" baseline="0" dirty="0"/>
              <a:t> Batch, y</a:t>
            </a:r>
            <a:r>
              <a:rPr lang="en-US" dirty="0"/>
              <a:t>ou can forget about the infrastructure and the scheduling</a:t>
            </a:r>
            <a:r>
              <a:rPr lang="en-US" baseline="0" dirty="0"/>
              <a:t> (you can “leave the plumbing to us”) and</a:t>
            </a:r>
            <a:r>
              <a:rPr lang="en-US" dirty="0"/>
              <a:t> focus on your app or service instead. There are two models:</a:t>
            </a:r>
          </a:p>
          <a:p>
            <a:pPr marL="174708" indent="-174708">
              <a:buFontTx/>
              <a:buChar char="-"/>
            </a:pPr>
            <a:r>
              <a:rPr lang="en-US" baseline="0" dirty="0"/>
              <a:t>When you just leverage the foundational capabilities for VM provisioning and job/task scheduling. In this model, you enable the app and write the code to run it, to manage users, handle quotas, etc.</a:t>
            </a:r>
          </a:p>
          <a:p>
            <a:pPr marL="221390" lvl="1" indent="0">
              <a:buNone/>
            </a:pPr>
            <a:r>
              <a:rPr lang="en-US" baseline="0" dirty="0">
                <a:sym typeface="Wingdings" panose="05000000000000000000" pitchFamily="2" charset="2"/>
              </a:rPr>
              <a:t>This model is attractive to ISVs and SIs, especially if they already have their own SaaS portal. Could be attractive as well to organizations that have SaaS enable through their own platform already</a:t>
            </a:r>
            <a:endParaRPr lang="en-US" baseline="0" dirty="0"/>
          </a:p>
          <a:p>
            <a:pPr marL="174708" indent="-174708">
              <a:buFontTx/>
              <a:buChar char="-"/>
            </a:pPr>
            <a:r>
              <a:rPr lang="en-US" baseline="0" dirty="0"/>
              <a:t>If you want leverage the additional capabilities of Azure Batch around app, you can focus on your workload while Batch helps you with app lifecycle (add, update and retire apps), job dependencies and flow, moving data for jobs and tasks to use, adding and removing users and groups, assigning user roles, setting quotas and limits for users and groups, and plugging in directly into client apps</a:t>
            </a:r>
          </a:p>
          <a:p>
            <a:pPr marL="221390" lvl="1" indent="0">
              <a:buNone/>
            </a:pPr>
            <a:r>
              <a:rPr lang="en-US" baseline="0" dirty="0">
                <a:sym typeface="Wingdings" panose="05000000000000000000" pitchFamily="2" charset="2"/>
              </a:rPr>
              <a:t>This model is most attractive to organizations (small or large) that want to enable one or more apps as service quickly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8303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10/18/2017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8746240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96313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11110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05331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10/18/2017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8923926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3233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10/18/2017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6254131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10/18/2017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557725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10/18/2017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15970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we define the trust </a:t>
            </a:r>
            <a:r>
              <a:rPr lang="en-US" err="1"/>
              <a:t>bounderies</a:t>
            </a:r>
            <a:r>
              <a:rPr lang="en-US"/>
              <a:t> for the cloud </a:t>
            </a:r>
          </a:p>
          <a:p>
            <a:r>
              <a:rPr lang="en-US"/>
              <a:t>Automatically you are protected</a:t>
            </a:r>
            <a:r>
              <a:rPr lang="en-US" baseline="0"/>
              <a:t> from DDoS attacks .. In fact we detected more than 100,000 </a:t>
            </a:r>
            <a:r>
              <a:rPr lang="en-US" baseline="0" err="1"/>
              <a:t>DDoD</a:t>
            </a:r>
            <a:r>
              <a:rPr lang="en-US" baseline="0"/>
              <a:t> attempts in last year.</a:t>
            </a:r>
          </a:p>
          <a:p>
            <a:r>
              <a:rPr lang="en-US" baseline="0"/>
              <a:t>Network isolation – </a:t>
            </a:r>
            <a:r>
              <a:rPr lang="en-US" baseline="0" err="1"/>
              <a:t>Vnet</a:t>
            </a:r>
            <a:endParaRPr lang="en-US" baseline="0"/>
          </a:p>
          <a:p>
            <a:r>
              <a:rPr lang="en-US" baseline="0" err="1"/>
              <a:t>Vnet</a:t>
            </a:r>
            <a:r>
              <a:rPr lang="en-US" baseline="0"/>
              <a:t>- Manage your secrets with JSM enabled service</a:t>
            </a:r>
          </a:p>
          <a:p>
            <a:endParaRPr lang="en-US" baseline="0"/>
          </a:p>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10/16/2017 8:36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200281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10/18/2017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5513998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10/18/2017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6564869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10/18/2017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5359354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2017</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10/18/2017 11:30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11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10/18/2017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9401202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BF6ECBC-2D81-4C20-8D60-C924ACE7E42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2073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BF6ECBC-2D81-4C20-8D60-C924ACE7E42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46666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4387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31706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2472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r>
              <a:rPr lang="en-US" dirty="0"/>
              <a:t>Feb-2017: Azure compliance coverag</a:t>
            </a:r>
            <a:r>
              <a:rPr lang="en-US" baseline="0" dirty="0"/>
              <a:t>e includes 54 offerings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4797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500"/>
              </a:spcBef>
              <a:spcAft>
                <a:spcPts val="500"/>
              </a:spcAft>
            </a:pPr>
            <a:r>
              <a:rPr lang="en-US" b="1" dirty="0">
                <a:latin typeface="Segoe"/>
              </a:rPr>
              <a:t>Q&amp;A</a:t>
            </a:r>
            <a:r>
              <a:rPr lang="en-US" dirty="0">
                <a:latin typeface="Segoe"/>
              </a:rPr>
              <a:t> </a:t>
            </a:r>
            <a:r>
              <a:rPr lang="en-US" dirty="0">
                <a:solidFill>
                  <a:srgbClr val="0000FF"/>
                </a:solidFill>
                <a:latin typeface="Segoe"/>
              </a:rPr>
              <a:t>(10 minutes </a:t>
            </a:r>
            <a:r>
              <a:rPr lang="en-US" dirty="0">
                <a:solidFill>
                  <a:srgbClr val="0000FF"/>
                </a:solidFill>
                <a:latin typeface="Arial" charset="0"/>
              </a:rPr>
              <a:t>–</a:t>
            </a:r>
            <a:r>
              <a:rPr lang="en-US" dirty="0">
                <a:solidFill>
                  <a:srgbClr val="0000FF"/>
                </a:solidFill>
                <a:latin typeface="Segoe"/>
              </a:rPr>
              <a:t> again duration may vary by session) - This is a critical component of the ILL Format</a:t>
            </a:r>
            <a:endParaRPr lang="en-US" dirty="0">
              <a:latin typeface="Segoe"/>
            </a:endParaRPr>
          </a:p>
          <a:p>
            <a:pPr eaLnBrk="1" hangingPunct="1">
              <a:spcBef>
                <a:spcPts val="500"/>
              </a:spcBef>
              <a:spcAft>
                <a:spcPts val="500"/>
              </a:spcAft>
            </a:pPr>
            <a:endParaRPr lang="en-US" dirty="0">
              <a:latin typeface="Segoe"/>
            </a:endParaRPr>
          </a:p>
          <a:p>
            <a:pPr eaLnBrk="1" hangingPunct="1">
              <a:spcBef>
                <a:spcPts val="500"/>
              </a:spcBef>
              <a:spcAft>
                <a:spcPts val="500"/>
              </a:spcAft>
              <a:buFont typeface="Symbol" pitchFamily="18" charset="2"/>
              <a:buChar char="·"/>
            </a:pPr>
            <a:r>
              <a:rPr lang="en-US" dirty="0">
                <a:latin typeface="Segoe"/>
              </a:rPr>
              <a:t> Subject Matter Experts (preferably product group PM</a:t>
            </a:r>
            <a:r>
              <a:rPr lang="en-US" dirty="0">
                <a:latin typeface="Arial" charset="0"/>
              </a:rPr>
              <a:t>’</a:t>
            </a:r>
            <a:r>
              <a:rPr lang="en-US" dirty="0">
                <a:latin typeface="Segoe"/>
              </a:rPr>
              <a:t>s) on stage to answer questions</a:t>
            </a:r>
          </a:p>
          <a:p>
            <a:pPr eaLnBrk="1" hangingPunct="1">
              <a:spcBef>
                <a:spcPts val="500"/>
              </a:spcBef>
              <a:spcAft>
                <a:spcPts val="500"/>
              </a:spcAft>
              <a:buFont typeface="Symbol" pitchFamily="18" charset="2"/>
              <a:buChar char="·"/>
            </a:pPr>
            <a:r>
              <a:rPr lang="en-US" b="1" dirty="0">
                <a:latin typeface="Segoe"/>
              </a:rPr>
              <a:t> Note: It should be called out that Q&amp;A can take place while attendees are walking through labs. This will work to facilitate providing attendees with the maximum amount of time to complete the lab</a:t>
            </a:r>
          </a:p>
        </p:txBody>
      </p:sp>
      <p:sp>
        <p:nvSpPr>
          <p:cNvPr id="8" name="Date Placeholder 7"/>
          <p:cNvSpPr>
            <a:spLocks noGrp="1"/>
          </p:cNvSpPr>
          <p:nvPr>
            <p:ph type="dt" idx="10"/>
          </p:nvPr>
        </p:nvSpPr>
        <p:spPr/>
        <p:txBody>
          <a:bodyPr/>
          <a:lstStyle/>
          <a:p>
            <a:fld id="{CE9144B2-9371-4A57-8161-BFDA4937F2E6}" type="datetime1">
              <a:rPr lang="en-US" smtClean="0"/>
              <a:pPr/>
              <a:t>10/16/2017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80</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4697467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10/16/2017 8:36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A736C-07C6-423F-9230-7C5E3D5201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627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Master" Target="../slideMasters/slideMaster5.xml"/><Relationship Id="rId4" Type="http://schemas.openxmlformats.org/officeDocument/2006/relationships/image" Target="../media/image35.jpe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9.jpeg"/><Relationship Id="rId4" Type="http://schemas.openxmlformats.org/officeDocument/2006/relationships/oleObject" Target="../embeddings/oleObject1.bin"/></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40783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4"/>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1800" dirty="0">
              <a:solidFill>
                <a:srgbClr val="333333"/>
              </a:solidFill>
            </a:endParaRPr>
          </a:p>
        </p:txBody>
      </p:sp>
    </p:spTree>
    <p:extLst>
      <p:ext uri="{BB962C8B-B14F-4D97-AF65-F5344CB8AC3E}">
        <p14:creationId xmlns:p14="http://schemas.microsoft.com/office/powerpoint/2010/main" val="3839975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7245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87589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0308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850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8779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4" y="3145040"/>
            <a:ext cx="3291840" cy="705836"/>
          </a:xfrm>
          <a:prstGeom prst="rect">
            <a:avLst/>
          </a:prstGeom>
        </p:spPr>
      </p:pic>
    </p:spTree>
    <p:extLst>
      <p:ext uri="{BB962C8B-B14F-4D97-AF65-F5344CB8AC3E}">
        <p14:creationId xmlns:p14="http://schemas.microsoft.com/office/powerpoint/2010/main" val="243708694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0195033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2" y="2873019"/>
            <a:ext cx="11255709" cy="2435131"/>
          </a:xfrm>
        </p:spPr>
        <p:txBody>
          <a:bodyPr anchor="b">
            <a:noAutofit/>
          </a:bodyPr>
          <a:lstStyle>
            <a:lvl1pPr algn="l">
              <a:defRPr sz="24367">
                <a:solidFill>
                  <a:schemeClr val="bg1"/>
                </a:solidFill>
              </a:defRPr>
            </a:lvl1pPr>
          </a:lstStyle>
          <a:p>
            <a:r>
              <a:rPr lang="en-US"/>
              <a:t>web</a:t>
            </a:r>
          </a:p>
        </p:txBody>
      </p:sp>
    </p:spTree>
    <p:extLst>
      <p:ext uri="{BB962C8B-B14F-4D97-AF65-F5344CB8AC3E}">
        <p14:creationId xmlns:p14="http://schemas.microsoft.com/office/powerpoint/2010/main" val="42934916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8603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724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EXAMPLE ONLY: Title with 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r="998" b="11238"/>
          <a:stretch/>
        </p:blipFill>
        <p:spPr>
          <a:xfrm>
            <a:off x="1" y="-20640"/>
            <a:ext cx="12506957" cy="7015167"/>
          </a:xfrm>
          <a:prstGeom prst="rect">
            <a:avLst/>
          </a:prstGeom>
        </p:spPr>
      </p:pic>
      <p:pic>
        <p:nvPicPr>
          <p:cNvPr id="4102" name="Picture 6" descr="MS Dublin Data Centre Entrance 2.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984" t="6208" b="11573"/>
          <a:stretch/>
        </p:blipFill>
        <p:spPr bwMode="auto">
          <a:xfrm flipH="1">
            <a:off x="1104509" y="7413864"/>
            <a:ext cx="12454523" cy="70093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
          <p:cNvSpPr>
            <a:spLocks noGrp="1"/>
          </p:cNvSpPr>
          <p:nvPr>
            <p:ph type="body" sz="quarter" idx="10" hasCustomPrompt="1"/>
          </p:nvPr>
        </p:nvSpPr>
        <p:spPr>
          <a:xfrm>
            <a:off x="153877" y="4861816"/>
            <a:ext cx="5597872" cy="932603"/>
          </a:xfrm>
        </p:spPr>
        <p:txBody>
          <a:bodyPr lIns="137160" tIns="91440">
            <a:noAutofit/>
          </a:bodyPr>
          <a:lstStyle>
            <a:lvl1pPr marL="0" indent="0">
              <a:spcBef>
                <a:spcPts val="0"/>
              </a:spcBef>
              <a:buNone/>
              <a:defRPr sz="2040">
                <a:solidFill>
                  <a:schemeClr val="bg1"/>
                </a:solidFill>
              </a:defRPr>
            </a:lvl1pPr>
            <a:lvl2pPr marL="287224" indent="0">
              <a:buNone/>
              <a:defRPr sz="2040">
                <a:solidFill>
                  <a:schemeClr val="bg1"/>
                </a:solidFill>
              </a:defRPr>
            </a:lvl2pPr>
            <a:lvl3pPr marL="600071" indent="0">
              <a:buNone/>
              <a:defRPr sz="2040">
                <a:solidFill>
                  <a:schemeClr val="bg1"/>
                </a:solidFill>
              </a:defRPr>
            </a:lvl3pPr>
            <a:lvl4pPr marL="887296" indent="0">
              <a:buNone/>
              <a:defRPr sz="2040">
                <a:solidFill>
                  <a:schemeClr val="bg1"/>
                </a:solidFill>
              </a:defRPr>
            </a:lvl4pPr>
            <a:lvl5pPr marL="1127323" indent="0">
              <a:buNone/>
              <a:defRPr sz="2040">
                <a:solidFill>
                  <a:schemeClr val="bg1"/>
                </a:solidFill>
              </a:defRPr>
            </a:lvl5pPr>
          </a:lstStyle>
          <a:p>
            <a:pPr lvl="0"/>
            <a:r>
              <a:rPr lang="en-US"/>
              <a:t>Speaker Name</a:t>
            </a:r>
          </a:p>
        </p:txBody>
      </p:sp>
      <p:sp>
        <p:nvSpPr>
          <p:cNvPr id="13" name="Title 1"/>
          <p:cNvSpPr>
            <a:spLocks noGrp="1"/>
          </p:cNvSpPr>
          <p:nvPr>
            <p:ph type="title" hasCustomPrompt="1"/>
          </p:nvPr>
        </p:nvSpPr>
        <p:spPr bwMode="ltGray">
          <a:xfrm>
            <a:off x="153877" y="2098356"/>
            <a:ext cx="5597872" cy="1444554"/>
          </a:xfrm>
          <a:noFill/>
        </p:spPr>
        <p:txBody>
          <a:bodyPr vert="horz" lIns="137160" tIns="182880" rIns="146304" bIns="91440" rtlCol="0" anchor="t" anchorCtr="0">
            <a:normAutofit/>
          </a:bodyPr>
          <a:lstStyle>
            <a:lvl1pPr>
              <a:defRPr lang="en-US" sz="4488" spc="-100" dirty="0">
                <a:gradFill>
                  <a:gsLst>
                    <a:gs pos="5833">
                      <a:srgbClr val="FFFFFF"/>
                    </a:gs>
                    <a:gs pos="18000">
                      <a:srgbClr val="FFFFFF"/>
                    </a:gs>
                  </a:gsLst>
                  <a:lin ang="5400000" scaled="0"/>
                </a:gradFill>
              </a:defRPr>
            </a:lvl1pPr>
          </a:lstStyle>
          <a:p>
            <a:pPr lvl="0"/>
            <a:r>
              <a:rPr lang="en-US"/>
              <a:t>Presentation title</a:t>
            </a:r>
          </a:p>
        </p:txBody>
      </p:sp>
    </p:spTree>
    <p:extLst>
      <p:ext uri="{BB962C8B-B14F-4D97-AF65-F5344CB8AC3E}">
        <p14:creationId xmlns:p14="http://schemas.microsoft.com/office/powerpoint/2010/main" val="409540528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03366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with hashtag ">
    <p:bg>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a:stretch/>
        </p:blipFill>
        <p:spPr bwMode="ltGray">
          <a:xfrm>
            <a:off x="2" y="2"/>
            <a:ext cx="12439646" cy="7121513"/>
          </a:xfrm>
          <a:prstGeom prst="rect">
            <a:avLst/>
          </a:prstGeom>
        </p:spPr>
      </p:pic>
      <p:sp>
        <p:nvSpPr>
          <p:cNvPr id="3" name="Rectangle 2"/>
          <p:cNvSpPr/>
          <p:nvPr userDrawn="1"/>
        </p:nvSpPr>
        <p:spPr>
          <a:xfrm>
            <a:off x="11113475" y="6665829"/>
            <a:ext cx="1251214" cy="235427"/>
          </a:xfrm>
          <a:prstGeom prst="rect">
            <a:avLst/>
          </a:prstGeom>
        </p:spPr>
        <p:txBody>
          <a:bodyPr wrap="none">
            <a:spAutoFit/>
          </a:bodyPr>
          <a:lstStyle/>
          <a:p>
            <a:r>
              <a:rPr lang="en-US" sz="900" dirty="0">
                <a:solidFill>
                  <a:schemeClr val="tx1">
                    <a:lumMod val="75000"/>
                  </a:schemeClr>
                </a:solidFill>
                <a:latin typeface="+mj-lt"/>
                <a:ea typeface="Calibri" panose="020F0502020204030204" pitchFamily="34" charset="0"/>
                <a:cs typeface="Times New Roman" panose="02020603050405020304" pitchFamily="18" charset="0"/>
              </a:rPr>
              <a:t>#MSCloudRoadshow </a:t>
            </a:r>
            <a:endParaRPr lang="en-US" sz="900" dirty="0">
              <a:solidFill>
                <a:schemeClr val="tx1">
                  <a:lumMod val="75000"/>
                </a:schemeClr>
              </a:solidFill>
              <a:latin typeface="+mj-lt"/>
            </a:endParaRPr>
          </a:p>
        </p:txBody>
      </p:sp>
    </p:spTree>
    <p:extLst>
      <p:ext uri="{BB962C8B-B14F-4D97-AF65-F5344CB8AC3E}">
        <p14:creationId xmlns:p14="http://schemas.microsoft.com/office/powerpoint/2010/main" val="382240444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14823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solidFill>
                  <a:schemeClr val="accent4"/>
                </a:soli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955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grpSp>
        <p:nvGrpSpPr>
          <p:cNvPr id="20" name="Group 19"/>
          <p:cNvGrpSpPr>
            <a:grpSpLocks noChangeAspect="1"/>
          </p:cNvGrpSpPr>
          <p:nvPr userDrawn="1"/>
        </p:nvGrpSpPr>
        <p:grpSpPr bwMode="black">
          <a:xfrm>
            <a:off x="468308" y="479425"/>
            <a:ext cx="1448129" cy="310896"/>
            <a:chOff x="457200" y="1643393"/>
            <a:chExt cx="4492753" cy="964540"/>
          </a:xfrm>
        </p:grpSpPr>
        <p:pic>
          <p:nvPicPr>
            <p:cNvPr id="21" name="Picture 20"/>
            <p:cNvPicPr>
              <a:picLocks noChangeAspect="1"/>
            </p:cNvPicPr>
            <p:nvPr/>
          </p:nvPicPr>
          <p:blipFill>
            <a:blip r:embed="rId2"/>
            <a:stretch>
              <a:fillRect/>
            </a:stretch>
          </p:blipFill>
          <p:spPr bwMode="black">
            <a:xfrm>
              <a:off x="457200" y="1643393"/>
              <a:ext cx="964540" cy="964540"/>
            </a:xfrm>
            <a:prstGeom prst="rect">
              <a:avLst/>
            </a:prstGeom>
          </p:spPr>
        </p:pic>
        <p:sp>
          <p:nvSpPr>
            <p:cNvPr id="2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23" name="TextBox 22"/>
          <p:cNvSpPr txBox="1"/>
          <p:nvPr userDrawn="1"/>
        </p:nvSpPr>
        <p:spPr bwMode="black">
          <a:xfrm>
            <a:off x="468308" y="6064709"/>
            <a:ext cx="3102368" cy="690942"/>
          </a:xfrm>
          <a:prstGeom prst="rect">
            <a:avLst/>
          </a:prstGeom>
          <a:noFill/>
        </p:spPr>
        <p:txBody>
          <a:bodyPr wrap="square" lIns="0" tIns="146283" rIns="182854" bIns="146283" rtlCol="0">
            <a:spAutoFit/>
          </a:bodyPr>
          <a:lstStyle/>
          <a:p>
            <a:pPr>
              <a:lnSpc>
                <a:spcPct val="90000"/>
              </a:lnSpc>
              <a:spcAft>
                <a:spcPts val="600"/>
              </a:spcAft>
            </a:pPr>
            <a:r>
              <a:rPr lang="en-US" sz="2800" dirty="0">
                <a:gradFill>
                  <a:gsLst>
                    <a:gs pos="18584">
                      <a:srgbClr val="FFFFFF"/>
                    </a:gs>
                    <a:gs pos="43000">
                      <a:srgbClr val="FFFFFF"/>
                    </a:gs>
                  </a:gsLst>
                  <a:lin ang="5400000" scaled="1"/>
                </a:gradFill>
                <a:latin typeface="+mj-lt"/>
              </a:rPr>
              <a:t>6–9 February 2017</a:t>
            </a:r>
          </a:p>
        </p:txBody>
      </p:sp>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68308" y="1656263"/>
            <a:ext cx="2804166" cy="4127000"/>
          </a:xfrm>
          <a:prstGeom prst="rect">
            <a:avLst/>
          </a:prstGeom>
        </p:spPr>
      </p:pic>
      <p:pic>
        <p:nvPicPr>
          <p:cNvPr id="10" name="Picture 9"/>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440362" y="-318"/>
            <a:ext cx="6995231" cy="6995160"/>
          </a:xfrm>
          <a:prstGeom prst="rect">
            <a:avLst/>
          </a:prstGeom>
        </p:spPr>
      </p:pic>
    </p:spTree>
    <p:extLst>
      <p:ext uri="{BB962C8B-B14F-4D97-AF65-F5344CB8AC3E}">
        <p14:creationId xmlns:p14="http://schemas.microsoft.com/office/powerpoint/2010/main" val="1119977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80"/>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9" name="Freeform 13"/>
          <p:cNvSpPr>
            <a:spLocks/>
          </p:cNvSpPr>
          <p:nvPr userDrawn="1"/>
        </p:nvSpPr>
        <p:spPr bwMode="auto">
          <a:xfrm>
            <a:off x="5140963" y="6378458"/>
            <a:ext cx="5567697" cy="229724"/>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189" name="Group 188"/>
          <p:cNvGrpSpPr/>
          <p:nvPr userDrawn="1"/>
        </p:nvGrpSpPr>
        <p:grpSpPr>
          <a:xfrm>
            <a:off x="0" y="654002"/>
            <a:ext cx="12448557" cy="6402299"/>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162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7"/>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24987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1"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2808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1"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424780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129434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837019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107882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1"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2"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0170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1"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05389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1"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154880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1"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386623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3072532"/>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2119068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3"/>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4" y="1"/>
            <a:ext cx="6995161"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4" y="1"/>
            <a:ext cx="6995161" cy="6995160"/>
          </a:xfrm>
          <a:prstGeom prst="rect">
            <a:avLst/>
          </a:prstGeom>
        </p:spPr>
      </p:pic>
    </p:spTree>
    <p:extLst>
      <p:ext uri="{BB962C8B-B14F-4D97-AF65-F5344CB8AC3E}">
        <p14:creationId xmlns:p14="http://schemas.microsoft.com/office/powerpoint/2010/main" val="307708942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76404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99191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61447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1999"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760603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1"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2447407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graphicFrame>
        <p:nvGraphicFramePr>
          <p:cNvPr id="8" name="Object 7" hidden="1"/>
          <p:cNvGraphicFramePr>
            <a:graphicFrameLocks/>
          </p:cNvGraphicFramePr>
          <p:nvPr>
            <p:custDataLst>
              <p:tags r:id="rId2"/>
            </p:custDataLst>
          </p:nvPr>
        </p:nvGraphicFramePr>
        <p:xfrm>
          <a:off x="0" y="0"/>
          <a:ext cx="215911" cy="161910"/>
        </p:xfrm>
        <a:graphic>
          <a:graphicData uri="http://schemas.openxmlformats.org/presentationml/2006/ole">
            <mc:AlternateContent xmlns:mc="http://schemas.openxmlformats.org/markup-compatibility/2006">
              <mc:Choice xmlns:v="urn:schemas-microsoft-com:vml" Requires="v">
                <p:oleObj spid="_x0000_s1027" name="think-cell Slide" r:id="rId4" imgW="0" imgH="0" progId="">
                  <p:embed/>
                </p:oleObj>
              </mc:Choice>
              <mc:Fallback>
                <p:oleObj name="think-cell Slide" r:id="rId4" imgW="0" imgH="0" progId="">
                  <p:embed/>
                  <p:pic>
                    <p:nvPicPr>
                      <p:cNvPr id="8" name="Object 7"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5911" cy="1619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9866" y="6315877"/>
            <a:ext cx="1997010" cy="567371"/>
          </a:xfrm>
          <a:prstGeom prst="rect">
            <a:avLst/>
          </a:prstGeom>
        </p:spPr>
      </p:pic>
    </p:spTree>
    <p:extLst>
      <p:ext uri="{BB962C8B-B14F-4D97-AF65-F5344CB8AC3E}">
        <p14:creationId xmlns:p14="http://schemas.microsoft.com/office/powerpoint/2010/main" val="28700452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60719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8905058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19586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000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14087255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943628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38404525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4347088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05108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89168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933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94494908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48032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725306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29501683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0214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12538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935860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59003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55505177"/>
      </p:ext>
    </p:extLst>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descr="MSconfidential.png"/>
          <p:cNvPicPr>
            <a:picLocks noChangeAspect="1"/>
          </p:cNvPicPr>
          <p:nvPr userDrawn="1"/>
        </p:nvPicPr>
        <p:blipFill>
          <a:blip r:embed="rId2"/>
          <a:stretch>
            <a:fillRect/>
          </a:stretch>
        </p:blipFill>
        <p:spPr bwMode="invGray">
          <a:xfrm>
            <a:off x="4829500" y="6605940"/>
            <a:ext cx="2777478" cy="310868"/>
          </a:xfrm>
          <a:prstGeom prst="rect">
            <a:avLst/>
          </a:prstGeom>
        </p:spPr>
      </p:pic>
    </p:spTree>
    <p:extLst>
      <p:ext uri="{BB962C8B-B14F-4D97-AF65-F5344CB8AC3E}">
        <p14:creationId xmlns:p14="http://schemas.microsoft.com/office/powerpoint/2010/main" val="31781967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C539FE00-FF3C-4976-AF88-38E48AC15622}" type="slidenum">
              <a:rPr lang="en-US" smtClean="0"/>
              <a:t>‹#›</a:t>
            </a:fld>
            <a:endParaRPr lang="en-US"/>
          </a:p>
        </p:txBody>
      </p:sp>
    </p:spTree>
    <p:extLst>
      <p:ext uri="{BB962C8B-B14F-4D97-AF65-F5344CB8AC3E}">
        <p14:creationId xmlns:p14="http://schemas.microsoft.com/office/powerpoint/2010/main" val="12636646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867398"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70637" y="1212849"/>
            <a:ext cx="5791201" cy="5332413"/>
          </a:xfrm>
        </p:spPr>
        <p:txBody>
          <a:bodyPr wrap="square">
            <a:normAutofit/>
          </a:bodyPr>
          <a:lstStyle>
            <a:lvl1pPr marL="287338" indent="-287338">
              <a:lnSpc>
                <a:spcPct val="100000"/>
              </a:lnSpc>
              <a:spcBef>
                <a:spcPts val="0"/>
              </a:spcBef>
              <a:buClr>
                <a:schemeClr val="tx1"/>
              </a:buClr>
              <a:buFont typeface="Arial" pitchFamily="34" charset="0"/>
              <a:buChar char="•"/>
              <a:defRPr sz="3200"/>
            </a:lvl1pPr>
            <a:lvl2pPr marL="531166" indent="-233195">
              <a:lnSpc>
                <a:spcPct val="100000"/>
              </a:lnSpc>
              <a:spcBef>
                <a:spcPts val="0"/>
              </a:spcBef>
              <a:defRPr sz="2400"/>
            </a:lvl2pPr>
            <a:lvl3pPr marL="699585" indent="-168419">
              <a:lnSpc>
                <a:spcPct val="100000"/>
              </a:lnSpc>
              <a:spcBef>
                <a:spcPts val="0"/>
              </a:spcBef>
              <a:tabLst/>
              <a:defRPr sz="2000"/>
            </a:lvl3pPr>
            <a:lvl4pPr marL="880958" indent="-181374">
              <a:lnSpc>
                <a:spcPct val="100000"/>
              </a:lnSpc>
              <a:spcBef>
                <a:spcPts val="0"/>
              </a:spcBef>
              <a:defRPr/>
            </a:lvl4pPr>
            <a:lvl5pPr marL="1049377" indent="-168419">
              <a:lnSpc>
                <a:spcPct val="100000"/>
              </a:lnSpc>
              <a:spcBef>
                <a:spcPts val="0"/>
              </a:spcBef>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487753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graphicFrame>
        <p:nvGraphicFramePr>
          <p:cNvPr id="8" name="Object 7" hidden="1"/>
          <p:cNvGraphicFramePr>
            <a:graphicFrameLocks/>
          </p:cNvGraphicFramePr>
          <p:nvPr>
            <p:custDataLst>
              <p:tags r:id="rId2"/>
            </p:custDataLst>
          </p:nvPr>
        </p:nvGraphicFramePr>
        <p:xfrm>
          <a:off x="0" y="0"/>
          <a:ext cx="215911" cy="161910"/>
        </p:xfrm>
        <a:graphic>
          <a:graphicData uri="http://schemas.openxmlformats.org/presentationml/2006/ole">
            <mc:AlternateContent xmlns:mc="http://schemas.openxmlformats.org/markup-compatibility/2006">
              <mc:Choice xmlns:v="urn:schemas-microsoft-com:vml" Requires="v">
                <p:oleObj spid="_x0000_s2051" name="think-cell Slide" r:id="rId4" imgW="0" imgH="0" progId="">
                  <p:embed/>
                </p:oleObj>
              </mc:Choice>
              <mc:Fallback>
                <p:oleObj name="think-cell Slide" r:id="rId4" imgW="0" imgH="0" progId="">
                  <p:embed/>
                  <p:pic>
                    <p:nvPicPr>
                      <p:cNvPr id="8" name="Object 7"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5911" cy="1619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667701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18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91377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363468"/>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72554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Slide 1_Not Animated">
    <p:bg>
      <p:bgPr>
        <a:solidFill>
          <a:srgbClr val="212123"/>
        </a:solidFill>
        <a:effectLst/>
      </p:bgPr>
    </p:bg>
    <p:spTree>
      <p:nvGrpSpPr>
        <p:cNvPr id="1" name=""/>
        <p:cNvGrpSpPr/>
        <p:nvPr/>
      </p:nvGrpSpPr>
      <p:grpSpPr>
        <a:xfrm>
          <a:off x="0" y="0"/>
          <a:ext cx="0" cy="0"/>
          <a:chOff x="0" y="0"/>
          <a:chExt cx="0" cy="0"/>
        </a:xfrm>
      </p:grpSpPr>
      <p:pic>
        <p:nvPicPr>
          <p:cNvPr id="22" name="Picture 21"/>
          <p:cNvPicPr>
            <a:picLocks/>
          </p:cNvPicPr>
          <p:nvPr userDrawn="1"/>
        </p:nvPicPr>
        <p:blipFill rotWithShape="1">
          <a:blip r:embed="rId2" cstate="print">
            <a:extLst>
              <a:ext uri="{28A0092B-C50C-407E-A947-70E740481C1C}">
                <a14:useLocalDpi xmlns:a14="http://schemas.microsoft.com/office/drawing/2010/main" val="0"/>
              </a:ext>
            </a:extLst>
          </a:blip>
          <a:srcRect/>
          <a:stretch/>
        </p:blipFill>
        <p:spPr>
          <a:xfrm>
            <a:off x="2668514" y="0"/>
            <a:ext cx="9804741" cy="6994525"/>
          </a:xfrm>
          <a:prstGeom prst="rect">
            <a:avLst/>
          </a:prstGeom>
        </p:spPr>
      </p:pic>
      <p:sp>
        <p:nvSpPr>
          <p:cNvPr id="7" name="Title 1"/>
          <p:cNvSpPr>
            <a:spLocks noGrp="1"/>
          </p:cNvSpPr>
          <p:nvPr>
            <p:ph type="title" hasCustomPrompt="1"/>
          </p:nvPr>
        </p:nvSpPr>
        <p:spPr bwMode="auto">
          <a:xfrm>
            <a:off x="720157" y="1153178"/>
            <a:ext cx="5971209" cy="1952471"/>
          </a:xfrm>
          <a:noFill/>
        </p:spPr>
        <p:txBody>
          <a:bodyPr lIns="195067" tIns="121917" rIns="195067" bIns="121917" anchor="t" anchorCtr="0"/>
          <a:lstStyle>
            <a:lvl1pPr>
              <a:defRPr sz="6117" spc="-136" baseline="0">
                <a:solidFill>
                  <a:srgbClr val="FFFFFF"/>
                </a:solidFill>
                <a:latin typeface="Segoe UI Light"/>
                <a:cs typeface="Segoe UI Light"/>
              </a:defRPr>
            </a:lvl1pPr>
          </a:lstStyle>
          <a:p>
            <a:r>
              <a:rPr lang="en-US" dirty="0"/>
              <a:t>Click to edit title</a:t>
            </a:r>
          </a:p>
        </p:txBody>
      </p:sp>
      <p:sp>
        <p:nvSpPr>
          <p:cNvPr id="6" name="Text Placeholder 5"/>
          <p:cNvSpPr>
            <a:spLocks noGrp="1"/>
          </p:cNvSpPr>
          <p:nvPr>
            <p:ph type="body" sz="quarter" idx="13"/>
          </p:nvPr>
        </p:nvSpPr>
        <p:spPr>
          <a:xfrm>
            <a:off x="720157" y="3105649"/>
            <a:ext cx="5971209" cy="574675"/>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3719830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135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6"/>
            <a:ext cx="12128721"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1943199" y="6606832"/>
            <a:ext cx="8550077" cy="387694"/>
          </a:xfrm>
        </p:spPr>
        <p:txBody>
          <a:bodyPr/>
          <a:lstStyle/>
          <a:p>
            <a:endParaRPr lang="en-US" dirty="0">
              <a:solidFill>
                <a:srgbClr val="505050"/>
              </a:solidFill>
            </a:endParaRPr>
          </a:p>
        </p:txBody>
      </p:sp>
    </p:spTree>
    <p:extLst>
      <p:ext uri="{BB962C8B-B14F-4D97-AF65-F5344CB8AC3E}">
        <p14:creationId xmlns:p14="http://schemas.microsoft.com/office/powerpoint/2010/main" val="7548832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884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61038"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25812"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61038"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25812"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61038"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7524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707104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1583357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stretch>
            <a:fillRect/>
          </a:stretch>
        </p:blipFill>
        <p:spPr>
          <a:xfrm>
            <a:off x="466442" y="6209084"/>
            <a:ext cx="1448093" cy="310896"/>
          </a:xfrm>
          <a:prstGeom prst="rect">
            <a:avLst/>
          </a:prstGeom>
        </p:spPr>
      </p:pic>
      <p:pic>
        <p:nvPicPr>
          <p:cNvPr id="16" name="Picture 15"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3396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2181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3386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5268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1662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08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312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905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525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1181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90689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168943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2394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20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78937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3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327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011290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24052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2047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4234808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95961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999040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683362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485463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1293220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703379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831047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273504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4212040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791929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412140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687963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52885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407014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139232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416074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ivider Slide 1_Not Animated">
    <p:bg>
      <p:bgPr>
        <a:solidFill>
          <a:srgbClr val="212123"/>
        </a:solidFill>
        <a:effectLst/>
      </p:bgPr>
    </p:bg>
    <p:spTree>
      <p:nvGrpSpPr>
        <p:cNvPr id="1" name=""/>
        <p:cNvGrpSpPr/>
        <p:nvPr/>
      </p:nvGrpSpPr>
      <p:grpSpPr>
        <a:xfrm>
          <a:off x="0" y="0"/>
          <a:ext cx="0" cy="0"/>
          <a:chOff x="0" y="0"/>
          <a:chExt cx="0" cy="0"/>
        </a:xfrm>
      </p:grpSpPr>
      <p:pic>
        <p:nvPicPr>
          <p:cNvPr id="22" name="Picture 21"/>
          <p:cNvPicPr>
            <a:picLocks/>
          </p:cNvPicPr>
          <p:nvPr userDrawn="1"/>
        </p:nvPicPr>
        <p:blipFill rotWithShape="1">
          <a:blip r:embed="rId2" cstate="print">
            <a:extLst>
              <a:ext uri="{28A0092B-C50C-407E-A947-70E740481C1C}">
                <a14:useLocalDpi xmlns:a14="http://schemas.microsoft.com/office/drawing/2010/main" val="0"/>
              </a:ext>
            </a:extLst>
          </a:blip>
          <a:srcRect/>
          <a:stretch/>
        </p:blipFill>
        <p:spPr>
          <a:xfrm>
            <a:off x="2668514" y="0"/>
            <a:ext cx="9804741" cy="6994525"/>
          </a:xfrm>
          <a:prstGeom prst="rect">
            <a:avLst/>
          </a:prstGeom>
        </p:spPr>
      </p:pic>
      <p:sp>
        <p:nvSpPr>
          <p:cNvPr id="7" name="Title 1"/>
          <p:cNvSpPr>
            <a:spLocks noGrp="1"/>
          </p:cNvSpPr>
          <p:nvPr>
            <p:ph type="title" hasCustomPrompt="1"/>
          </p:nvPr>
        </p:nvSpPr>
        <p:spPr bwMode="auto">
          <a:xfrm>
            <a:off x="720156" y="1153177"/>
            <a:ext cx="5971209" cy="1952471"/>
          </a:xfrm>
          <a:noFill/>
        </p:spPr>
        <p:txBody>
          <a:bodyPr lIns="195067" tIns="121917" rIns="195067" bIns="121917" anchor="t" anchorCtr="0"/>
          <a:lstStyle>
            <a:lvl1pPr>
              <a:defRPr sz="6119" spc="-136" baseline="0">
                <a:solidFill>
                  <a:srgbClr val="FFFFFF"/>
                </a:solidFill>
                <a:latin typeface="Segoe UI Light"/>
                <a:cs typeface="Segoe UI Light"/>
              </a:defRPr>
            </a:lvl1pPr>
          </a:lstStyle>
          <a:p>
            <a:r>
              <a:rPr lang="en-US" dirty="0"/>
              <a:t>Click to edit title</a:t>
            </a:r>
          </a:p>
        </p:txBody>
      </p:sp>
      <p:sp>
        <p:nvSpPr>
          <p:cNvPr id="6" name="Text Placeholder 5"/>
          <p:cNvSpPr>
            <a:spLocks noGrp="1"/>
          </p:cNvSpPr>
          <p:nvPr>
            <p:ph type="body" sz="quarter" idx="13"/>
          </p:nvPr>
        </p:nvSpPr>
        <p:spPr>
          <a:xfrm>
            <a:off x="720156" y="3105648"/>
            <a:ext cx="5971209" cy="574675"/>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24578193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981CFE01-8AC9-48CE-8E90-3542E21AAE67}" type="datetimeFigureOut">
              <a:rPr kumimoji="0" lang="en-US" sz="1800" b="0" i="0" u="none" strike="noStrike" kern="1200" cap="none" spc="0" normalizeH="0" baseline="0" noProof="0" smtClean="0">
                <a:ln>
                  <a:noFill/>
                </a:ln>
                <a:solidFill>
                  <a:srgbClr val="161616"/>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10/16/2017</a:t>
            </a:fld>
            <a:endParaRPr kumimoji="0" lang="en-US" sz="1800" b="0" i="0" u="none" strike="noStrike" kern="1200" cap="none" spc="0" normalizeH="0" baseline="0" noProof="0" dirty="0">
              <a:ln>
                <a:noFill/>
              </a:ln>
              <a:solidFill>
                <a:srgbClr val="161616"/>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61616"/>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C493B0A3-FA6C-4000-A820-70E04F9F623C}" type="slidenum">
              <a:rPr kumimoji="0" lang="en-US" sz="1800" b="0" i="0" u="none" strike="noStrike" kern="1200" cap="none" spc="0" normalizeH="0" baseline="0" noProof="0" smtClean="0">
                <a:ln>
                  <a:noFill/>
                </a:ln>
                <a:solidFill>
                  <a:srgbClr val="161616"/>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161616"/>
              </a:solidFill>
              <a:effectLst/>
              <a:uLnTx/>
              <a:uFillTx/>
              <a:latin typeface="Segoe UI"/>
              <a:ea typeface="+mn-ea"/>
              <a:cs typeface="+mn-cs"/>
            </a:endParaRPr>
          </a:p>
        </p:txBody>
      </p:sp>
    </p:spTree>
    <p:extLst>
      <p:ext uri="{BB962C8B-B14F-4D97-AF65-F5344CB8AC3E}">
        <p14:creationId xmlns:p14="http://schemas.microsoft.com/office/powerpoint/2010/main" val="39744132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70" y="247332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1800" dirty="0">
              <a:solidFill>
                <a:srgbClr val="FFFFFF"/>
              </a:solidFill>
            </a:endParaRPr>
          </a:p>
        </p:txBody>
      </p:sp>
    </p:spTree>
    <p:extLst>
      <p:ext uri="{BB962C8B-B14F-4D97-AF65-F5344CB8AC3E}">
        <p14:creationId xmlns:p14="http://schemas.microsoft.com/office/powerpoint/2010/main" val="1771553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85" y="6240429"/>
            <a:ext cx="1280587" cy="274320"/>
          </a:xfrm>
          <a:prstGeom prst="rect">
            <a:avLst/>
          </a:prstGeom>
        </p:spPr>
      </p:pic>
    </p:spTree>
    <p:extLst>
      <p:ext uri="{BB962C8B-B14F-4D97-AF65-F5344CB8AC3E}">
        <p14:creationId xmlns:p14="http://schemas.microsoft.com/office/powerpoint/2010/main" val="3797065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503446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7170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66667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69441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52199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10861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3"/>
            <a:ext cx="10056812" cy="1015663"/>
          </a:xfrm>
          <a:noFill/>
        </p:spPr>
        <p:txBody>
          <a:bodyPr tIns="91440" bIns="91440" anchor="b" anchorCtr="0">
            <a:spAutoFit/>
          </a:bodyPr>
          <a:lstStyle>
            <a:lvl1pPr>
              <a:defRPr sz="59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853079"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cxnSp>
        <p:nvCxnSpPr>
          <p:cNvPr id="10" name="Straight Connector 9"/>
          <p:cNvCxnSpPr/>
          <p:nvPr userDrawn="1"/>
        </p:nvCxnSpPr>
        <p:spPr>
          <a:xfrm>
            <a:off x="1030879"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9" y="4290792"/>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Optional Title Role, Company</a:t>
            </a:r>
          </a:p>
        </p:txBody>
      </p:sp>
    </p:spTree>
    <p:extLst>
      <p:ext uri="{BB962C8B-B14F-4D97-AF65-F5344CB8AC3E}">
        <p14:creationId xmlns:p14="http://schemas.microsoft.com/office/powerpoint/2010/main" val="3811528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3"/>
            <a:ext cx="7086439" cy="1015663"/>
          </a:xfrm>
          <a:noFill/>
        </p:spPr>
        <p:txBody>
          <a:bodyPr wrap="square" tIns="91440" bIns="91440" anchor="b" anchorCtr="0">
            <a:spAutoFit/>
          </a:bodyPr>
          <a:lstStyle>
            <a:lvl1pPr>
              <a:defRPr sz="5998" spc="-100"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13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3"/>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64850585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3"/>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64252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3"/>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66480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3"/>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765285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3"/>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816351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4"/>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1800" dirty="0">
              <a:solidFill>
                <a:srgbClr val="FFFFFF"/>
              </a:solidFill>
            </a:endParaRPr>
          </a:p>
        </p:txBody>
      </p:sp>
    </p:spTree>
    <p:extLst>
      <p:ext uri="{BB962C8B-B14F-4D97-AF65-F5344CB8AC3E}">
        <p14:creationId xmlns:p14="http://schemas.microsoft.com/office/powerpoint/2010/main" val="151393966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4"/>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1800" dirty="0">
              <a:solidFill>
                <a:srgbClr val="FFFFFF"/>
              </a:solidFill>
            </a:endParaRPr>
          </a:p>
        </p:txBody>
      </p:sp>
    </p:spTree>
    <p:extLst>
      <p:ext uri="{BB962C8B-B14F-4D97-AF65-F5344CB8AC3E}">
        <p14:creationId xmlns:p14="http://schemas.microsoft.com/office/powerpoint/2010/main" val="29940424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4"/>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1800" dirty="0">
              <a:solidFill>
                <a:srgbClr val="FFFFFF"/>
              </a:solidFill>
            </a:endParaRPr>
          </a:p>
        </p:txBody>
      </p:sp>
    </p:spTree>
    <p:extLst>
      <p:ext uri="{BB962C8B-B14F-4D97-AF65-F5344CB8AC3E}">
        <p14:creationId xmlns:p14="http://schemas.microsoft.com/office/powerpoint/2010/main" val="71532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1.emf"/><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theme" Target="../theme/theme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theme" Target="../theme/theme5.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theme" Target="../theme/theme6.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8" r:id="rId1"/>
    <p:sldLayoutId id="2147484519"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515" r:id="rId16"/>
    <p:sldLayoutId id="2147484492" r:id="rId17"/>
    <p:sldLayoutId id="2147484493" r:id="rId18"/>
    <p:sldLayoutId id="2147484494" r:id="rId19"/>
    <p:sldLayoutId id="2147484596" r:id="rId20"/>
    <p:sldLayoutId id="2147484597" r:id="rId21"/>
    <p:sldLayoutId id="2147484598" r:id="rId22"/>
    <p:sldLayoutId id="2147484600" r:id="rId23"/>
    <p:sldLayoutId id="2147484603"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7"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161616"/>
                      </a:gs>
                      <a:gs pos="72000">
                        <a:srgbClr val="161616"/>
                      </a:gs>
                    </a:gsLst>
                    <a:lin ang="5400000" scaled="0"/>
                  </a:gradFill>
                  <a:ea typeface="Segoe UI" pitchFamily="34" charset="0"/>
                  <a:cs typeface="Segoe UI" pitchFamily="34" charset="0"/>
                </a:rPr>
                <a:t>R:16</a:t>
              </a:r>
              <a:r>
                <a:rPr lang="en-US" sz="500" baseline="0">
                  <a:gradFill>
                    <a:gsLst>
                      <a:gs pos="37168">
                        <a:srgbClr val="161616"/>
                      </a:gs>
                      <a:gs pos="72000">
                        <a:srgbClr val="161616"/>
                      </a:gs>
                    </a:gsLst>
                    <a:lin ang="5400000" scaled="0"/>
                  </a:gradFill>
                  <a:ea typeface="Segoe UI" pitchFamily="34" charset="0"/>
                  <a:cs typeface="Segoe UI" pitchFamily="34" charset="0"/>
                </a:rPr>
                <a:t> G:124 B:16</a:t>
              </a:r>
              <a:endParaRPr lang="en-US" sz="500">
                <a:gradFill>
                  <a:gsLst>
                    <a:gs pos="37168">
                      <a:srgbClr val="161616"/>
                    </a:gs>
                    <a:gs pos="72000">
                      <a:srgbClr val="161616"/>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952467211"/>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 id="2147484535" r:id="rId15"/>
    <p:sldLayoutId id="2147484536" r:id="rId16"/>
    <p:sldLayoutId id="2147484537" r:id="rId17"/>
    <p:sldLayoutId id="2147484538" r:id="rId18"/>
    <p:sldLayoutId id="2147484539" r:id="rId19"/>
    <p:sldLayoutId id="2147484540" r:id="rId20"/>
    <p:sldLayoutId id="2147484541" r:id="rId21"/>
    <p:sldLayoutId id="2147484542" r:id="rId22"/>
    <p:sldLayoutId id="2147484543" r:id="rId23"/>
    <p:sldLayoutId id="2147484544" r:id="rId24"/>
    <p:sldLayoutId id="2147484545" r:id="rId25"/>
    <p:sldLayoutId id="2147484546" r:id="rId26"/>
    <p:sldLayoutId id="2147484547" r:id="rId27"/>
    <p:sldLayoutId id="2147484548" r:id="rId28"/>
    <p:sldLayoutId id="2147484549" r:id="rId29"/>
    <p:sldLayoutId id="2147484550" r:id="rId30"/>
    <p:sldLayoutId id="2147484551" r:id="rId31"/>
    <p:sldLayoutId id="2147484552" r:id="rId32"/>
    <p:sldLayoutId id="2147484553" r:id="rId33"/>
    <p:sldLayoutId id="2147484554" r:id="rId34"/>
    <p:sldLayoutId id="2147484555" r:id="rId35"/>
    <p:sldLayoutId id="2147484556" r:id="rId36"/>
    <p:sldLayoutId id="2147484557" r:id="rId37"/>
    <p:sldLayoutId id="2147484558" r:id="rId38"/>
    <p:sldLayoutId id="2147484559" r:id="rId39"/>
    <p:sldLayoutId id="2147484560" r:id="rId4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232874"/>
      </p:ext>
    </p:extLst>
  </p:cSld>
  <p:clrMap bg1="dk1" tx1="lt1" bg2="dk2" tx2="lt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572" r:id="rId11"/>
    <p:sldLayoutId id="2147484573" r:id="rId12"/>
    <p:sldLayoutId id="2147484574" r:id="rId13"/>
    <p:sldLayoutId id="2147484575" r:id="rId14"/>
    <p:sldLayoutId id="2147484576" r:id="rId15"/>
    <p:sldLayoutId id="2147484577" r:id="rId16"/>
    <p:sldLayoutId id="2147484578" r:id="rId17"/>
    <p:sldLayoutId id="2147484579" r:id="rId18"/>
    <p:sldLayoutId id="2147484580" r:id="rId19"/>
    <p:sldLayoutId id="2147484581" r:id="rId20"/>
    <p:sldLayoutId id="2147484582" r:id="rId21"/>
    <p:sldLayoutId id="2147484583" r:id="rId22"/>
    <p:sldLayoutId id="2147484584" r:id="rId23"/>
    <p:sldLayoutId id="2147484585" r:id="rId24"/>
    <p:sldLayoutId id="2147484586" r:id="rId25"/>
    <p:sldLayoutId id="2147484587" r:id="rId26"/>
    <p:sldLayoutId id="2147484588" r:id="rId27"/>
    <p:sldLayoutId id="2147484589" r:id="rId28"/>
    <p:sldLayoutId id="2147484590" r:id="rId29"/>
    <p:sldLayoutId id="2147484591" r:id="rId30"/>
    <p:sldLayoutId id="2147484592" r:id="rId31"/>
    <p:sldLayoutId id="2147484593" r:id="rId32"/>
    <p:sldLayoutId id="2147484594" r:id="rId33"/>
    <p:sldLayoutId id="2147484595" r:id="rId34"/>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a:stretch>
            <a:fillRect/>
          </a:stretch>
        </p:blipFill>
        <p:spPr>
          <a:xfrm rot="5400000">
            <a:off x="9371796" y="3072301"/>
            <a:ext cx="6995160" cy="849925"/>
          </a:xfrm>
          <a:prstGeom prst="rect">
            <a:avLst/>
          </a:prstGeom>
        </p:spPr>
      </p:pic>
    </p:spTree>
    <p:extLst>
      <p:ext uri="{BB962C8B-B14F-4D97-AF65-F5344CB8AC3E}">
        <p14:creationId xmlns:p14="http://schemas.microsoft.com/office/powerpoint/2010/main" val="4105415746"/>
      </p:ext>
    </p:extLst>
  </p:cSld>
  <p:clrMap bg1="dk1" tx1="lt1" bg2="dk2" tx2="lt2" accent1="accent1" accent2="accent2" accent3="accent3" accent4="accent4" accent5="accent5" accent6="accent6" hlink="hlink" folHlink="folHlink"/>
  <p:sldLayoutIdLst>
    <p:sldLayoutId id="2147484605" r:id="rId1"/>
    <p:sldLayoutId id="2147484606" r:id="rId2"/>
    <p:sldLayoutId id="2147484607" r:id="rId3"/>
    <p:sldLayoutId id="2147484608" r:id="rId4"/>
    <p:sldLayoutId id="2147484609" r:id="rId5"/>
    <p:sldLayoutId id="2147484610" r:id="rId6"/>
    <p:sldLayoutId id="2147484611" r:id="rId7"/>
    <p:sldLayoutId id="2147484612" r:id="rId8"/>
    <p:sldLayoutId id="2147484613" r:id="rId9"/>
    <p:sldLayoutId id="2147484614" r:id="rId10"/>
    <p:sldLayoutId id="2147484615" r:id="rId11"/>
    <p:sldLayoutId id="2147484616" r:id="rId12"/>
    <p:sldLayoutId id="2147484617" r:id="rId13"/>
    <p:sldLayoutId id="2147484618" r:id="rId14"/>
    <p:sldLayoutId id="2147484619" r:id="rId15"/>
    <p:sldLayoutId id="2147484620" r:id="rId16"/>
    <p:sldLayoutId id="2147484621" r:id="rId17"/>
    <p:sldLayoutId id="2147484622" r:id="rId18"/>
    <p:sldLayoutId id="2147484623" r:id="rId19"/>
    <p:sldLayoutId id="2147484624"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2146322"/>
      </p:ext>
    </p:extLst>
  </p:cSld>
  <p:clrMap bg1="dk1" tx1="lt1" bg2="dk2" tx2="lt2" accent1="accent1" accent2="accent2" accent3="accent3" accent4="accent4" accent5="accent5" accent6="accent6" hlink="hlink" folHlink="folHlink"/>
  <p:sldLayoutIdLst>
    <p:sldLayoutId id="2147484626" r:id="rId1"/>
    <p:sldLayoutId id="2147484627" r:id="rId2"/>
    <p:sldLayoutId id="2147484628" r:id="rId3"/>
    <p:sldLayoutId id="2147484629" r:id="rId4"/>
    <p:sldLayoutId id="2147484630" r:id="rId5"/>
    <p:sldLayoutId id="2147484631" r:id="rId6"/>
    <p:sldLayoutId id="2147484632" r:id="rId7"/>
    <p:sldLayoutId id="2147484633" r:id="rId8"/>
    <p:sldLayoutId id="2147484634" r:id="rId9"/>
    <p:sldLayoutId id="2147484635" r:id="rId10"/>
    <p:sldLayoutId id="2147484636" r:id="rId11"/>
    <p:sldLayoutId id="2147484637" r:id="rId12"/>
    <p:sldLayoutId id="2147484638" r:id="rId13"/>
    <p:sldLayoutId id="2147484639" r:id="rId14"/>
    <p:sldLayoutId id="2147484640" r:id="rId15"/>
    <p:sldLayoutId id="2147484641" r:id="rId16"/>
    <p:sldLayoutId id="2147484642" r:id="rId17"/>
    <p:sldLayoutId id="2147484643" r:id="rId18"/>
    <p:sldLayoutId id="2147484644" r:id="rId19"/>
    <p:sldLayoutId id="2147484645" r:id="rId20"/>
    <p:sldLayoutId id="2147484646" r:id="rId21"/>
    <p:sldLayoutId id="2147484647" r:id="rId22"/>
    <p:sldLayoutId id="2147484648" r:id="rId23"/>
    <p:sldLayoutId id="2147484649" r:id="rId2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3" Type="http://schemas.openxmlformats.org/officeDocument/2006/relationships/image" Target="../media/image159.png"/><Relationship Id="rId18" Type="http://schemas.openxmlformats.org/officeDocument/2006/relationships/image" Target="../media/image164.png"/><Relationship Id="rId26" Type="http://schemas.openxmlformats.org/officeDocument/2006/relationships/image" Target="../media/image172.png"/><Relationship Id="rId39" Type="http://schemas.openxmlformats.org/officeDocument/2006/relationships/image" Target="../media/image183.png"/><Relationship Id="rId3" Type="http://schemas.openxmlformats.org/officeDocument/2006/relationships/image" Target="../media/image149.png"/><Relationship Id="rId21" Type="http://schemas.openxmlformats.org/officeDocument/2006/relationships/image" Target="../media/image167.png"/><Relationship Id="rId34" Type="http://schemas.openxmlformats.org/officeDocument/2006/relationships/image" Target="../media/image178.jpeg"/><Relationship Id="rId42" Type="http://schemas.openxmlformats.org/officeDocument/2006/relationships/image" Target="../media/image186.png"/><Relationship Id="rId47" Type="http://schemas.microsoft.com/office/2007/relationships/hdphoto" Target="../media/hdphoto6.wdp"/><Relationship Id="rId50" Type="http://schemas.openxmlformats.org/officeDocument/2006/relationships/image" Target="../media/image192.png"/><Relationship Id="rId7" Type="http://schemas.openxmlformats.org/officeDocument/2006/relationships/image" Target="../media/image153.png"/><Relationship Id="rId12" Type="http://schemas.openxmlformats.org/officeDocument/2006/relationships/image" Target="../media/image158.jpeg"/><Relationship Id="rId17" Type="http://schemas.openxmlformats.org/officeDocument/2006/relationships/image" Target="../media/image163.png"/><Relationship Id="rId25" Type="http://schemas.openxmlformats.org/officeDocument/2006/relationships/image" Target="../media/image171.png"/><Relationship Id="rId33" Type="http://schemas.openxmlformats.org/officeDocument/2006/relationships/image" Target="../media/image177.png"/><Relationship Id="rId38" Type="http://schemas.openxmlformats.org/officeDocument/2006/relationships/image" Target="../media/image182.jpeg"/><Relationship Id="rId46" Type="http://schemas.openxmlformats.org/officeDocument/2006/relationships/image" Target="../media/image189.png"/><Relationship Id="rId2" Type="http://schemas.openxmlformats.org/officeDocument/2006/relationships/notesSlide" Target="../notesSlides/notesSlide10.xml"/><Relationship Id="rId16" Type="http://schemas.openxmlformats.org/officeDocument/2006/relationships/image" Target="../media/image162.png"/><Relationship Id="rId20" Type="http://schemas.openxmlformats.org/officeDocument/2006/relationships/image" Target="../media/image166.png"/><Relationship Id="rId29" Type="http://schemas.microsoft.com/office/2007/relationships/hdphoto" Target="../media/hdphoto4.wdp"/><Relationship Id="rId41" Type="http://schemas.openxmlformats.org/officeDocument/2006/relationships/image" Target="../media/image185.png"/><Relationship Id="rId54" Type="http://schemas.openxmlformats.org/officeDocument/2006/relationships/image" Target="../media/image196.jpeg"/><Relationship Id="rId1" Type="http://schemas.openxmlformats.org/officeDocument/2006/relationships/slideLayout" Target="../slideLayouts/slideLayout52.xml"/><Relationship Id="rId6" Type="http://schemas.openxmlformats.org/officeDocument/2006/relationships/image" Target="../media/image152.png"/><Relationship Id="rId11" Type="http://schemas.openxmlformats.org/officeDocument/2006/relationships/image" Target="../media/image157.png"/><Relationship Id="rId24" Type="http://schemas.openxmlformats.org/officeDocument/2006/relationships/image" Target="../media/image170.png"/><Relationship Id="rId32" Type="http://schemas.openxmlformats.org/officeDocument/2006/relationships/image" Target="../media/image176.png"/><Relationship Id="rId37" Type="http://schemas.openxmlformats.org/officeDocument/2006/relationships/image" Target="../media/image181.png"/><Relationship Id="rId40" Type="http://schemas.openxmlformats.org/officeDocument/2006/relationships/image" Target="../media/image184.png"/><Relationship Id="rId45" Type="http://schemas.openxmlformats.org/officeDocument/2006/relationships/image" Target="../media/image188.png"/><Relationship Id="rId53" Type="http://schemas.openxmlformats.org/officeDocument/2006/relationships/image" Target="../media/image195.emf"/><Relationship Id="rId5" Type="http://schemas.openxmlformats.org/officeDocument/2006/relationships/image" Target="../media/image151.png"/><Relationship Id="rId15" Type="http://schemas.openxmlformats.org/officeDocument/2006/relationships/image" Target="../media/image161.png"/><Relationship Id="rId23" Type="http://schemas.openxmlformats.org/officeDocument/2006/relationships/image" Target="../media/image169.png"/><Relationship Id="rId28" Type="http://schemas.openxmlformats.org/officeDocument/2006/relationships/image" Target="../media/image173.png"/><Relationship Id="rId36" Type="http://schemas.openxmlformats.org/officeDocument/2006/relationships/image" Target="../media/image180.png"/><Relationship Id="rId49" Type="http://schemas.openxmlformats.org/officeDocument/2006/relationships/image" Target="../media/image191.png"/><Relationship Id="rId10" Type="http://schemas.openxmlformats.org/officeDocument/2006/relationships/image" Target="../media/image156.emf"/><Relationship Id="rId19" Type="http://schemas.openxmlformats.org/officeDocument/2006/relationships/image" Target="../media/image165.png"/><Relationship Id="rId31" Type="http://schemas.openxmlformats.org/officeDocument/2006/relationships/image" Target="../media/image175.png"/><Relationship Id="rId44" Type="http://schemas.openxmlformats.org/officeDocument/2006/relationships/image" Target="../media/image187.png"/><Relationship Id="rId52" Type="http://schemas.openxmlformats.org/officeDocument/2006/relationships/image" Target="../media/image194.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 Id="rId22" Type="http://schemas.openxmlformats.org/officeDocument/2006/relationships/image" Target="../media/image168.png"/><Relationship Id="rId27" Type="http://schemas.microsoft.com/office/2007/relationships/hdphoto" Target="../media/hdphoto3.wdp"/><Relationship Id="rId30" Type="http://schemas.openxmlformats.org/officeDocument/2006/relationships/image" Target="../media/image174.png"/><Relationship Id="rId35" Type="http://schemas.openxmlformats.org/officeDocument/2006/relationships/image" Target="../media/image179.jpg"/><Relationship Id="rId43" Type="http://schemas.microsoft.com/office/2007/relationships/hdphoto" Target="../media/hdphoto5.wdp"/><Relationship Id="rId48" Type="http://schemas.openxmlformats.org/officeDocument/2006/relationships/image" Target="../media/image190.png"/><Relationship Id="rId8" Type="http://schemas.openxmlformats.org/officeDocument/2006/relationships/image" Target="../media/image154.png"/><Relationship Id="rId51" Type="http://schemas.openxmlformats.org/officeDocument/2006/relationships/image" Target="../media/image193.png"/></Relationships>
</file>

<file path=ppt/slides/_rels/slide1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2.emf"/><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hyperlink" Target="http://web2.altairhyperworks.com/pbscloud" TargetMode="External"/><Relationship Id="rId5" Type="http://schemas.openxmlformats.org/officeDocument/2006/relationships/hyperlink" Target="https://channel9.msdn.com/Blogs/PartnerApps/Univa-Announces-Support-for-Microsoft-Azure" TargetMode="External"/><Relationship Id="rId4" Type="http://schemas.openxmlformats.org/officeDocument/2006/relationships/hyperlink" Target="https://technet.microsoft.com/library/gg481749.aspx"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02.emf"/></Relationships>
</file>

<file path=ppt/slides/_rels/slide31.xml.rels><?xml version="1.0" encoding="UTF-8" standalone="yes"?>
<Relationships xmlns="http://schemas.openxmlformats.org/package/2006/relationships"><Relationship Id="rId8" Type="http://schemas.openxmlformats.org/officeDocument/2006/relationships/image" Target="../media/image206.emf"/><Relationship Id="rId3" Type="http://schemas.openxmlformats.org/officeDocument/2006/relationships/image" Target="../media/image201.png"/><Relationship Id="rId7" Type="http://schemas.openxmlformats.org/officeDocument/2006/relationships/image" Target="../media/image205.emf"/><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199.gif"/></Relationships>
</file>

<file path=ppt/slides/_rels/slide3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azure.microsoft.com/en-us/marketplace/partners/intel/lustre-cloud-edition-evaleval-lustre-2-7/"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hyperlink" Target="http://www.netapp.com/us/products/cloud-storage/microsoft-azure.aspx"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techcadill300.blob.core.windows.net/docs/TECH-CAD-ILL300.docx"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tanewill/AHOD-HPC"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png"/><Relationship Id="rId21" Type="http://schemas.openxmlformats.org/officeDocument/2006/relationships/image" Target="../media/image60.png"/><Relationship Id="rId34" Type="http://schemas.openxmlformats.org/officeDocument/2006/relationships/image" Target="../media/image73.png"/><Relationship Id="rId42" Type="http://schemas.openxmlformats.org/officeDocument/2006/relationships/image" Target="../media/image81.png"/><Relationship Id="rId47" Type="http://schemas.openxmlformats.org/officeDocument/2006/relationships/image" Target="../media/image86.png"/><Relationship Id="rId50" Type="http://schemas.openxmlformats.org/officeDocument/2006/relationships/image" Target="../media/image89.png"/><Relationship Id="rId55" Type="http://schemas.openxmlformats.org/officeDocument/2006/relationships/image" Target="../media/image94.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38" Type="http://schemas.openxmlformats.org/officeDocument/2006/relationships/image" Target="../media/image77.png"/><Relationship Id="rId46" Type="http://schemas.openxmlformats.org/officeDocument/2006/relationships/image" Target="../media/image85.png"/><Relationship Id="rId2" Type="http://schemas.openxmlformats.org/officeDocument/2006/relationships/notesSlide" Target="../notesSlides/notesSlide5.xm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41" Type="http://schemas.openxmlformats.org/officeDocument/2006/relationships/image" Target="../media/image80.png"/><Relationship Id="rId54" Type="http://schemas.openxmlformats.org/officeDocument/2006/relationships/image" Target="../media/image93.png"/><Relationship Id="rId1" Type="http://schemas.openxmlformats.org/officeDocument/2006/relationships/slideLayout" Target="../slideLayouts/slideLayout8.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png"/><Relationship Id="rId40" Type="http://schemas.openxmlformats.org/officeDocument/2006/relationships/image" Target="../media/image79.png"/><Relationship Id="rId45" Type="http://schemas.openxmlformats.org/officeDocument/2006/relationships/image" Target="../media/image84.png"/><Relationship Id="rId53" Type="http://schemas.openxmlformats.org/officeDocument/2006/relationships/image" Target="../media/image92.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49" Type="http://schemas.openxmlformats.org/officeDocument/2006/relationships/image" Target="../media/image88.png"/><Relationship Id="rId57" Type="http://schemas.openxmlformats.org/officeDocument/2006/relationships/image" Target="../media/image96.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4" Type="http://schemas.openxmlformats.org/officeDocument/2006/relationships/image" Target="../media/image83.png"/><Relationship Id="rId52" Type="http://schemas.openxmlformats.org/officeDocument/2006/relationships/image" Target="../media/image91.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43" Type="http://schemas.openxmlformats.org/officeDocument/2006/relationships/image" Target="../media/image82.png"/><Relationship Id="rId48" Type="http://schemas.openxmlformats.org/officeDocument/2006/relationships/image" Target="../media/image87.png"/><Relationship Id="rId56" Type="http://schemas.openxmlformats.org/officeDocument/2006/relationships/image" Target="../media/image95.png"/><Relationship Id="rId8" Type="http://schemas.openxmlformats.org/officeDocument/2006/relationships/image" Target="../media/image47.png"/><Relationship Id="rId51" Type="http://schemas.openxmlformats.org/officeDocument/2006/relationships/image" Target="../media/image90.png"/><Relationship Id="rId3" Type="http://schemas.openxmlformats.org/officeDocument/2006/relationships/image" Target="../media/image4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virtual-machines/windows/quick-create-powershell?toc=/azure/virtual-machines/windows/toc.json"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hyperlink" Target="https://www.ansible.com/microsoft-azure" TargetMode="External"/><Relationship Id="rId5" Type="http://schemas.openxmlformats.org/officeDocument/2006/relationships/hyperlink" Target="https://azure.microsoft.com/en-us/blog/investing-deeply-in-terraform-on-azure/" TargetMode="External"/><Relationship Id="rId4" Type="http://schemas.openxmlformats.org/officeDocument/2006/relationships/hyperlink" Target="https://docs.microsoft.com/en-us/azure/virtual-machines/windows/quick-create-cli"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anewill/AHOD-HPC" TargetMode="External"/><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hyperlink" Target="https://github.com/mkiernan/FlexHPC" TargetMode="External"/><Relationship Id="rId4" Type="http://schemas.openxmlformats.org/officeDocument/2006/relationships/hyperlink" Target="https://github.com/smith1511/hpc"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58.xml"/><Relationship Id="rId1" Type="http://schemas.openxmlformats.org/officeDocument/2006/relationships/slideLayout" Target="../slideLayouts/slideLayout1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9.xml"/></Relationships>
</file>

<file path=ppt/slides/_rels/slide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99.emf"/><Relationship Id="rId4" Type="http://schemas.openxmlformats.org/officeDocument/2006/relationships/image" Target="../media/image98.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9.xml"/></Relationships>
</file>

<file path=ppt/slides/_rels/slide61.x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notesSlide" Target="../notesSlides/notesSlide61.xml"/><Relationship Id="rId1" Type="http://schemas.openxmlformats.org/officeDocument/2006/relationships/slideLayout" Target="../slideLayouts/slideLayout120.xml"/><Relationship Id="rId4" Type="http://schemas.openxmlformats.org/officeDocument/2006/relationships/image" Target="../media/image219.png"/></Relationships>
</file>

<file path=ppt/slides/_rels/slide62.xml.rels><?xml version="1.0" encoding="UTF-8" standalone="yes"?>
<Relationships xmlns="http://schemas.openxmlformats.org/package/2006/relationships"><Relationship Id="rId3" Type="http://schemas.openxmlformats.org/officeDocument/2006/relationships/hyperlink" Target="https://azure.microsoft.com/en-us/blog/what-would-you-do-with-100000-cores-big-compute-at-global-scale/" TargetMode="External"/><Relationship Id="rId2" Type="http://schemas.openxmlformats.org/officeDocument/2006/relationships/notesSlide" Target="../notesSlides/notesSlide62.xml"/><Relationship Id="rId1" Type="http://schemas.openxmlformats.org/officeDocument/2006/relationships/slideLayout" Target="../slideLayouts/slideLayout150.xml"/><Relationship Id="rId6" Type="http://schemas.openxmlformats.org/officeDocument/2006/relationships/image" Target="../media/image221.png"/><Relationship Id="rId5" Type="http://schemas.openxmlformats.org/officeDocument/2006/relationships/image" Target="../media/image220.jpg"/><Relationship Id="rId4" Type="http://schemas.openxmlformats.org/officeDocument/2006/relationships/hyperlink" Target="https://blogs.endjin.com/2015/07/spinning-up-16000-a1-virtual-machines-on-azure-batch/"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9.xml"/></Relationships>
</file>

<file path=ppt/slides/_rels/slide6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6.xml"/><Relationship Id="rId1" Type="http://schemas.openxmlformats.org/officeDocument/2006/relationships/slideLayout" Target="../slideLayouts/slideLayout157.xml"/><Relationship Id="rId4" Type="http://schemas.openxmlformats.org/officeDocument/2006/relationships/image" Target="../media/image223.jpg"/></Relationships>
</file>

<file path=ppt/slides/_rels/slide67.x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notesSlide" Target="../notesSlides/notesSlide67.xml"/><Relationship Id="rId1" Type="http://schemas.openxmlformats.org/officeDocument/2006/relationships/slideLayout" Target="../slideLayouts/slideLayout159.xml"/></Relationships>
</file>

<file path=ppt/slides/_rels/slide6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68.xml"/><Relationship Id="rId1" Type="http://schemas.openxmlformats.org/officeDocument/2006/relationships/slideLayout" Target="../slideLayouts/slideLayout15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7.xml"/></Relationships>
</file>

<file path=ppt/slides/_rels/slide72.xml.rels><?xml version="1.0" encoding="UTF-8" standalone="yes"?>
<Relationships xmlns="http://schemas.openxmlformats.org/package/2006/relationships"><Relationship Id="rId3" Type="http://schemas.openxmlformats.org/officeDocument/2006/relationships/image" Target="../media/image225.emf"/><Relationship Id="rId7" Type="http://schemas.openxmlformats.org/officeDocument/2006/relationships/image" Target="../media/image229.emf"/><Relationship Id="rId2" Type="http://schemas.openxmlformats.org/officeDocument/2006/relationships/notesSlide" Target="../notesSlides/notesSlide72.xml"/><Relationship Id="rId1" Type="http://schemas.openxmlformats.org/officeDocument/2006/relationships/slideLayout" Target="../slideLayouts/slideLayout157.xml"/><Relationship Id="rId6" Type="http://schemas.openxmlformats.org/officeDocument/2006/relationships/image" Target="../media/image228.emf"/><Relationship Id="rId5" Type="http://schemas.openxmlformats.org/officeDocument/2006/relationships/image" Target="../media/image227.emf"/><Relationship Id="rId4" Type="http://schemas.openxmlformats.org/officeDocument/2006/relationships/image" Target="../media/image226.emf"/></Relationships>
</file>

<file path=ppt/slides/_rels/slide73.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73.xml"/><Relationship Id="rId1" Type="http://schemas.openxmlformats.org/officeDocument/2006/relationships/slideLayout" Target="../slideLayouts/slideLayout157.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 Id="rId9" Type="http://schemas.openxmlformats.org/officeDocument/2006/relationships/image" Target="../media/image236.png"/></Relationships>
</file>

<file path=ppt/slides/_rels/slide74.xml.rels><?xml version="1.0" encoding="UTF-8" standalone="yes"?>
<Relationships xmlns="http://schemas.openxmlformats.org/package/2006/relationships"><Relationship Id="rId3" Type="http://schemas.openxmlformats.org/officeDocument/2006/relationships/hyperlink" Target="http://www.github.com/Azure/doAzureParallel" TargetMode="External"/><Relationship Id="rId2" Type="http://schemas.openxmlformats.org/officeDocument/2006/relationships/notesSlide" Target="../notesSlides/notesSlide74.xml"/><Relationship Id="rId1" Type="http://schemas.openxmlformats.org/officeDocument/2006/relationships/slideLayout" Target="../slideLayouts/slideLayout144.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Azure/batch-shipyard" TargetMode="External"/><Relationship Id="rId2" Type="http://schemas.openxmlformats.org/officeDocument/2006/relationships/notesSlide" Target="../notesSlides/notesSlide75.xml"/><Relationship Id="rId1" Type="http://schemas.openxmlformats.org/officeDocument/2006/relationships/slideLayout" Target="../slideLayouts/slideLayout157.xml"/><Relationship Id="rId4" Type="http://schemas.openxmlformats.org/officeDocument/2006/relationships/image" Target="../media/image23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7.xml"/></Relationships>
</file>

<file path=ppt/slides/_rels/slide77.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77.xml"/><Relationship Id="rId1" Type="http://schemas.openxmlformats.org/officeDocument/2006/relationships/slideLayout" Target="../slideLayouts/slideLayout156.xml"/><Relationship Id="rId4" Type="http://schemas.microsoft.com/office/2007/relationships/hdphoto" Target="../media/hdphoto7.wdp"/></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4.xml"/></Relationships>
</file>

<file path=ppt/slides/_rels/slide8.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hyperlink" Target="http://www.asd.gov.au/infosec/irap/index.htm" TargetMode="External"/><Relationship Id="rId26" Type="http://schemas.openxmlformats.org/officeDocument/2006/relationships/image" Target="../media/image121.png"/><Relationship Id="rId39" Type="http://schemas.openxmlformats.org/officeDocument/2006/relationships/image" Target="../media/image134.png"/><Relationship Id="rId3" Type="http://schemas.openxmlformats.org/officeDocument/2006/relationships/image" Target="../media/image100.png"/><Relationship Id="rId21" Type="http://schemas.openxmlformats.org/officeDocument/2006/relationships/image" Target="../media/image116.jpeg"/><Relationship Id="rId34" Type="http://schemas.openxmlformats.org/officeDocument/2006/relationships/image" Target="../media/image129.gif"/><Relationship Id="rId42" Type="http://schemas.openxmlformats.org/officeDocument/2006/relationships/image" Target="../media/image137.jpeg"/><Relationship Id="rId47" Type="http://schemas.openxmlformats.org/officeDocument/2006/relationships/image" Target="../media/image142.png"/><Relationship Id="rId50" Type="http://schemas.openxmlformats.org/officeDocument/2006/relationships/image" Target="../media/image145.png"/><Relationship Id="rId7" Type="http://schemas.openxmlformats.org/officeDocument/2006/relationships/image" Target="../media/image104.jpeg"/><Relationship Id="rId12" Type="http://schemas.openxmlformats.org/officeDocument/2006/relationships/image" Target="../media/image109.png"/><Relationship Id="rId17" Type="http://schemas.openxmlformats.org/officeDocument/2006/relationships/image" Target="../media/image114.png"/><Relationship Id="rId25" Type="http://schemas.openxmlformats.org/officeDocument/2006/relationships/image" Target="../media/image120.png"/><Relationship Id="rId33" Type="http://schemas.openxmlformats.org/officeDocument/2006/relationships/image" Target="../media/image128.jpeg"/><Relationship Id="rId38" Type="http://schemas.openxmlformats.org/officeDocument/2006/relationships/image" Target="../media/image133.png"/><Relationship Id="rId46" Type="http://schemas.openxmlformats.org/officeDocument/2006/relationships/image" Target="../media/image141.jpeg"/><Relationship Id="rId2" Type="http://schemas.openxmlformats.org/officeDocument/2006/relationships/notesSlide" Target="../notesSlides/notesSlide8.xml"/><Relationship Id="rId16" Type="http://schemas.openxmlformats.org/officeDocument/2006/relationships/image" Target="../media/image113.png"/><Relationship Id="rId20" Type="http://schemas.openxmlformats.org/officeDocument/2006/relationships/hyperlink" Target="https://www.fisc.or.jp/" TargetMode="External"/><Relationship Id="rId29" Type="http://schemas.openxmlformats.org/officeDocument/2006/relationships/image" Target="../media/image124.png"/><Relationship Id="rId41" Type="http://schemas.openxmlformats.org/officeDocument/2006/relationships/image" Target="../media/image136.png"/><Relationship Id="rId1" Type="http://schemas.openxmlformats.org/officeDocument/2006/relationships/slideLayout" Target="../slideLayouts/slideLayout112.xml"/><Relationship Id="rId6" Type="http://schemas.openxmlformats.org/officeDocument/2006/relationships/image" Target="../media/image103.jpeg"/><Relationship Id="rId11" Type="http://schemas.openxmlformats.org/officeDocument/2006/relationships/image" Target="../media/image108.png"/><Relationship Id="rId24" Type="http://schemas.openxmlformats.org/officeDocument/2006/relationships/image" Target="../media/image119.png"/><Relationship Id="rId32" Type="http://schemas.openxmlformats.org/officeDocument/2006/relationships/image" Target="../media/image127.png"/><Relationship Id="rId37" Type="http://schemas.openxmlformats.org/officeDocument/2006/relationships/image" Target="../media/image132.jpeg"/><Relationship Id="rId40" Type="http://schemas.openxmlformats.org/officeDocument/2006/relationships/image" Target="../media/image135.png"/><Relationship Id="rId45" Type="http://schemas.openxmlformats.org/officeDocument/2006/relationships/image" Target="../media/image140.png"/><Relationship Id="rId5" Type="http://schemas.openxmlformats.org/officeDocument/2006/relationships/image" Target="../media/image102.jpeg"/><Relationship Id="rId15" Type="http://schemas.openxmlformats.org/officeDocument/2006/relationships/image" Target="../media/image112.png"/><Relationship Id="rId23" Type="http://schemas.openxmlformats.org/officeDocument/2006/relationships/image" Target="../media/image118.jpeg"/><Relationship Id="rId28" Type="http://schemas.openxmlformats.org/officeDocument/2006/relationships/image" Target="../media/image123.png"/><Relationship Id="rId36" Type="http://schemas.openxmlformats.org/officeDocument/2006/relationships/image" Target="../media/image131.png"/><Relationship Id="rId49" Type="http://schemas.openxmlformats.org/officeDocument/2006/relationships/image" Target="../media/image144.jpeg"/><Relationship Id="rId10" Type="http://schemas.openxmlformats.org/officeDocument/2006/relationships/image" Target="../media/image107.png"/><Relationship Id="rId19" Type="http://schemas.openxmlformats.org/officeDocument/2006/relationships/image" Target="../media/image115.png"/><Relationship Id="rId31" Type="http://schemas.openxmlformats.org/officeDocument/2006/relationships/image" Target="../media/image126.jpeg"/><Relationship Id="rId44" Type="http://schemas.openxmlformats.org/officeDocument/2006/relationships/image" Target="../media/image139.jpeg"/><Relationship Id="rId52" Type="http://schemas.openxmlformats.org/officeDocument/2006/relationships/image" Target="../media/image14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7.jpeg"/><Relationship Id="rId27" Type="http://schemas.openxmlformats.org/officeDocument/2006/relationships/image" Target="../media/image122.png"/><Relationship Id="rId30" Type="http://schemas.openxmlformats.org/officeDocument/2006/relationships/image" Target="../media/image125.png"/><Relationship Id="rId35" Type="http://schemas.openxmlformats.org/officeDocument/2006/relationships/image" Target="../media/image130.png"/><Relationship Id="rId43" Type="http://schemas.openxmlformats.org/officeDocument/2006/relationships/image" Target="../media/image138.png"/><Relationship Id="rId48" Type="http://schemas.openxmlformats.org/officeDocument/2006/relationships/image" Target="../media/image143.png"/><Relationship Id="rId8" Type="http://schemas.openxmlformats.org/officeDocument/2006/relationships/image" Target="../media/image105.jpeg"/><Relationship Id="rId51" Type="http://schemas.openxmlformats.org/officeDocument/2006/relationships/image" Target="../media/image14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3" y="1287462"/>
            <a:ext cx="11582335" cy="2590800"/>
          </a:xfrm>
        </p:spPr>
        <p:txBody>
          <a:bodyPr/>
          <a:lstStyle/>
          <a:p>
            <a:r>
              <a:rPr lang="en-US" b="1" dirty="0">
                <a:solidFill>
                  <a:schemeClr val="tx1"/>
                </a:solidFill>
              </a:rPr>
              <a:t>Azure Big Compute </a:t>
            </a:r>
            <a:r>
              <a:rPr lang="en-US" b="1" dirty="0" err="1">
                <a:solidFill>
                  <a:schemeClr val="tx1"/>
                </a:solidFill>
              </a:rPr>
              <a:t>Hackfest</a:t>
            </a:r>
            <a:r>
              <a:rPr lang="en-US" b="1" dirty="0">
                <a:solidFill>
                  <a:schemeClr val="tx1"/>
                </a:solidFill>
              </a:rPr>
              <a:t>:  </a:t>
            </a:r>
            <a:br>
              <a:rPr lang="en-US" b="1" dirty="0">
                <a:solidFill>
                  <a:schemeClr val="tx1"/>
                </a:solidFill>
              </a:rPr>
            </a:br>
            <a:r>
              <a:rPr lang="en-US" sz="4800" b="1" dirty="0">
                <a:solidFill>
                  <a:schemeClr val="tx1"/>
                </a:solidFill>
              </a:rPr>
              <a:t>Building next generation compute intensive applications with Microsoft Azure</a:t>
            </a:r>
            <a:endParaRPr lang="en-US" dirty="0">
              <a:solidFill>
                <a:schemeClr val="tx1"/>
              </a:solidFill>
            </a:endParaRPr>
          </a:p>
        </p:txBody>
      </p:sp>
      <p:sp>
        <p:nvSpPr>
          <p:cNvPr id="5" name="Text Placeholder 4"/>
          <p:cNvSpPr>
            <a:spLocks noGrp="1"/>
          </p:cNvSpPr>
          <p:nvPr>
            <p:ph type="body" sz="quarter" idx="12"/>
          </p:nvPr>
        </p:nvSpPr>
        <p:spPr>
          <a:xfrm>
            <a:off x="274703" y="3954462"/>
            <a:ext cx="7315137" cy="1398378"/>
          </a:xfrm>
        </p:spPr>
        <p:txBody>
          <a:bodyPr/>
          <a:lstStyle/>
          <a:p>
            <a:r>
              <a:rPr lang="en-US" sz="2400" dirty="0"/>
              <a:t>Steve Roach</a:t>
            </a:r>
          </a:p>
          <a:p>
            <a:r>
              <a:rPr lang="en-US" sz="2400" dirty="0"/>
              <a:t>Global Black Belt</a:t>
            </a:r>
          </a:p>
          <a:p>
            <a:r>
              <a:rPr lang="en-US" sz="2400" dirty="0"/>
              <a:t>Azure Big Compute</a:t>
            </a:r>
          </a:p>
          <a:p>
            <a:endParaRPr lang="en-US" dirty="0"/>
          </a:p>
        </p:txBody>
      </p:sp>
      <p:sp>
        <p:nvSpPr>
          <p:cNvPr id="6" name="Text Placeholder 4">
            <a:extLst>
              <a:ext uri="{FF2B5EF4-FFF2-40B4-BE49-F238E27FC236}">
                <a16:creationId xmlns:a16="http://schemas.microsoft.com/office/drawing/2014/main" id="{F03D7132-F069-4A11-BCFE-B8F03D083B00}"/>
              </a:ext>
            </a:extLst>
          </p:cNvPr>
          <p:cNvSpPr txBox="1">
            <a:spLocks/>
          </p:cNvSpPr>
          <p:nvPr/>
        </p:nvSpPr>
        <p:spPr>
          <a:xfrm>
            <a:off x="267266" y="5249862"/>
            <a:ext cx="7315137" cy="1398378"/>
          </a:xfrm>
          <a:prstGeom prst="rect">
            <a:avLst/>
          </a:prstGeom>
          <a:noFill/>
        </p:spPr>
        <p:txBody>
          <a:bodyPr vert="horz" wrap="square" lIns="164592" tIns="109728" rIns="164592"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Kent Altena</a:t>
            </a:r>
          </a:p>
          <a:p>
            <a:r>
              <a:rPr lang="en-US" sz="2400" dirty="0"/>
              <a:t>Global Black Belt</a:t>
            </a:r>
          </a:p>
          <a:p>
            <a:r>
              <a:rPr lang="en-US" sz="2400" dirty="0"/>
              <a:t>Azure Big Compute</a:t>
            </a:r>
          </a:p>
          <a:p>
            <a:endParaRPr lang="en-US" dirty="0"/>
          </a:p>
        </p:txBody>
      </p:sp>
      <p:sp>
        <p:nvSpPr>
          <p:cNvPr id="7" name="Text Placeholder 4">
            <a:extLst>
              <a:ext uri="{FF2B5EF4-FFF2-40B4-BE49-F238E27FC236}">
                <a16:creationId xmlns:a16="http://schemas.microsoft.com/office/drawing/2014/main" id="{B342DE62-3274-4C0B-AB7E-E7EE3B9039BD}"/>
              </a:ext>
            </a:extLst>
          </p:cNvPr>
          <p:cNvSpPr txBox="1">
            <a:spLocks/>
          </p:cNvSpPr>
          <p:nvPr/>
        </p:nvSpPr>
        <p:spPr>
          <a:xfrm>
            <a:off x="4854074" y="3962566"/>
            <a:ext cx="7315137" cy="1398378"/>
          </a:xfrm>
          <a:prstGeom prst="rect">
            <a:avLst/>
          </a:prstGeom>
          <a:noFill/>
        </p:spPr>
        <p:txBody>
          <a:bodyPr vert="horz" wrap="square" lIns="164592" tIns="109728" rIns="164592"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Rob Futrick</a:t>
            </a:r>
          </a:p>
          <a:p>
            <a:r>
              <a:rPr lang="en-US" sz="2400" dirty="0"/>
              <a:t>Principal Program Manager</a:t>
            </a:r>
          </a:p>
          <a:p>
            <a:r>
              <a:rPr lang="en-US" sz="2400" dirty="0"/>
              <a:t>Azure Big Compute</a:t>
            </a:r>
          </a:p>
          <a:p>
            <a:endParaRPr lang="en-US"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p:cNvGrpSpPr/>
          <p:nvPr/>
        </p:nvGrpSpPr>
        <p:grpSpPr>
          <a:xfrm>
            <a:off x="274320" y="1257007"/>
            <a:ext cx="11887526" cy="5440630"/>
            <a:chOff x="274320" y="1211287"/>
            <a:chExt cx="11887526" cy="5440630"/>
          </a:xfrm>
        </p:grpSpPr>
        <p:grpSp>
          <p:nvGrpSpPr>
            <p:cNvPr id="68" name="Group 67"/>
            <p:cNvGrpSpPr/>
            <p:nvPr/>
          </p:nvGrpSpPr>
          <p:grpSpPr>
            <a:xfrm>
              <a:off x="274320" y="3040066"/>
              <a:ext cx="5074920" cy="868680"/>
              <a:chOff x="274320" y="3040066"/>
              <a:chExt cx="5074920" cy="868680"/>
            </a:xfrm>
          </p:grpSpPr>
          <p:sp>
            <p:nvSpPr>
              <p:cNvPr id="129" name="TextBox 128"/>
              <p:cNvSpPr txBox="1"/>
              <p:nvPr/>
            </p:nvSpPr>
            <p:spPr>
              <a:xfrm>
                <a:off x="274320" y="3040066"/>
                <a:ext cx="5074920" cy="868680"/>
              </a:xfrm>
              <a:prstGeom prst="rect">
                <a:avLst/>
              </a:prstGeom>
              <a:solidFill>
                <a:srgbClr val="FFFFFF"/>
              </a:solidFill>
              <a:ln w="6350">
                <a:solidFill>
                  <a:schemeClr val="accent1"/>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pPr marL="0" marR="0" lvl="0" indent="0" algn="l" defTabSz="93142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51000">
                          <a:srgbClr val="161616"/>
                        </a:gs>
                        <a:gs pos="100000">
                          <a:srgbClr val="161616"/>
                        </a:gs>
                      </a:gsLst>
                      <a:lin ang="5400000" scaled="0"/>
                    </a:gradFill>
                    <a:effectLst/>
                    <a:uLnTx/>
                    <a:uFillTx/>
                    <a:latin typeface="Segoe UI"/>
                    <a:ea typeface="+mn-ea"/>
                    <a:cs typeface="+mn-cs"/>
                  </a:rPr>
                  <a:t>Applications</a:t>
                </a:r>
              </a:p>
            </p:txBody>
          </p:sp>
          <p:grpSp>
            <p:nvGrpSpPr>
              <p:cNvPr id="66" name="Group 65"/>
              <p:cNvGrpSpPr/>
              <p:nvPr/>
            </p:nvGrpSpPr>
            <p:grpSpPr>
              <a:xfrm>
                <a:off x="2103424" y="3190033"/>
                <a:ext cx="2874296" cy="568747"/>
                <a:chOff x="2103424" y="3190033"/>
                <a:chExt cx="2874296" cy="568747"/>
              </a:xfrm>
            </p:grpSpPr>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3424" y="3212328"/>
                  <a:ext cx="545181" cy="524156"/>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750" y="3207693"/>
                  <a:ext cx="747989" cy="533427"/>
                </a:xfrm>
                <a:prstGeom prst="rect">
                  <a:avLst/>
                </a:prstGeom>
              </p:spPr>
            </p:pic>
            <p:grpSp>
              <p:nvGrpSpPr>
                <p:cNvPr id="105" name="Group 104"/>
                <p:cNvGrpSpPr/>
                <p:nvPr/>
              </p:nvGrpSpPr>
              <p:grpSpPr>
                <a:xfrm>
                  <a:off x="4480896" y="3190033"/>
                  <a:ext cx="496824" cy="568747"/>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grpSp>
        </p:grpSp>
        <p:grpSp>
          <p:nvGrpSpPr>
            <p:cNvPr id="64" name="Group 63"/>
            <p:cNvGrpSpPr/>
            <p:nvPr/>
          </p:nvGrpSpPr>
          <p:grpSpPr>
            <a:xfrm>
              <a:off x="7589520" y="1211287"/>
              <a:ext cx="4572000" cy="868680"/>
              <a:chOff x="7589520" y="1211287"/>
              <a:chExt cx="4572000" cy="868680"/>
            </a:xfrm>
          </p:grpSpPr>
          <p:sp>
            <p:nvSpPr>
              <p:cNvPr id="130" name="TextBox 129"/>
              <p:cNvSpPr txBox="1"/>
              <p:nvPr/>
            </p:nvSpPr>
            <p:spPr>
              <a:xfrm>
                <a:off x="7589520" y="1211287"/>
                <a:ext cx="4572000" cy="868680"/>
              </a:xfrm>
              <a:prstGeom prst="rect">
                <a:avLst/>
              </a:prstGeom>
              <a:solidFill>
                <a:srgbClr val="FFFFFF"/>
              </a:solidFill>
              <a:ln w="6350">
                <a:solidFill>
                  <a:schemeClr val="accent1"/>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pPr marL="0" marR="0" lvl="0" indent="0" algn="l" defTabSz="93142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51000">
                          <a:srgbClr val="161616"/>
                        </a:gs>
                        <a:gs pos="100000">
                          <a:srgbClr val="161616"/>
                        </a:gs>
                      </a:gsLst>
                      <a:lin ang="5400000" scaled="0"/>
                    </a:gradFill>
                    <a:effectLst/>
                    <a:uLnTx/>
                    <a:uFillTx/>
                    <a:latin typeface="Segoe UI"/>
                    <a:ea typeface="+mn-ea"/>
                    <a:cs typeface="+mn-cs"/>
                  </a:rPr>
                  <a:t>Clients </a:t>
                </a:r>
              </a:p>
            </p:txBody>
          </p:sp>
          <p:grpSp>
            <p:nvGrpSpPr>
              <p:cNvPr id="30" name="Group 29"/>
              <p:cNvGrpSpPr/>
              <p:nvPr/>
            </p:nvGrpSpPr>
            <p:grpSpPr>
              <a:xfrm>
                <a:off x="8595651" y="1431682"/>
                <a:ext cx="3383243" cy="427890"/>
                <a:chOff x="8595651" y="1431682"/>
                <a:chExt cx="3383243" cy="427890"/>
              </a:xfrm>
            </p:grpSpPr>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9937" y="1462747"/>
                  <a:ext cx="1228957" cy="365760"/>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63203" y="1508467"/>
                  <a:ext cx="1013853" cy="274320"/>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34291" y="1436718"/>
                  <a:ext cx="256032" cy="4178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95651" y="1431682"/>
                  <a:ext cx="365760" cy="42789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69" name="Group 68"/>
            <p:cNvGrpSpPr/>
            <p:nvPr/>
          </p:nvGrpSpPr>
          <p:grpSpPr>
            <a:xfrm>
              <a:off x="5395286" y="3040066"/>
              <a:ext cx="6766560" cy="868680"/>
              <a:chOff x="5395286" y="3040066"/>
              <a:chExt cx="6766560" cy="868680"/>
            </a:xfrm>
          </p:grpSpPr>
          <p:sp>
            <p:nvSpPr>
              <p:cNvPr id="110" name="TextBox 109"/>
              <p:cNvSpPr txBox="1"/>
              <p:nvPr/>
            </p:nvSpPr>
            <p:spPr>
              <a:xfrm>
                <a:off x="5395286" y="3040066"/>
                <a:ext cx="6766560" cy="868680"/>
              </a:xfrm>
              <a:prstGeom prst="rect">
                <a:avLst/>
              </a:prstGeom>
              <a:solidFill>
                <a:srgbClr val="FFFFFF"/>
              </a:solidFill>
              <a:ln w="6350">
                <a:solidFill>
                  <a:schemeClr val="accent1"/>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pPr marL="0" marR="0" lvl="0" indent="0" algn="l" defTabSz="93142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51000">
                          <a:srgbClr val="161616"/>
                        </a:gs>
                        <a:gs pos="100000">
                          <a:srgbClr val="161616"/>
                        </a:gs>
                      </a:gsLst>
                      <a:lin ang="5400000" scaled="0"/>
                    </a:gradFill>
                    <a:effectLst/>
                    <a:uLnTx/>
                    <a:uFillTx/>
                    <a:latin typeface="Segoe UI"/>
                    <a:ea typeface="+mn-ea"/>
                    <a:cs typeface="+mn-cs"/>
                  </a:rPr>
                  <a:t>PaaS and</a:t>
                </a:r>
              </a:p>
              <a:p>
                <a:pPr marL="0" marR="0" lvl="0" indent="0" algn="l" defTabSz="93142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51000">
                          <a:srgbClr val="161616"/>
                        </a:gs>
                        <a:gs pos="100000">
                          <a:srgbClr val="161616"/>
                        </a:gs>
                      </a:gsLst>
                      <a:lin ang="5400000" scaled="0"/>
                    </a:gradFill>
                    <a:effectLst/>
                    <a:uLnTx/>
                    <a:uFillTx/>
                    <a:latin typeface="Segoe UI"/>
                    <a:ea typeface="+mn-ea"/>
                    <a:cs typeface="+mn-cs"/>
                  </a:rPr>
                  <a:t>DevOps</a:t>
                </a:r>
              </a:p>
            </p:txBody>
          </p:sp>
          <p:grpSp>
            <p:nvGrpSpPr>
              <p:cNvPr id="23" name="Group 22"/>
              <p:cNvGrpSpPr/>
              <p:nvPr/>
            </p:nvGrpSpPr>
            <p:grpSpPr>
              <a:xfrm>
                <a:off x="6675432" y="3169666"/>
                <a:ext cx="5229815" cy="609481"/>
                <a:chOff x="6675432" y="3169666"/>
                <a:chExt cx="5229815" cy="609481"/>
              </a:xfrm>
            </p:grpSpPr>
            <p:pic>
              <p:nvPicPr>
                <p:cNvPr id="74" name="Picture 4" descr="https://tool.microsoftsca.com/Content/assets/clients/92852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75432" y="3232326"/>
                  <a:ext cx="968322" cy="48416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25463" y="3169666"/>
                  <a:ext cx="609481" cy="609481"/>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43502" y="3203854"/>
                  <a:ext cx="1082213" cy="541105"/>
                </a:xfrm>
                <a:prstGeom prst="rect">
                  <a:avLst/>
                </a:prstGeom>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14"/>
                <a:srcRect l="3234" t="1877" r="3234" b="2396"/>
                <a:stretch/>
              </p:blipFill>
              <p:spPr>
                <a:xfrm>
                  <a:off x="10534692" y="3241234"/>
                  <a:ext cx="466344" cy="466344"/>
                </a:xfrm>
                <a:prstGeom prst="rect">
                  <a:avLst/>
                </a:prstGeom>
              </p:spPr>
            </p:pic>
            <p:pic>
              <p:nvPicPr>
                <p:cNvPr id="16" name="Picture 15"/>
                <p:cNvPicPr>
                  <a:picLocks noChangeAspect="1"/>
                </p:cNvPicPr>
                <p:nvPr/>
              </p:nvPicPr>
              <p:blipFill>
                <a:blip r:embed="rId15"/>
                <a:stretch>
                  <a:fillRect/>
                </a:stretch>
              </p:blipFill>
              <p:spPr>
                <a:xfrm>
                  <a:off x="11400783" y="3218811"/>
                  <a:ext cx="504464" cy="511190"/>
                </a:xfrm>
                <a:prstGeom prst="rect">
                  <a:avLst/>
                </a:prstGeom>
              </p:spPr>
            </p:pic>
          </p:grpSp>
        </p:grpSp>
        <p:grpSp>
          <p:nvGrpSpPr>
            <p:cNvPr id="65" name="Group 64"/>
            <p:cNvGrpSpPr/>
            <p:nvPr/>
          </p:nvGrpSpPr>
          <p:grpSpPr>
            <a:xfrm>
              <a:off x="274320" y="2125677"/>
              <a:ext cx="11887200" cy="868680"/>
              <a:chOff x="274320" y="2125677"/>
              <a:chExt cx="11887200" cy="868680"/>
            </a:xfrm>
          </p:grpSpPr>
          <p:sp>
            <p:nvSpPr>
              <p:cNvPr id="132" name="TextBox 131"/>
              <p:cNvSpPr txBox="1"/>
              <p:nvPr/>
            </p:nvSpPr>
            <p:spPr>
              <a:xfrm>
                <a:off x="274320" y="2125677"/>
                <a:ext cx="11887200" cy="868680"/>
              </a:xfrm>
              <a:prstGeom prst="rect">
                <a:avLst/>
              </a:prstGeom>
              <a:solidFill>
                <a:srgbClr val="FFFFFF"/>
              </a:solidFill>
              <a:ln w="6350">
                <a:solidFill>
                  <a:schemeClr val="accent1"/>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pPr marL="0" marR="0" lvl="0" indent="0" algn="l" defTabSz="93142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51000">
                          <a:srgbClr val="161616"/>
                        </a:gs>
                        <a:gs pos="100000">
                          <a:srgbClr val="161616"/>
                        </a:gs>
                      </a:gsLst>
                      <a:lin ang="5400000" scaled="0"/>
                    </a:gradFill>
                    <a:effectLst/>
                    <a:uLnTx/>
                    <a:uFillTx/>
                    <a:latin typeface="Segoe UI"/>
                    <a:ea typeface="+mn-ea"/>
                    <a:cs typeface="+mn-cs"/>
                  </a:rPr>
                  <a:t>Management</a:t>
                </a:r>
              </a:p>
            </p:txBody>
          </p:sp>
          <p:grpSp>
            <p:nvGrpSpPr>
              <p:cNvPr id="22" name="Group 21"/>
              <p:cNvGrpSpPr/>
              <p:nvPr/>
            </p:nvGrpSpPr>
            <p:grpSpPr>
              <a:xfrm>
                <a:off x="2103425" y="2239977"/>
                <a:ext cx="9801822" cy="640080"/>
                <a:chOff x="2103425" y="2239977"/>
                <a:chExt cx="9801822" cy="640080"/>
              </a:xfrm>
            </p:grpSpPr>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94161" y="2239977"/>
                  <a:ext cx="1370737" cy="640080"/>
                </a:xfrm>
                <a:prstGeom prst="rect">
                  <a:avLst/>
                </a:prstGeom>
              </p:spPr>
            </p:pic>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103425" y="2285697"/>
                  <a:ext cx="558319" cy="548640"/>
                </a:xfrm>
                <a:prstGeom prst="rect">
                  <a:avLst/>
                </a:prstGeom>
              </p:spPr>
            </p:pic>
            <p:pic>
              <p:nvPicPr>
                <p:cNvPr id="13" name="Picture 1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18485" y="2245952"/>
                  <a:ext cx="794479" cy="628130"/>
                </a:xfrm>
                <a:prstGeom prst="rect">
                  <a:avLst/>
                </a:prstGeom>
              </p:spPr>
            </p:pic>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45381" y="2273810"/>
                  <a:ext cx="914400" cy="572415"/>
                </a:xfrm>
                <a:prstGeom prst="rect">
                  <a:avLst/>
                </a:prstGeom>
              </p:spPr>
            </p:pic>
            <p:pic>
              <p:nvPicPr>
                <p:cNvPr id="4" name="Picture 3"/>
                <p:cNvPicPr>
                  <a:picLocks noChangeAspect="1"/>
                </p:cNvPicPr>
                <p:nvPr/>
              </p:nvPicPr>
              <p:blipFill rotWithShape="1">
                <a:blip r:embed="rId20"/>
                <a:srcRect l="6298" t="11820" r="10258" b="9870"/>
                <a:stretch/>
              </p:blipFill>
              <p:spPr>
                <a:xfrm>
                  <a:off x="6648154" y="2317701"/>
                  <a:ext cx="484632" cy="484632"/>
                </a:xfrm>
                <a:prstGeom prst="roundRect">
                  <a:avLst>
                    <a:gd name="adj" fmla="val 17650"/>
                  </a:avLst>
                </a:prstGeom>
              </p:spPr>
            </p:pic>
            <p:pic>
              <p:nvPicPr>
                <p:cNvPr id="17" name="Picture 16"/>
                <p:cNvPicPr>
                  <a:picLocks noChangeAspect="1"/>
                </p:cNvPicPr>
                <p:nvPr/>
              </p:nvPicPr>
              <p:blipFill>
                <a:blip r:embed="rId21"/>
                <a:stretch>
                  <a:fillRect/>
                </a:stretch>
              </p:blipFill>
              <p:spPr>
                <a:xfrm>
                  <a:off x="7452691" y="2261628"/>
                  <a:ext cx="571110" cy="596778"/>
                </a:xfrm>
                <a:prstGeom prst="rect">
                  <a:avLst/>
                </a:prstGeom>
              </p:spPr>
            </p:pic>
            <p:pic>
              <p:nvPicPr>
                <p:cNvPr id="122" name="Picture 4" descr="http://rottmann.net/wp-content/uploads/2013/02/Scalr_Logo.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978804" y="2436848"/>
                  <a:ext cx="926443" cy="24633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256218" y="2329340"/>
                  <a:ext cx="965396" cy="46135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274037" y="2339610"/>
                  <a:ext cx="440815" cy="440815"/>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454031" y="2266223"/>
                  <a:ext cx="587589" cy="58758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9" name="Group 78"/>
            <p:cNvGrpSpPr/>
            <p:nvPr/>
          </p:nvGrpSpPr>
          <p:grpSpPr>
            <a:xfrm>
              <a:off x="274320" y="4868847"/>
              <a:ext cx="11887200" cy="868680"/>
              <a:chOff x="274320" y="4868847"/>
              <a:chExt cx="11887200" cy="868680"/>
            </a:xfrm>
          </p:grpSpPr>
          <p:sp>
            <p:nvSpPr>
              <p:cNvPr id="131" name="TextBox 130"/>
              <p:cNvSpPr txBox="1"/>
              <p:nvPr/>
            </p:nvSpPr>
            <p:spPr>
              <a:xfrm>
                <a:off x="274320" y="4868847"/>
                <a:ext cx="11887200" cy="868680"/>
              </a:xfrm>
              <a:prstGeom prst="rect">
                <a:avLst/>
              </a:prstGeom>
              <a:solidFill>
                <a:srgbClr val="FFFFFF"/>
              </a:solidFill>
              <a:ln w="6350">
                <a:solidFill>
                  <a:schemeClr val="accent1"/>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pPr marL="0" marR="0" lvl="0" indent="0" algn="l" defTabSz="93142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51000">
                          <a:srgbClr val="161616"/>
                        </a:gs>
                        <a:gs pos="100000">
                          <a:srgbClr val="161616"/>
                        </a:gs>
                      </a:gsLst>
                      <a:lin ang="5400000" scaled="0"/>
                    </a:gradFill>
                    <a:effectLst/>
                    <a:uLnTx/>
                    <a:uFillTx/>
                    <a:latin typeface="Segoe UI"/>
                    <a:ea typeface="+mn-ea"/>
                    <a:cs typeface="+mn-cs"/>
                  </a:rPr>
                  <a:t>Databases and</a:t>
                </a:r>
              </a:p>
              <a:p>
                <a:pPr marL="0" marR="0" lvl="0" indent="0" algn="l" defTabSz="93142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51000">
                          <a:srgbClr val="161616"/>
                        </a:gs>
                        <a:gs pos="100000">
                          <a:srgbClr val="161616"/>
                        </a:gs>
                      </a:gsLst>
                      <a:lin ang="5400000" scaled="0"/>
                    </a:gradFill>
                    <a:effectLst/>
                    <a:uLnTx/>
                    <a:uFillTx/>
                    <a:latin typeface="Segoe UI"/>
                    <a:ea typeface="+mn-ea"/>
                    <a:cs typeface="+mn-cs"/>
                  </a:rPr>
                  <a:t>middleware</a:t>
                </a:r>
              </a:p>
            </p:txBody>
          </p:sp>
          <p:grpSp>
            <p:nvGrpSpPr>
              <p:cNvPr id="25" name="Group 24"/>
              <p:cNvGrpSpPr/>
              <p:nvPr/>
            </p:nvGrpSpPr>
            <p:grpSpPr>
              <a:xfrm>
                <a:off x="2103424" y="5042802"/>
                <a:ext cx="9801823" cy="520771"/>
                <a:chOff x="2103424" y="5042802"/>
                <a:chExt cx="9801823" cy="520771"/>
              </a:xfrm>
            </p:grpSpPr>
            <p:pic>
              <p:nvPicPr>
                <p:cNvPr id="20" name="Picture 19"/>
                <p:cNvPicPr>
                  <a:picLocks noChangeAspect="1"/>
                </p:cNvPicPr>
                <p:nvPr/>
              </p:nvPicPr>
              <p:blipFill>
                <a:blip r:embed="rId26">
                  <a:extLst>
                    <a:ext uri="{BEBA8EAE-BF5A-486C-A8C5-ECC9F3942E4B}">
                      <a14:imgProps xmlns:a14="http://schemas.microsoft.com/office/drawing/2010/main">
                        <a14:imgLayer r:embed="rId27">
                          <a14:imgEffect>
                            <a14:brightnessContrast contrast="50000"/>
                          </a14:imgEffect>
                        </a14:imgLayer>
                      </a14:imgProps>
                    </a:ext>
                  </a:extLst>
                </a:blip>
                <a:stretch>
                  <a:fillRect/>
                </a:stretch>
              </p:blipFill>
              <p:spPr>
                <a:xfrm>
                  <a:off x="7753323" y="5042802"/>
                  <a:ext cx="1065764" cy="520771"/>
                </a:xfrm>
                <a:prstGeom prst="rect">
                  <a:avLst/>
                </a:prstGeom>
              </p:spPr>
            </p:pic>
            <p:pic>
              <p:nvPicPr>
                <p:cNvPr id="21" name="Picture 20"/>
                <p:cNvPicPr>
                  <a:picLocks noChangeAspect="1"/>
                </p:cNvPicPr>
                <p:nvPr/>
              </p:nvPicPr>
              <p:blipFill>
                <a:blip r:embed="rId28">
                  <a:extLst>
                    <a:ext uri="{BEBA8EAE-BF5A-486C-A8C5-ECC9F3942E4B}">
                      <a14:imgProps xmlns:a14="http://schemas.microsoft.com/office/drawing/2010/main">
                        <a14:imgLayer r:embed="rId29">
                          <a14:imgEffect>
                            <a14:brightnessContrast contrast="50000"/>
                          </a14:imgEffect>
                        </a14:imgLayer>
                      </a14:imgProps>
                    </a:ext>
                  </a:extLst>
                </a:blip>
                <a:stretch>
                  <a:fillRect/>
                </a:stretch>
              </p:blipFill>
              <p:spPr>
                <a:xfrm>
                  <a:off x="9087317" y="5148887"/>
                  <a:ext cx="1004660" cy="308600"/>
                </a:xfrm>
                <a:prstGeom prst="rect">
                  <a:avLst/>
                </a:prstGeom>
              </p:spPr>
            </p:pic>
            <p:pic>
              <p:nvPicPr>
                <p:cNvPr id="19" name="Picture 18"/>
                <p:cNvPicPr>
                  <a:picLocks noChangeAspect="1"/>
                </p:cNvPicPr>
                <p:nvPr/>
              </p:nvPicPr>
              <p:blipFill>
                <a:blip r:embed="rId30"/>
                <a:stretch>
                  <a:fillRect/>
                </a:stretch>
              </p:blipFill>
              <p:spPr>
                <a:xfrm>
                  <a:off x="5235490" y="5125976"/>
                  <a:ext cx="1356052" cy="354423"/>
                </a:xfrm>
                <a:prstGeom prst="rect">
                  <a:avLst/>
                </a:prstGeom>
              </p:spPr>
            </p:pic>
            <p:pic>
              <p:nvPicPr>
                <p:cNvPr id="10" name="Picture 9"/>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874280" y="5120922"/>
                  <a:ext cx="1092980" cy="364531"/>
                </a:xfrm>
                <a:prstGeom prst="rect">
                  <a:avLst/>
                </a:prstGeom>
              </p:spPr>
            </p:pic>
            <p:pic>
              <p:nvPicPr>
                <p:cNvPr id="88" name="Picture 87"/>
                <p:cNvPicPr>
                  <a:picLocks noChangeAspect="1"/>
                </p:cNvPicPr>
                <p:nvPr/>
              </p:nvPicPr>
              <p:blipFill>
                <a:blip r:embed="rId32"/>
                <a:stretch>
                  <a:fillRect/>
                </a:stretch>
              </p:blipFill>
              <p:spPr>
                <a:xfrm>
                  <a:off x="10360207" y="5071367"/>
                  <a:ext cx="453848" cy="463641"/>
                </a:xfrm>
                <a:prstGeom prst="rect">
                  <a:avLst/>
                </a:prstGeom>
              </p:spPr>
            </p:pic>
            <p:pic>
              <p:nvPicPr>
                <p:cNvPr id="90" name="Picture 89"/>
                <p:cNvPicPr>
                  <a:picLocks noChangeAspect="1"/>
                </p:cNvPicPr>
                <p:nvPr/>
              </p:nvPicPr>
              <p:blipFill>
                <a:blip r:embed="rId33"/>
                <a:stretch>
                  <a:fillRect/>
                </a:stretch>
              </p:blipFill>
              <p:spPr>
                <a:xfrm>
                  <a:off x="6859772" y="5160188"/>
                  <a:ext cx="625321" cy="285998"/>
                </a:xfrm>
                <a:prstGeom prst="rect">
                  <a:avLst/>
                </a:prstGeom>
              </p:spPr>
            </p:pic>
            <p:pic>
              <p:nvPicPr>
                <p:cNvPr id="93" name="Picture 92"/>
                <p:cNvPicPr>
                  <a:picLocks noChangeAspect="1"/>
                </p:cNvPicPr>
                <p:nvPr/>
              </p:nvPicPr>
              <p:blipFill rotWithShape="1">
                <a:blip r:embed="rId34" cstate="print">
                  <a:extLst>
                    <a:ext uri="{28A0092B-C50C-407E-A947-70E740481C1C}">
                      <a14:useLocalDpi xmlns:a14="http://schemas.microsoft.com/office/drawing/2010/main" val="0"/>
                    </a:ext>
                  </a:extLst>
                </a:blip>
                <a:srcRect l="6552" t="7295" r="9210" b="8644"/>
                <a:stretch/>
              </p:blipFill>
              <p:spPr>
                <a:xfrm>
                  <a:off x="11082287" y="5102982"/>
                  <a:ext cx="822960" cy="400410"/>
                </a:xfrm>
                <a:prstGeom prst="rect">
                  <a:avLst/>
                </a:prstGeom>
              </p:spPr>
            </p:pic>
            <p:pic>
              <p:nvPicPr>
                <p:cNvPr id="72" name="Picture 71"/>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103424" y="5125377"/>
                  <a:ext cx="1502626" cy="355621"/>
                </a:xfrm>
                <a:prstGeom prst="rect">
                  <a:avLst/>
                </a:prstGeom>
              </p:spPr>
            </p:pic>
          </p:grpSp>
        </p:grpSp>
        <p:grpSp>
          <p:nvGrpSpPr>
            <p:cNvPr id="71" name="Group 70"/>
            <p:cNvGrpSpPr/>
            <p:nvPr/>
          </p:nvGrpSpPr>
          <p:grpSpPr>
            <a:xfrm>
              <a:off x="274320" y="3954457"/>
              <a:ext cx="11887200" cy="868680"/>
              <a:chOff x="274320" y="3954457"/>
              <a:chExt cx="11887200" cy="868680"/>
            </a:xfrm>
          </p:grpSpPr>
          <p:sp>
            <p:nvSpPr>
              <p:cNvPr id="128" name="TextBox 127"/>
              <p:cNvSpPr txBox="1"/>
              <p:nvPr/>
            </p:nvSpPr>
            <p:spPr>
              <a:xfrm>
                <a:off x="274320" y="3954457"/>
                <a:ext cx="11887200" cy="868680"/>
              </a:xfrm>
              <a:prstGeom prst="rect">
                <a:avLst/>
              </a:prstGeom>
              <a:solidFill>
                <a:srgbClr val="FFFFFF"/>
              </a:solidFill>
              <a:ln w="6350">
                <a:solidFill>
                  <a:schemeClr val="accent1"/>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pPr marL="0" marR="0" lvl="0" indent="0" algn="l" defTabSz="93142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51000">
                          <a:srgbClr val="161616"/>
                        </a:gs>
                        <a:gs pos="100000">
                          <a:srgbClr val="161616"/>
                        </a:gs>
                      </a:gsLst>
                      <a:lin ang="5400000" scaled="0"/>
                    </a:gradFill>
                    <a:effectLst/>
                    <a:uLnTx/>
                    <a:uFillTx/>
                    <a:latin typeface="Segoe UI"/>
                    <a:ea typeface="+mn-ea"/>
                    <a:cs typeface="+mn-cs"/>
                  </a:rPr>
                  <a:t>App frameworks</a:t>
                </a:r>
              </a:p>
              <a:p>
                <a:pPr marL="0" marR="0" lvl="0" indent="0" algn="l" defTabSz="93142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51000">
                          <a:srgbClr val="161616"/>
                        </a:gs>
                        <a:gs pos="100000">
                          <a:srgbClr val="161616"/>
                        </a:gs>
                      </a:gsLst>
                      <a:lin ang="5400000" scaled="0"/>
                    </a:gradFill>
                    <a:effectLst/>
                    <a:uLnTx/>
                    <a:uFillTx/>
                    <a:latin typeface="Segoe UI"/>
                    <a:ea typeface="+mn-ea"/>
                    <a:cs typeface="+mn-cs"/>
                  </a:rPr>
                  <a:t>and tools</a:t>
                </a:r>
              </a:p>
            </p:txBody>
          </p:sp>
          <p:grpSp>
            <p:nvGrpSpPr>
              <p:cNvPr id="24" name="Group 23"/>
              <p:cNvGrpSpPr/>
              <p:nvPr/>
            </p:nvGrpSpPr>
            <p:grpSpPr>
              <a:xfrm>
                <a:off x="2103424" y="4021224"/>
                <a:ext cx="9801823" cy="735146"/>
                <a:chOff x="2103424" y="4021224"/>
                <a:chExt cx="9801823" cy="735146"/>
              </a:xfrm>
            </p:grpSpPr>
            <p:pic>
              <p:nvPicPr>
                <p:cNvPr id="119" name="Picture 118"/>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426334" y="4251637"/>
                  <a:ext cx="982948" cy="274320"/>
                </a:xfrm>
                <a:prstGeom prst="rect">
                  <a:avLst/>
                </a:prstGeom>
              </p:spPr>
            </p:pic>
            <p:pic>
              <p:nvPicPr>
                <p:cNvPr id="2" name="Picture 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418607" y="4114477"/>
                  <a:ext cx="477957" cy="548640"/>
                </a:xfrm>
                <a:prstGeom prst="rect">
                  <a:avLst/>
                </a:prstGeom>
              </p:spPr>
            </p:pic>
            <p:pic>
              <p:nvPicPr>
                <p:cNvPr id="84" name="Picture 8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543278" y="4229418"/>
                  <a:ext cx="1361969" cy="318759"/>
                </a:xfrm>
                <a:prstGeom prst="rect">
                  <a:avLst/>
                </a:prstGeom>
              </p:spPr>
            </p:pic>
            <p:pic>
              <p:nvPicPr>
                <p:cNvPr id="81" name="Picture 80"/>
                <p:cNvPicPr>
                  <a:picLocks noChangeAspect="1"/>
                </p:cNvPicPr>
                <p:nvPr/>
              </p:nvPicPr>
              <p:blipFill>
                <a:blip r:embed="rId39"/>
                <a:stretch>
                  <a:fillRect/>
                </a:stretch>
              </p:blipFill>
              <p:spPr>
                <a:xfrm>
                  <a:off x="8538157" y="4251637"/>
                  <a:ext cx="1363528" cy="274320"/>
                </a:xfrm>
                <a:prstGeom prst="rect">
                  <a:avLst/>
                </a:prstGeom>
              </p:spPr>
            </p:pic>
            <p:pic>
              <p:nvPicPr>
                <p:cNvPr id="18" name="Picture 17" descr="File:Python-logo-notext.sv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5050875" y="4088471"/>
                  <a:ext cx="600653" cy="600653"/>
                </a:xfrm>
                <a:prstGeom prst="rect">
                  <a:avLst/>
                </a:prstGeom>
              </p:spPr>
            </p:pic>
            <p:pic>
              <p:nvPicPr>
                <p:cNvPr id="76" name="Picture 75"/>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103424" y="4205917"/>
                  <a:ext cx="681317" cy="365760"/>
                </a:xfrm>
                <a:prstGeom prst="rect">
                  <a:avLst/>
                </a:prstGeom>
              </p:spPr>
            </p:pic>
            <p:pic>
              <p:nvPicPr>
                <p:cNvPr id="78" name="Picture 77"/>
                <p:cNvPicPr>
                  <a:picLocks noChangeAspect="1"/>
                </p:cNvPicPr>
                <p:nvPr/>
              </p:nvPicPr>
              <p:blipFill>
                <a:blip r:embed="rId42">
                  <a:extLst>
                    <a:ext uri="{BEBA8EAE-BF5A-486C-A8C5-ECC9F3942E4B}">
                      <a14:imgProps xmlns:a14="http://schemas.microsoft.com/office/drawing/2010/main">
                        <a14:imgLayer r:embed="rId4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293121" y="4021224"/>
                  <a:ext cx="483893" cy="735146"/>
                </a:xfrm>
                <a:prstGeom prst="rect">
                  <a:avLst/>
                </a:prstGeom>
              </p:spPr>
            </p:pic>
          </p:grpSp>
        </p:grpSp>
        <p:grpSp>
          <p:nvGrpSpPr>
            <p:cNvPr id="29" name="Group 28"/>
            <p:cNvGrpSpPr/>
            <p:nvPr/>
          </p:nvGrpSpPr>
          <p:grpSpPr>
            <a:xfrm>
              <a:off x="274320" y="1211287"/>
              <a:ext cx="7269480" cy="868680"/>
              <a:chOff x="274320" y="1211287"/>
              <a:chExt cx="7269480" cy="868680"/>
            </a:xfrm>
          </p:grpSpPr>
          <p:sp>
            <p:nvSpPr>
              <p:cNvPr id="99" name="TextBox 98"/>
              <p:cNvSpPr txBox="1"/>
              <p:nvPr/>
            </p:nvSpPr>
            <p:spPr>
              <a:xfrm>
                <a:off x="274320" y="1211287"/>
                <a:ext cx="7269480" cy="868680"/>
              </a:xfrm>
              <a:prstGeom prst="rect">
                <a:avLst/>
              </a:prstGeom>
              <a:solidFill>
                <a:srgbClr val="FFFFFF"/>
              </a:solidFill>
              <a:ln w="6350">
                <a:solidFill>
                  <a:schemeClr val="accent1"/>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pPr marL="0" marR="0" lvl="0" indent="0" algn="l" defTabSz="93142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51000">
                          <a:srgbClr val="161616"/>
                        </a:gs>
                        <a:gs pos="100000">
                          <a:srgbClr val="161616"/>
                        </a:gs>
                      </a:gsLst>
                      <a:lin ang="5400000" scaled="0"/>
                    </a:gradFill>
                    <a:effectLst/>
                    <a:uLnTx/>
                    <a:uFillTx/>
                    <a:latin typeface="Segoe UI"/>
                    <a:ea typeface="+mn-ea"/>
                    <a:cs typeface="+mn-cs"/>
                  </a:rPr>
                  <a:t>DevOps</a:t>
                </a:r>
              </a:p>
            </p:txBody>
          </p:sp>
          <p:grpSp>
            <p:nvGrpSpPr>
              <p:cNvPr id="8" name="Group 7"/>
              <p:cNvGrpSpPr>
                <a:grpSpLocks noChangeAspect="1"/>
              </p:cNvGrpSpPr>
              <p:nvPr/>
            </p:nvGrpSpPr>
            <p:grpSpPr>
              <a:xfrm>
                <a:off x="2103424" y="1379078"/>
                <a:ext cx="5212080" cy="533098"/>
                <a:chOff x="1617252" y="1299807"/>
                <a:chExt cx="5364029" cy="548640"/>
              </a:xfrm>
            </p:grpSpPr>
            <p:pic>
              <p:nvPicPr>
                <p:cNvPr id="9" name="Picture 8"/>
                <p:cNvPicPr>
                  <a:picLocks noChangeAspect="1"/>
                </p:cNvPicPr>
                <p:nvPr/>
              </p:nvPicPr>
              <p:blipFill rotWithShape="1">
                <a:blip r:embed="rId44"/>
                <a:srcRect r="23769"/>
                <a:stretch/>
              </p:blipFill>
              <p:spPr>
                <a:xfrm>
                  <a:off x="1617252" y="1299807"/>
                  <a:ext cx="4312955" cy="548640"/>
                </a:xfrm>
                <a:prstGeom prst="rect">
                  <a:avLst/>
                </a:prstGeom>
              </p:spPr>
            </p:pic>
            <p:pic>
              <p:nvPicPr>
                <p:cNvPr id="7" name="Picture 6"/>
                <p:cNvPicPr>
                  <a:picLocks noChangeAspect="1"/>
                </p:cNvPicPr>
                <p:nvPr/>
              </p:nvPicPr>
              <p:blipFill>
                <a:blip r:embed="rId45"/>
                <a:stretch>
                  <a:fillRect/>
                </a:stretch>
              </p:blipFill>
              <p:spPr>
                <a:xfrm>
                  <a:off x="6018470" y="1436967"/>
                  <a:ext cx="962811" cy="274320"/>
                </a:xfrm>
                <a:prstGeom prst="rect">
                  <a:avLst/>
                </a:prstGeom>
              </p:spPr>
            </p:pic>
          </p:grpSp>
        </p:grpSp>
        <p:grpSp>
          <p:nvGrpSpPr>
            <p:cNvPr id="80" name="Group 79"/>
            <p:cNvGrpSpPr/>
            <p:nvPr/>
          </p:nvGrpSpPr>
          <p:grpSpPr>
            <a:xfrm>
              <a:off x="274320" y="5783237"/>
              <a:ext cx="11887200" cy="868680"/>
              <a:chOff x="274320" y="5783237"/>
              <a:chExt cx="11887200" cy="868680"/>
            </a:xfrm>
          </p:grpSpPr>
          <p:sp>
            <p:nvSpPr>
              <p:cNvPr id="70" name="TextBox 69"/>
              <p:cNvSpPr txBox="1"/>
              <p:nvPr/>
            </p:nvSpPr>
            <p:spPr>
              <a:xfrm>
                <a:off x="274320" y="5783237"/>
                <a:ext cx="11887200" cy="868680"/>
              </a:xfrm>
              <a:prstGeom prst="rect">
                <a:avLst/>
              </a:prstGeom>
              <a:solidFill>
                <a:srgbClr val="FFFFFF"/>
              </a:solidFill>
              <a:ln w="6350">
                <a:solidFill>
                  <a:schemeClr val="accent1"/>
                </a:solidFill>
                <a:miter lim="800000"/>
              </a:ln>
            </p:spPr>
            <p:txBody>
              <a:bodyPr wrap="square" lIns="182880" tIns="146304" rIns="182880" bIns="146304" rtlCol="0">
                <a:noAutofit/>
              </a:bodyPr>
              <a:lstStyle>
                <a:defPPr>
                  <a:defRPr lang="en-US"/>
                </a:defPPr>
                <a:lvl1pPr defTabSz="931424">
                  <a:lnSpc>
                    <a:spcPct val="90000"/>
                  </a:lnSpc>
                  <a:defRPr sz="1600" kern="0">
                    <a:gradFill>
                      <a:gsLst>
                        <a:gs pos="1250">
                          <a:srgbClr val="505050"/>
                        </a:gs>
                        <a:gs pos="100000">
                          <a:srgbClr val="505050"/>
                        </a:gs>
                      </a:gsLst>
                      <a:lin ang="5400000" scaled="0"/>
                    </a:gradFill>
                  </a:defRPr>
                </a:lvl1pPr>
              </a:lstStyle>
              <a:p>
                <a:pPr marL="0" marR="0" lvl="0" indent="0" algn="l" defTabSz="931424"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51000">
                          <a:srgbClr val="161616"/>
                        </a:gs>
                        <a:gs pos="100000">
                          <a:srgbClr val="161616"/>
                        </a:gs>
                      </a:gsLst>
                      <a:lin ang="5400000" scaled="0"/>
                    </a:gradFill>
                    <a:effectLst/>
                    <a:uLnTx/>
                    <a:uFillTx/>
                    <a:latin typeface="Segoe UI"/>
                    <a:ea typeface="+mn-ea"/>
                    <a:cs typeface="+mn-cs"/>
                  </a:rPr>
                  <a:t>Infrastructure</a:t>
                </a:r>
              </a:p>
            </p:txBody>
          </p:sp>
          <p:grpSp>
            <p:nvGrpSpPr>
              <p:cNvPr id="26" name="Group 25"/>
              <p:cNvGrpSpPr/>
              <p:nvPr/>
            </p:nvGrpSpPr>
            <p:grpSpPr>
              <a:xfrm>
                <a:off x="2103424" y="5913230"/>
                <a:ext cx="9801823" cy="608695"/>
                <a:chOff x="2103424" y="5913230"/>
                <a:chExt cx="9801823" cy="608695"/>
              </a:xfrm>
            </p:grpSpPr>
            <p:pic>
              <p:nvPicPr>
                <p:cNvPr id="83" name="Picture 82"/>
                <p:cNvPicPr>
                  <a:picLocks noChangeAspect="1"/>
                </p:cNvPicPr>
                <p:nvPr/>
              </p:nvPicPr>
              <p:blipFill>
                <a:blip r:embed="rId46">
                  <a:extLst>
                    <a:ext uri="{BEBA8EAE-BF5A-486C-A8C5-ECC9F3942E4B}">
                      <a14:imgProps xmlns:a14="http://schemas.microsoft.com/office/drawing/2010/main">
                        <a14:imgLayer r:embed="rId47">
                          <a14:imgEffect>
                            <a14:brightnessContrast contrast="40000"/>
                          </a14:imgEffect>
                        </a14:imgLayer>
                      </a14:imgProps>
                    </a:ext>
                  </a:extLst>
                </a:blip>
                <a:stretch>
                  <a:fillRect/>
                </a:stretch>
              </p:blipFill>
              <p:spPr>
                <a:xfrm>
                  <a:off x="9086637" y="5988552"/>
                  <a:ext cx="1244701" cy="458050"/>
                </a:xfrm>
                <a:prstGeom prst="rect">
                  <a:avLst/>
                </a:prstGeom>
              </p:spPr>
            </p:pic>
            <p:pic>
              <p:nvPicPr>
                <p:cNvPr id="111" name="Picture 110"/>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10601213" y="5996122"/>
                  <a:ext cx="1304034" cy="442910"/>
                </a:xfrm>
                <a:prstGeom prst="rect">
                  <a:avLst/>
                </a:prstGeom>
              </p:spPr>
            </p:pic>
            <p:pic>
              <p:nvPicPr>
                <p:cNvPr id="113" name="Picture 112"/>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7501644" y="5963623"/>
                  <a:ext cx="1315118" cy="507908"/>
                </a:xfrm>
                <a:prstGeom prst="rect">
                  <a:avLst/>
                </a:prstGeom>
              </p:spPr>
            </p:pic>
            <p:pic>
              <p:nvPicPr>
                <p:cNvPr id="114" name="Picture 113"/>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5140113" y="5957751"/>
                  <a:ext cx="853942" cy="519652"/>
                </a:xfrm>
                <a:prstGeom prst="rect">
                  <a:avLst/>
                </a:prstGeom>
              </p:spPr>
            </p:pic>
            <p:pic>
              <p:nvPicPr>
                <p:cNvPr id="121" name="Picture 120"/>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6263930" y="6051265"/>
                  <a:ext cx="967839" cy="332624"/>
                </a:xfrm>
                <a:prstGeom prst="rect">
                  <a:avLst/>
                </a:prstGeom>
              </p:spPr>
            </p:pic>
            <p:pic>
              <p:nvPicPr>
                <p:cNvPr id="3" name="Picture 2"/>
                <p:cNvPicPr>
                  <a:picLocks noChangeAspect="1"/>
                </p:cNvPicPr>
                <p:nvPr/>
              </p:nvPicPr>
              <p:blipFill>
                <a:blip r:embed="rId52"/>
                <a:stretch>
                  <a:fillRect/>
                </a:stretch>
              </p:blipFill>
              <p:spPr>
                <a:xfrm>
                  <a:off x="2889142" y="5970703"/>
                  <a:ext cx="499844" cy="493749"/>
                </a:xfrm>
                <a:prstGeom prst="rect">
                  <a:avLst/>
                </a:prstGeom>
              </p:spPr>
            </p:pic>
            <p:pic>
              <p:nvPicPr>
                <p:cNvPr id="73" name="Picture 72"/>
                <p:cNvPicPr>
                  <a:picLocks noChangeAspect="1"/>
                </p:cNvPicPr>
                <p:nvPr/>
              </p:nvPicPr>
              <p:blipFill>
                <a:blip r:embed="rId53"/>
                <a:stretch>
                  <a:fillRect/>
                </a:stretch>
              </p:blipFill>
              <p:spPr>
                <a:xfrm>
                  <a:off x="2103424" y="5913230"/>
                  <a:ext cx="515843" cy="608695"/>
                </a:xfrm>
                <a:prstGeom prst="rect">
                  <a:avLst/>
                </a:prstGeom>
              </p:spPr>
            </p:pic>
            <p:pic>
              <p:nvPicPr>
                <p:cNvPr id="1028" name="Picture 4" descr="http://people.redhat.com/jamisonm/Red_Hat_cmyk_logo.jp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3658861" y="6023378"/>
                  <a:ext cx="1211377" cy="388398"/>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 name="Title 14"/>
          <p:cNvSpPr>
            <a:spLocks noGrp="1"/>
          </p:cNvSpPr>
          <p:nvPr>
            <p:ph type="title"/>
          </p:nvPr>
        </p:nvSpPr>
        <p:spPr/>
        <p:txBody>
          <a:bodyPr/>
          <a:lstStyle/>
          <a:p>
            <a:r>
              <a:rPr lang="en-US">
                <a:gradFill>
                  <a:gsLst>
                    <a:gs pos="51000">
                      <a:schemeClr val="tx1"/>
                    </a:gs>
                    <a:gs pos="100000">
                      <a:schemeClr val="tx1"/>
                    </a:gs>
                  </a:gsLst>
                  <a:lin ang="5400000" scaled="0"/>
                </a:gradFill>
              </a:rPr>
              <a:t>Azure is an open cloud</a:t>
            </a:r>
          </a:p>
        </p:txBody>
      </p:sp>
    </p:spTree>
    <p:extLst>
      <p:ext uri="{BB962C8B-B14F-4D97-AF65-F5344CB8AC3E}">
        <p14:creationId xmlns:p14="http://schemas.microsoft.com/office/powerpoint/2010/main" val="36920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 y="0"/>
            <a:ext cx="4480560"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5" name="AutoShape 2" descr="Gradle"/>
          <p:cNvSpPr>
            <a:spLocks noChangeAspect="1" noChangeArrowheads="1"/>
          </p:cNvSpPr>
          <p:nvPr/>
        </p:nvSpPr>
        <p:spPr bwMode="auto">
          <a:xfrm>
            <a:off x="275597" y="-378915"/>
            <a:ext cx="2800931" cy="9336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22" name="Picture 21"/>
          <p:cNvPicPr>
            <a:picLocks noChangeAspect="1"/>
          </p:cNvPicPr>
          <p:nvPr/>
        </p:nvPicPr>
        <p:blipFill rotWithShape="1">
          <a:blip r:embed="rId3"/>
          <a:srcRect r="706" b="484"/>
          <a:stretch/>
        </p:blipFill>
        <p:spPr>
          <a:xfrm>
            <a:off x="5455120" y="477078"/>
            <a:ext cx="5944490" cy="6040368"/>
          </a:xfrm>
          <a:prstGeom prst="rect">
            <a:avLst/>
          </a:prstGeom>
          <a:ln w="6350">
            <a:solidFill>
              <a:schemeClr val="tx1">
                <a:lumMod val="20000"/>
                <a:lumOff val="80000"/>
              </a:schemeClr>
            </a:solidFill>
            <a:miter lim="800000"/>
          </a:ln>
        </p:spPr>
      </p:pic>
      <p:grpSp>
        <p:nvGrpSpPr>
          <p:cNvPr id="18" name="Group 17"/>
          <p:cNvGrpSpPr/>
          <p:nvPr/>
        </p:nvGrpSpPr>
        <p:grpSpPr>
          <a:xfrm>
            <a:off x="156099" y="1302726"/>
            <a:ext cx="4233358" cy="4133909"/>
            <a:chOff x="-2184947" y="2798704"/>
            <a:chExt cx="5075612" cy="3270450"/>
          </a:xfrm>
        </p:grpSpPr>
        <p:sp>
          <p:nvSpPr>
            <p:cNvPr id="19" name="TextBox 18"/>
            <p:cNvSpPr txBox="1"/>
            <p:nvPr/>
          </p:nvSpPr>
          <p:spPr>
            <a:xfrm>
              <a:off x="-2184947" y="2798704"/>
              <a:ext cx="4263457" cy="1583735"/>
            </a:xfrm>
            <a:prstGeom prst="rect">
              <a:avLst/>
            </a:prstGeom>
            <a:noFill/>
          </p:spPr>
          <p:txBody>
            <a:bodyPr wrap="none" lIns="146304" tIns="91440" rIns="146304" bIns="91440"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100" b="0" i="0" u="none" strike="noStrike" kern="0" cap="none" spc="-420" normalizeH="0" baseline="0" noProof="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&gt;4000</a:t>
              </a:r>
            </a:p>
          </p:txBody>
        </p:sp>
        <p:sp>
          <p:nvSpPr>
            <p:cNvPr id="20" name="TextBox 19"/>
            <p:cNvSpPr txBox="1"/>
            <p:nvPr/>
          </p:nvSpPr>
          <p:spPr>
            <a:xfrm>
              <a:off x="-2043204" y="4082271"/>
              <a:ext cx="4933869" cy="198688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3200" b="1" i="0" u="none" strike="noStrike" kern="0" cap="none" spc="0" normalizeH="0" baseline="0" noProof="0">
                  <a:ln>
                    <a:noFill/>
                  </a:ln>
                  <a:gradFill>
                    <a:gsLst>
                      <a:gs pos="2917">
                        <a:srgbClr val="ECECEC"/>
                      </a:gs>
                      <a:gs pos="30000">
                        <a:srgbClr val="ECECEC"/>
                      </a:gs>
                    </a:gsLst>
                    <a:lin ang="5400000" scaled="0"/>
                  </a:gradFill>
                  <a:effectLst/>
                  <a:uLnTx/>
                  <a:uFillTx/>
                  <a:latin typeface="Segoe UI Light"/>
                  <a:ea typeface="+mn-ea"/>
                  <a:cs typeface="+mn-cs"/>
                </a:rPr>
                <a:t>Certified</a:t>
              </a:r>
              <a:r>
                <a:rPr kumimoji="0" lang="en-US" sz="3200" b="0" i="0" u="none" strike="noStrike" kern="0" cap="none" spc="0" normalizeH="0" baseline="0" noProof="0">
                  <a:ln>
                    <a:noFill/>
                  </a:ln>
                  <a:gradFill>
                    <a:gsLst>
                      <a:gs pos="2917">
                        <a:srgbClr val="ECECEC"/>
                      </a:gs>
                      <a:gs pos="30000">
                        <a:srgbClr val="ECECEC"/>
                      </a:gs>
                    </a:gsLst>
                    <a:lin ang="5400000" scaled="0"/>
                  </a:gradFill>
                  <a:effectLst/>
                  <a:uLnTx/>
                  <a:uFillTx/>
                  <a:latin typeface="Segoe UI Light"/>
                  <a:ea typeface="+mn-ea"/>
                  <a:cs typeface="+mn-cs"/>
                </a:rPr>
                <a:t>, </a:t>
              </a:r>
              <a:r>
                <a:rPr kumimoji="0" lang="en-US" sz="3200" b="1" i="0" u="none" strike="noStrike" kern="0" cap="none" spc="0" normalizeH="0" baseline="0" noProof="0">
                  <a:ln>
                    <a:noFill/>
                  </a:ln>
                  <a:gradFill>
                    <a:gsLst>
                      <a:gs pos="2917">
                        <a:srgbClr val="ECECEC"/>
                      </a:gs>
                      <a:gs pos="30000">
                        <a:srgbClr val="ECECEC"/>
                      </a:gs>
                    </a:gsLst>
                    <a:lin ang="5400000" scaled="0"/>
                  </a:gradFill>
                  <a:effectLst/>
                  <a:uLnTx/>
                  <a:uFillTx/>
                  <a:latin typeface="Segoe UI Light"/>
                  <a:ea typeface="+mn-ea"/>
                  <a:cs typeface="+mn-cs"/>
                </a:rPr>
                <a:t>pre-configured</a:t>
              </a:r>
              <a:r>
                <a:rPr kumimoji="0" lang="en-US" sz="3200" b="0" i="0" u="none" strike="noStrike" kern="0" cap="none" spc="0" normalizeH="0" baseline="0" noProof="0">
                  <a:ln>
                    <a:noFill/>
                  </a:ln>
                  <a:gradFill>
                    <a:gsLst>
                      <a:gs pos="2917">
                        <a:srgbClr val="ECECEC"/>
                      </a:gs>
                      <a:gs pos="30000">
                        <a:srgbClr val="ECECEC"/>
                      </a:gs>
                    </a:gsLst>
                    <a:lin ang="5400000" scaled="0"/>
                  </a:gradFill>
                  <a:effectLst/>
                  <a:uLnTx/>
                  <a:uFillTx/>
                  <a:latin typeface="Segoe UI Light"/>
                  <a:ea typeface="+mn-ea"/>
                  <a:cs typeface="+mn-cs"/>
                </a:rPr>
                <a:t> for Microsoft Azure </a:t>
              </a:r>
              <a:r>
                <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Segoe UI Semilight" panose="020B0402040204020203" pitchFamily="34" charset="0"/>
                </a:rPr>
                <a:t>Solutions in </a:t>
              </a:r>
              <a:r>
                <a:rPr kumimoji="0" lang="en-US" sz="32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Segoe UI Semilight" panose="020B0402040204020203" pitchFamily="34" charset="0"/>
                </a:rPr>
                <a:t>Azure Marketplace</a:t>
              </a:r>
            </a:p>
          </p:txBody>
        </p:sp>
      </p:grpSp>
    </p:spTree>
    <p:extLst>
      <p:ext uri="{BB962C8B-B14F-4D97-AF65-F5344CB8AC3E}">
        <p14:creationId xmlns:p14="http://schemas.microsoft.com/office/powerpoint/2010/main" val="78849041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Big Compute on Azure Overview</a:t>
            </a:r>
          </a:p>
        </p:txBody>
      </p:sp>
    </p:spTree>
    <p:extLst>
      <p:ext uri="{BB962C8B-B14F-4D97-AF65-F5344CB8AC3E}">
        <p14:creationId xmlns:p14="http://schemas.microsoft.com/office/powerpoint/2010/main" val="7275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73965" y="1156032"/>
            <a:ext cx="5288546" cy="5288544"/>
          </a:xfrm>
          <a:prstGeom prst="ellipse">
            <a:avLst/>
          </a:prstGeom>
          <a:solidFill>
            <a:schemeClr val="bg1"/>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199" err="1">
              <a:solidFill>
                <a:srgbClr val="0070C0"/>
              </a:solidFill>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156593" y="2738733"/>
            <a:ext cx="2123291" cy="2070747"/>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lnSpc>
                  <a:spcPct val="90000"/>
                </a:lnSpc>
                <a:defRPr/>
              </a:pPr>
              <a:endParaRPr lang="en-US" sz="1199">
                <a:solidFill>
                  <a:prstClr val="white"/>
                </a:solidFill>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a:solidFill>
                    <a:prstClr val="black"/>
                  </a:solidFill>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p:nvPr>
        </p:nvSpPr>
        <p:spPr/>
        <p:txBody>
          <a:bodyPr/>
          <a:lstStyle/>
          <a:p>
            <a:pPr algn="ctr"/>
            <a:r>
              <a:rPr lang="en-US" sz="2400" b="1" spc="300" dirty="0">
                <a:gradFill>
                  <a:gsLst>
                    <a:gs pos="1250">
                      <a:schemeClr val="tx2"/>
                    </a:gs>
                    <a:gs pos="100000">
                      <a:schemeClr val="tx2"/>
                    </a:gs>
                  </a:gsLst>
                  <a:lin ang="5400000" scaled="0"/>
                </a:gradFill>
                <a:latin typeface="Segoe UI" panose="020B0502040204020203" pitchFamily="34" charset="0"/>
              </a:rPr>
              <a:t>WHAT IS AZURE BIG COMPUTE?</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521951" y="2809907"/>
            <a:ext cx="994919" cy="942450"/>
            <a:chOff x="2521426" y="2809809"/>
            <a:chExt cx="995060" cy="942583"/>
          </a:xfrm>
        </p:grpSpPr>
        <p:sp>
          <p:nvSpPr>
            <p:cNvPr id="107" name="Rectangle 106"/>
            <p:cNvSpPr/>
            <p:nvPr/>
          </p:nvSpPr>
          <p:spPr>
            <a:xfrm>
              <a:off x="2521426" y="3582991"/>
              <a:ext cx="995060" cy="169401"/>
            </a:xfrm>
            <a:prstGeom prst="rect">
              <a:avLst/>
            </a:prstGeom>
          </p:spPr>
          <p:txBody>
            <a:bodyPr vert="horz" wrap="square" lIns="0" tIns="0" rIns="0" bIns="0" anchor="ctr" anchorCtr="0">
              <a:spAutoFit/>
            </a:bodyPr>
            <a:lstStyle/>
            <a:p>
              <a:pPr algn="ctr" defTabSz="932060">
                <a:lnSpc>
                  <a:spcPct val="90000"/>
                </a:lnSpc>
                <a:defRPr/>
              </a:pPr>
              <a:r>
                <a:rPr lang="en-US" sz="1199" kern="0">
                  <a:gradFill>
                    <a:gsLst>
                      <a:gs pos="1250">
                        <a:schemeClr val="tx1"/>
                      </a:gs>
                      <a:gs pos="100000">
                        <a:srgbClr val="505050"/>
                      </a:gs>
                    </a:gsLst>
                    <a:lin ang="5400000" scaled="0"/>
                  </a:gradFill>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1">
                    <a:lumMod val="60000"/>
                    <a:lumOff val="40000"/>
                  </a:schemeClr>
                </a:solidFill>
                <a:round/>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74218" y="4352792"/>
            <a:ext cx="1290383" cy="782655"/>
            <a:chOff x="2373673" y="4352910"/>
            <a:chExt cx="1290566" cy="782765"/>
          </a:xfrm>
        </p:grpSpPr>
        <p:sp>
          <p:nvSpPr>
            <p:cNvPr id="110" name="TextBox 109"/>
            <p:cNvSpPr txBox="1"/>
            <p:nvPr/>
          </p:nvSpPr>
          <p:spPr>
            <a:xfrm>
              <a:off x="2373673" y="4966274"/>
              <a:ext cx="1290566" cy="169401"/>
            </a:xfrm>
            <a:prstGeom prst="rect">
              <a:avLst/>
            </a:prstGeom>
            <a:noFill/>
          </p:spPr>
          <p:txBody>
            <a:bodyPr vert="horz" wrap="square" lIns="0" tIns="0" rIns="0" bIns="0" rtlCol="0" anchor="ctr" anchorCtr="0">
              <a:spAutoFit/>
            </a:bodyPr>
            <a:lstStyle/>
            <a:p>
              <a:pPr algn="ctr" defTabSz="932060">
                <a:lnSpc>
                  <a:spcPct val="90000"/>
                </a:lnSpc>
                <a:defRPr/>
              </a:pPr>
              <a:r>
                <a:rPr lang="en-US" sz="1199" kern="0">
                  <a:gradFill>
                    <a:gsLst>
                      <a:gs pos="1250">
                        <a:schemeClr val="tx1"/>
                      </a:gs>
                      <a:gs pos="100000">
                        <a:srgbClr val="505050"/>
                      </a:gs>
                    </a:gsLst>
                    <a:lin ang="5400000" scaled="0"/>
                  </a:gradFill>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802243" y="2951175"/>
            <a:ext cx="772207" cy="791727"/>
            <a:chOff x="801475" y="2951097"/>
            <a:chExt cx="772316" cy="791839"/>
          </a:xfrm>
        </p:grpSpPr>
        <p:sp>
          <p:nvSpPr>
            <p:cNvPr id="113" name="Rectangle 112"/>
            <p:cNvSpPr/>
            <p:nvPr/>
          </p:nvSpPr>
          <p:spPr>
            <a:xfrm>
              <a:off x="801475" y="3573659"/>
              <a:ext cx="77231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1847" fontAlgn="base">
                <a:lnSpc>
                  <a:spcPct val="90000"/>
                </a:lnSpc>
                <a:spcBef>
                  <a:spcPct val="0"/>
                </a:spcBef>
                <a:spcAft>
                  <a:spcPts val="598"/>
                </a:spcAft>
                <a:defRPr/>
              </a:pPr>
              <a:r>
                <a:rPr lang="en-US" sz="1199" kern="0" dirty="0">
                  <a:gradFill>
                    <a:gsLst>
                      <a:gs pos="1250">
                        <a:schemeClr val="tx1"/>
                      </a:gs>
                      <a:gs pos="100000">
                        <a:srgbClr val="505050"/>
                      </a:gs>
                    </a:gsLst>
                    <a:lin ang="5400000" scaled="0"/>
                  </a:gradFill>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55919" y="4227394"/>
            <a:ext cx="1064855" cy="898595"/>
            <a:chOff x="655130" y="4227497"/>
            <a:chExt cx="1065006" cy="898722"/>
          </a:xfrm>
        </p:grpSpPr>
        <p:sp>
          <p:nvSpPr>
            <p:cNvPr id="116" name="TextBox 115"/>
            <p:cNvSpPr txBox="1"/>
            <p:nvPr/>
          </p:nvSpPr>
          <p:spPr>
            <a:xfrm>
              <a:off x="655130" y="4956942"/>
              <a:ext cx="1065006" cy="169277"/>
            </a:xfrm>
            <a:prstGeom prst="rect">
              <a:avLst/>
            </a:prstGeom>
            <a:noFill/>
          </p:spPr>
          <p:txBody>
            <a:bodyPr vert="horz" wrap="square" lIns="0" tIns="0" rIns="0" bIns="0" rtlCol="0" anchor="ctr" anchorCtr="0">
              <a:spAutoFit/>
            </a:bodyPr>
            <a:lstStyle/>
            <a:p>
              <a:pPr algn="ctr" defTabSz="931847">
                <a:lnSpc>
                  <a:spcPct val="90000"/>
                </a:lnSpc>
                <a:spcAft>
                  <a:spcPts val="598"/>
                </a:spcAft>
                <a:defRPr/>
              </a:pPr>
              <a:r>
                <a:rPr lang="en-US" sz="1199" kern="0" dirty="0">
                  <a:gradFill>
                    <a:gsLst>
                      <a:gs pos="1250">
                        <a:schemeClr val="tx1"/>
                      </a:gs>
                      <a:gs pos="100000">
                        <a:srgbClr val="505050"/>
                      </a:gs>
                    </a:gsLst>
                    <a:lin ang="5400000" scaled="0"/>
                  </a:gradFill>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55919" y="5549044"/>
            <a:ext cx="1064855" cy="997725"/>
            <a:chOff x="655130" y="5549334"/>
            <a:chExt cx="1065006" cy="997867"/>
          </a:xfrm>
        </p:grpSpPr>
        <p:sp>
          <p:nvSpPr>
            <p:cNvPr id="143" name="TextBox 142"/>
            <p:cNvSpPr txBox="1"/>
            <p:nvPr/>
          </p:nvSpPr>
          <p:spPr>
            <a:xfrm>
              <a:off x="655130" y="6208399"/>
              <a:ext cx="1065006" cy="338802"/>
            </a:xfrm>
            <a:prstGeom prst="rect">
              <a:avLst/>
            </a:prstGeom>
            <a:noFill/>
          </p:spPr>
          <p:txBody>
            <a:bodyPr vert="horz" wrap="square" lIns="0" tIns="0" rIns="0" bIns="0" rtlCol="0" anchor="ctr" anchorCtr="0">
              <a:spAutoFit/>
            </a:bodyPr>
            <a:lstStyle/>
            <a:p>
              <a:pPr algn="ctr" defTabSz="932060">
                <a:lnSpc>
                  <a:spcPct val="90000"/>
                </a:lnSpc>
                <a:defRPr/>
              </a:pPr>
              <a:r>
                <a:rPr lang="en-US" sz="1199" kern="0" dirty="0">
                  <a:gradFill>
                    <a:gsLst>
                      <a:gs pos="1250">
                        <a:schemeClr val="tx1"/>
                      </a:gs>
                      <a:gs pos="100000">
                        <a:srgbClr val="505050"/>
                      </a:gs>
                    </a:gsLst>
                    <a:lin ang="5400000" scaled="0"/>
                  </a:gradFill>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86982" y="5561742"/>
            <a:ext cx="1064855" cy="796865"/>
            <a:chOff x="2486453" y="5562034"/>
            <a:chExt cx="1065006" cy="796978"/>
          </a:xfrm>
        </p:grpSpPr>
        <p:sp>
          <p:nvSpPr>
            <p:cNvPr id="119" name="TextBox 118"/>
            <p:cNvSpPr txBox="1"/>
            <p:nvPr/>
          </p:nvSpPr>
          <p:spPr>
            <a:xfrm>
              <a:off x="2486453" y="6189735"/>
              <a:ext cx="1065006" cy="169277"/>
            </a:xfrm>
            <a:prstGeom prst="rect">
              <a:avLst/>
            </a:prstGeom>
            <a:noFill/>
          </p:spPr>
          <p:txBody>
            <a:bodyPr vert="horz" wrap="square" lIns="0" tIns="0" rIns="0" bIns="0" rtlCol="0" anchor="ctr" anchorCtr="0">
              <a:spAutoFit/>
            </a:bodyPr>
            <a:lstStyle/>
            <a:p>
              <a:pPr algn="ctr" defTabSz="931847">
                <a:lnSpc>
                  <a:spcPct val="90000"/>
                </a:lnSpc>
                <a:spcAft>
                  <a:spcPts val="598"/>
                </a:spcAft>
                <a:defRPr/>
              </a:pPr>
              <a:r>
                <a:rPr lang="en-US" sz="1199" kern="0" dirty="0">
                  <a:gradFill>
                    <a:gsLst>
                      <a:gs pos="1250">
                        <a:schemeClr val="tx1"/>
                      </a:gs>
                      <a:gs pos="100000">
                        <a:srgbClr val="505050"/>
                      </a:gs>
                    </a:gsLst>
                    <a:lin ang="5400000" scaled="0"/>
                  </a:gradFill>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838710" y="5518886"/>
            <a:ext cx="1163059" cy="1027883"/>
            <a:chOff x="8839081" y="5519172"/>
            <a:chExt cx="1163224" cy="1028029"/>
          </a:xfrm>
        </p:grpSpPr>
        <p:sp>
          <p:nvSpPr>
            <p:cNvPr id="147" name="TextBox 146"/>
            <p:cNvSpPr txBox="1"/>
            <p:nvPr/>
          </p:nvSpPr>
          <p:spPr>
            <a:xfrm>
              <a:off x="8839081" y="6208399"/>
              <a:ext cx="1163224" cy="338802"/>
            </a:xfrm>
            <a:prstGeom prst="rect">
              <a:avLst/>
            </a:prstGeom>
            <a:noFill/>
          </p:spPr>
          <p:txBody>
            <a:bodyPr vert="horz" wrap="square" lIns="0" tIns="0" rIns="0" bIns="0" rtlCol="0" anchor="ctr" anchorCtr="0">
              <a:spAutoFit/>
            </a:bodyPr>
            <a:lstStyle/>
            <a:p>
              <a:pPr algn="ctr" defTabSz="932060">
                <a:lnSpc>
                  <a:spcPct val="90000"/>
                </a:lnSpc>
                <a:defRPr/>
              </a:pPr>
              <a:r>
                <a:rPr lang="en-US" sz="1199" kern="0">
                  <a:gradFill>
                    <a:gsLst>
                      <a:gs pos="1250">
                        <a:schemeClr val="tx1"/>
                      </a:gs>
                      <a:gs pos="100000">
                        <a:srgbClr val="505050"/>
                      </a:gs>
                    </a:gsLst>
                    <a:lin ang="5400000" scaled="0"/>
                  </a:gradFill>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668145" y="5556983"/>
            <a:ext cx="1159963" cy="811082"/>
            <a:chOff x="10668776" y="5557271"/>
            <a:chExt cx="1160128" cy="811197"/>
          </a:xfrm>
        </p:grpSpPr>
        <p:sp>
          <p:nvSpPr>
            <p:cNvPr id="134" name="TextBox 133"/>
            <p:cNvSpPr txBox="1"/>
            <p:nvPr/>
          </p:nvSpPr>
          <p:spPr>
            <a:xfrm>
              <a:off x="10668776" y="6199067"/>
              <a:ext cx="1160128" cy="169401"/>
            </a:xfrm>
            <a:prstGeom prst="rect">
              <a:avLst/>
            </a:prstGeom>
            <a:noFill/>
          </p:spPr>
          <p:txBody>
            <a:bodyPr vert="horz" wrap="square" lIns="0" tIns="0" rIns="0" bIns="0" rtlCol="0" anchor="ctr" anchorCtr="0">
              <a:spAutoFit/>
            </a:bodyPr>
            <a:lstStyle/>
            <a:p>
              <a:pPr algn="ctr" defTabSz="932060">
                <a:lnSpc>
                  <a:spcPct val="90000"/>
                </a:lnSpc>
                <a:defRPr/>
              </a:pPr>
              <a:r>
                <a:rPr lang="en-US" sz="1199" kern="0">
                  <a:gradFill>
                    <a:gsLst>
                      <a:gs pos="1250">
                        <a:schemeClr val="tx1"/>
                      </a:gs>
                      <a:gs pos="100000">
                        <a:srgbClr val="505050"/>
                      </a:gs>
                    </a:gsLst>
                    <a:lin ang="5400000" scaled="0"/>
                  </a:gradFill>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887811" y="4271840"/>
            <a:ext cx="1064855" cy="863606"/>
            <a:chOff x="8888190" y="4271947"/>
            <a:chExt cx="1065006" cy="863728"/>
          </a:xfrm>
        </p:grpSpPr>
        <p:sp>
          <p:nvSpPr>
            <p:cNvPr id="125" name="TextBox 124"/>
            <p:cNvSpPr txBox="1"/>
            <p:nvPr/>
          </p:nvSpPr>
          <p:spPr>
            <a:xfrm>
              <a:off x="8888190" y="4966274"/>
              <a:ext cx="1065006" cy="169401"/>
            </a:xfrm>
            <a:prstGeom prst="rect">
              <a:avLst/>
            </a:prstGeom>
            <a:noFill/>
          </p:spPr>
          <p:txBody>
            <a:bodyPr vert="horz" wrap="square" lIns="0" tIns="0" rIns="0" bIns="0" rtlCol="0" anchor="ctr" anchorCtr="0">
              <a:spAutoFit/>
            </a:bodyPr>
            <a:lstStyle/>
            <a:p>
              <a:pPr algn="ctr" defTabSz="932060">
                <a:lnSpc>
                  <a:spcPct val="90000"/>
                </a:lnSpc>
                <a:defRPr/>
              </a:pPr>
              <a:r>
                <a:rPr lang="en-US" sz="1199" kern="0">
                  <a:gradFill>
                    <a:gsLst>
                      <a:gs pos="1250">
                        <a:schemeClr val="tx1"/>
                      </a:gs>
                      <a:gs pos="100000">
                        <a:srgbClr val="505050"/>
                      </a:gs>
                    </a:gsLst>
                    <a:lin ang="5400000" scaled="0"/>
                  </a:gradFill>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715699" y="4378189"/>
            <a:ext cx="1064855" cy="757258"/>
            <a:chOff x="10716337" y="4378310"/>
            <a:chExt cx="1065006" cy="757365"/>
          </a:xfrm>
        </p:grpSpPr>
        <p:sp>
          <p:nvSpPr>
            <p:cNvPr id="131" name="TextBox 130"/>
            <p:cNvSpPr txBox="1"/>
            <p:nvPr/>
          </p:nvSpPr>
          <p:spPr>
            <a:xfrm>
              <a:off x="10716337" y="4966274"/>
              <a:ext cx="1065006" cy="169401"/>
            </a:xfrm>
            <a:prstGeom prst="rect">
              <a:avLst/>
            </a:prstGeom>
            <a:noFill/>
          </p:spPr>
          <p:txBody>
            <a:bodyPr vert="horz" wrap="square" lIns="0" tIns="0" rIns="0" bIns="0" rtlCol="0" anchor="ctr" anchorCtr="0">
              <a:spAutoFit/>
            </a:bodyPr>
            <a:lstStyle/>
            <a:p>
              <a:pPr algn="ctr" defTabSz="932060">
                <a:lnSpc>
                  <a:spcPct val="90000"/>
                </a:lnSpc>
                <a:defRPr/>
              </a:pPr>
              <a:r>
                <a:rPr lang="en-US" sz="1199" kern="0">
                  <a:gradFill>
                    <a:gsLst>
                      <a:gs pos="1250">
                        <a:schemeClr val="tx1"/>
                      </a:gs>
                      <a:gs pos="100000">
                        <a:srgbClr val="505050"/>
                      </a:gs>
                    </a:gsLst>
                    <a:lin ang="5400000" scaled="0"/>
                  </a:gradFill>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715699" y="3052763"/>
            <a:ext cx="1064855" cy="699596"/>
            <a:chOff x="10716337" y="3052697"/>
            <a:chExt cx="1065006" cy="699695"/>
          </a:xfrm>
        </p:grpSpPr>
        <p:sp>
          <p:nvSpPr>
            <p:cNvPr id="137" name="TextBox 136"/>
            <p:cNvSpPr txBox="1"/>
            <p:nvPr/>
          </p:nvSpPr>
          <p:spPr>
            <a:xfrm>
              <a:off x="10716337" y="3582991"/>
              <a:ext cx="1065006" cy="169401"/>
            </a:xfrm>
            <a:prstGeom prst="rect">
              <a:avLst/>
            </a:prstGeom>
            <a:noFill/>
          </p:spPr>
          <p:txBody>
            <a:bodyPr vert="horz" wrap="square" lIns="0" tIns="0" rIns="0" bIns="0" rtlCol="0" anchor="ctr" anchorCtr="0">
              <a:spAutoFit/>
            </a:bodyPr>
            <a:lstStyle/>
            <a:p>
              <a:pPr algn="ctr" defTabSz="932060">
                <a:lnSpc>
                  <a:spcPct val="90000"/>
                </a:lnSpc>
                <a:defRPr/>
              </a:pPr>
              <a:r>
                <a:rPr lang="en-US" sz="1199" kern="0">
                  <a:gradFill>
                    <a:gsLst>
                      <a:gs pos="1250">
                        <a:schemeClr val="tx1"/>
                      </a:gs>
                      <a:gs pos="100000">
                        <a:srgbClr val="505050"/>
                      </a:gs>
                    </a:gsLst>
                    <a:lin ang="5400000" scaled="0"/>
                  </a:gradFill>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887811" y="2949588"/>
            <a:ext cx="1064855" cy="962567"/>
            <a:chOff x="8888190" y="2949509"/>
            <a:chExt cx="1065006" cy="962704"/>
          </a:xfrm>
        </p:grpSpPr>
        <p:sp>
          <p:nvSpPr>
            <p:cNvPr id="122" name="TextBox 121"/>
            <p:cNvSpPr txBox="1"/>
            <p:nvPr/>
          </p:nvSpPr>
          <p:spPr>
            <a:xfrm>
              <a:off x="8888190" y="3573659"/>
              <a:ext cx="1065006" cy="338554"/>
            </a:xfrm>
            <a:prstGeom prst="rect">
              <a:avLst/>
            </a:prstGeom>
            <a:noFill/>
          </p:spPr>
          <p:txBody>
            <a:bodyPr vert="horz" wrap="square" lIns="0" tIns="0" rIns="0" bIns="0" rtlCol="0" anchor="ctr" anchorCtr="0">
              <a:spAutoFit/>
            </a:bodyPr>
            <a:lstStyle/>
            <a:p>
              <a:pPr algn="ctr" defTabSz="931847">
                <a:lnSpc>
                  <a:spcPct val="90000"/>
                </a:lnSpc>
                <a:spcAft>
                  <a:spcPts val="598"/>
                </a:spcAft>
                <a:defRPr/>
              </a:pPr>
              <a:r>
                <a:rPr lang="en-US" sz="1199" kern="0" dirty="0">
                  <a:gradFill>
                    <a:gsLst>
                      <a:gs pos="1250">
                        <a:schemeClr val="tx1"/>
                      </a:gs>
                      <a:gs pos="100000">
                        <a:srgbClr val="505050"/>
                      </a:gs>
                    </a:gsLst>
                    <a:lin ang="5400000" scaled="0"/>
                  </a:gradFill>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1">
                    <a:lumMod val="60000"/>
                    <a:lumOff val="40000"/>
                  </a:schemeClr>
                </a:solidFill>
                <a:prstDash val="solid"/>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1">
                    <a:lumMod val="60000"/>
                    <a:lumOff val="40000"/>
                  </a:schemeClr>
                </a:solidFill>
                <a:prstDash val="solid"/>
                <a:round/>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1">
                    <a:lumMod val="60000"/>
                    <a:lumOff val="40000"/>
                  </a:schemeClr>
                </a:solidFill>
                <a:prstDash val="solid"/>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1">
                    <a:lumMod val="60000"/>
                    <a:lumOff val="40000"/>
                  </a:schemeClr>
                </a:solidFill>
                <a:prstDash val="solid"/>
                <a:round/>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1">
                    <a:lumMod val="60000"/>
                    <a:lumOff val="40000"/>
                  </a:schemeClr>
                </a:solidFill>
                <a:prstDash val="solid"/>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1">
                    <a:lumMod val="60000"/>
                    <a:lumOff val="40000"/>
                  </a:schemeClr>
                </a:solidFill>
                <a:prstDash val="solid"/>
                <a:round/>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55919" y="1507789"/>
            <a:ext cx="1064855" cy="1002619"/>
            <a:chOff x="655130" y="1507506"/>
            <a:chExt cx="1065006" cy="1002761"/>
          </a:xfrm>
        </p:grpSpPr>
        <p:sp>
          <p:nvSpPr>
            <p:cNvPr id="128" name="TextBox 127"/>
            <p:cNvSpPr txBox="1"/>
            <p:nvPr/>
          </p:nvSpPr>
          <p:spPr>
            <a:xfrm>
              <a:off x="655130" y="2171465"/>
              <a:ext cx="1065006" cy="338802"/>
            </a:xfrm>
            <a:prstGeom prst="rect">
              <a:avLst/>
            </a:prstGeom>
            <a:noFill/>
          </p:spPr>
          <p:txBody>
            <a:bodyPr vert="horz" wrap="square" lIns="0" tIns="0" rIns="0" bIns="0" rtlCol="0" anchor="ctr" anchorCtr="0">
              <a:spAutoFit/>
            </a:bodyPr>
            <a:lstStyle/>
            <a:p>
              <a:pPr algn="ctr" defTabSz="932060">
                <a:lnSpc>
                  <a:spcPct val="90000"/>
                </a:lnSpc>
                <a:defRPr/>
              </a:pPr>
              <a:r>
                <a:rPr lang="en-US" sz="1199" kern="0" dirty="0">
                  <a:gradFill>
                    <a:gsLst>
                      <a:gs pos="1250">
                        <a:schemeClr val="tx1"/>
                      </a:gs>
                      <a:gs pos="100000">
                        <a:srgbClr val="505050"/>
                      </a:gs>
                    </a:gsLst>
                    <a:lin ang="5400000" scaled="0"/>
                  </a:gradFill>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74682" y="1553820"/>
            <a:ext cx="1089458" cy="768426"/>
            <a:chOff x="2474150" y="1553543"/>
            <a:chExt cx="1089612" cy="768535"/>
          </a:xfrm>
        </p:grpSpPr>
        <p:sp>
          <p:nvSpPr>
            <p:cNvPr id="104" name="Rectangle 103"/>
            <p:cNvSpPr/>
            <p:nvPr/>
          </p:nvSpPr>
          <p:spPr>
            <a:xfrm>
              <a:off x="2474150" y="2152801"/>
              <a:ext cx="1089612" cy="169277"/>
            </a:xfrm>
            <a:prstGeom prst="rect">
              <a:avLst/>
            </a:prstGeom>
          </p:spPr>
          <p:txBody>
            <a:bodyPr vert="horz" wrap="square" lIns="0" tIns="0" rIns="0" bIns="0" anchor="ctr" anchorCtr="0">
              <a:spAutoFit/>
            </a:bodyPr>
            <a:lstStyle/>
            <a:p>
              <a:pPr algn="ctr" defTabSz="931847">
                <a:lnSpc>
                  <a:spcPct val="90000"/>
                </a:lnSpc>
                <a:spcAft>
                  <a:spcPts val="598"/>
                </a:spcAft>
                <a:defRPr/>
              </a:pPr>
              <a:r>
                <a:rPr lang="en-US" sz="1199" kern="0" dirty="0">
                  <a:gradFill>
                    <a:gsLst>
                      <a:gs pos="1250">
                        <a:schemeClr val="tx1"/>
                      </a:gs>
                      <a:gs pos="100000">
                        <a:srgbClr val="505050"/>
                      </a:gs>
                    </a:gsLst>
                    <a:lin ang="5400000" scaled="0"/>
                  </a:gradFill>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sz="1199">
                  <a:gradFill>
                    <a:gsLst>
                      <a:gs pos="1250">
                        <a:schemeClr val="tx1"/>
                      </a:gs>
                      <a:gs pos="100000">
                        <a:srgbClr val="505050"/>
                      </a:gs>
                    </a:gsLst>
                    <a:lin ang="5400000" scaled="0"/>
                  </a:gradFill>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671295" y="1620486"/>
            <a:ext cx="1497890" cy="884756"/>
            <a:chOff x="8671642" y="1620219"/>
            <a:chExt cx="1498103" cy="884882"/>
          </a:xfrm>
        </p:grpSpPr>
        <p:sp>
          <p:nvSpPr>
            <p:cNvPr id="140" name="TextBox 139"/>
            <p:cNvSpPr txBox="1"/>
            <p:nvPr/>
          </p:nvSpPr>
          <p:spPr>
            <a:xfrm>
              <a:off x="8671642" y="2166299"/>
              <a:ext cx="1498103" cy="338802"/>
            </a:xfrm>
            <a:prstGeom prst="rect">
              <a:avLst/>
            </a:prstGeom>
            <a:noFill/>
          </p:spPr>
          <p:txBody>
            <a:bodyPr vert="horz" wrap="square" lIns="0" tIns="0" rIns="0" bIns="0" rtlCol="0" anchor="ctr" anchorCtr="0">
              <a:spAutoFit/>
            </a:bodyPr>
            <a:lstStyle/>
            <a:p>
              <a:pPr algn="ctr" defTabSz="932060">
                <a:lnSpc>
                  <a:spcPct val="90000"/>
                </a:lnSpc>
                <a:defRPr/>
              </a:pPr>
              <a:r>
                <a:rPr lang="en-US" sz="1199" kern="0" dirty="0">
                  <a:gradFill>
                    <a:gsLst>
                      <a:gs pos="1250">
                        <a:schemeClr val="tx1"/>
                      </a:gs>
                      <a:gs pos="100000">
                        <a:srgbClr val="505050"/>
                      </a:gs>
                    </a:gsLst>
                    <a:lin ang="5400000" scaled="0"/>
                  </a:gradFill>
                  <a:cs typeface="Segoe UI Light" panose="020B0502040204020203" pitchFamily="34" charset="0"/>
                </a:rPr>
                <a:t>Weather </a:t>
              </a:r>
              <a:br>
                <a:rPr lang="en-US" sz="1199" kern="0" dirty="0">
                  <a:gradFill>
                    <a:gsLst>
                      <a:gs pos="1250">
                        <a:schemeClr val="tx1"/>
                      </a:gs>
                      <a:gs pos="100000">
                        <a:srgbClr val="505050"/>
                      </a:gs>
                    </a:gsLst>
                    <a:lin ang="5400000" scaled="0"/>
                  </a:gradFill>
                  <a:cs typeface="Segoe UI Light" panose="020B0502040204020203" pitchFamily="34" charset="0"/>
                </a:rPr>
              </a:br>
              <a:r>
                <a:rPr lang="en-US" sz="1199" kern="0" dirty="0">
                  <a:gradFill>
                    <a:gsLst>
                      <a:gs pos="1250">
                        <a:schemeClr val="tx1"/>
                      </a:gs>
                      <a:gs pos="100000">
                        <a:srgbClr val="505050"/>
                      </a:gs>
                    </a:gsLst>
                    <a:lin ang="5400000" scaled="0"/>
                  </a:gradFill>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715699" y="1530010"/>
            <a:ext cx="1064855" cy="790468"/>
            <a:chOff x="10716337" y="1529731"/>
            <a:chExt cx="1065006" cy="790580"/>
          </a:xfrm>
        </p:grpSpPr>
        <p:sp>
          <p:nvSpPr>
            <p:cNvPr id="101" name="TextBox 100"/>
            <p:cNvSpPr txBox="1"/>
            <p:nvPr/>
          </p:nvSpPr>
          <p:spPr>
            <a:xfrm>
              <a:off x="10716337" y="2151034"/>
              <a:ext cx="1065006" cy="169277"/>
            </a:xfrm>
            <a:prstGeom prst="rect">
              <a:avLst/>
            </a:prstGeom>
            <a:noFill/>
          </p:spPr>
          <p:txBody>
            <a:bodyPr vert="horz" wrap="square" lIns="0" tIns="0" rIns="0" bIns="0" rtlCol="0" anchor="ctr" anchorCtr="0">
              <a:spAutoFit/>
            </a:bodyPr>
            <a:lstStyle/>
            <a:p>
              <a:pPr algn="ctr" defTabSz="931847">
                <a:lnSpc>
                  <a:spcPct val="90000"/>
                </a:lnSpc>
                <a:spcAft>
                  <a:spcPts val="598"/>
                </a:spcAft>
                <a:defRPr/>
              </a:pPr>
              <a:r>
                <a:rPr lang="en-US" sz="1199" kern="0">
                  <a:gradFill>
                    <a:gsLst>
                      <a:gs pos="1250">
                        <a:schemeClr val="tx1"/>
                      </a:gs>
                      <a:gs pos="100000">
                        <a:srgbClr val="505050"/>
                      </a:gs>
                    </a:gsLst>
                    <a:lin ang="5400000" scaled="0"/>
                  </a:gradFill>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1">
                    <a:lumMod val="60000"/>
                    <a:lumOff val="40000"/>
                  </a:schemeClr>
                </a:solidFill>
                <a:round/>
                <a:headEnd/>
                <a:tailEnd/>
              </a:ln>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1">
                    <a:lumMod val="60000"/>
                    <a:lumOff val="40000"/>
                  </a:schemeClr>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gradFill>
                    <a:gsLst>
                      <a:gs pos="1250">
                        <a:schemeClr val="tx1"/>
                      </a:gs>
                      <a:gs pos="100000">
                        <a:srgbClr val="505050"/>
                      </a:gs>
                    </a:gsLst>
                    <a:lin ang="5400000" scaled="0"/>
                  </a:gradFill>
                </a:endParaRPr>
              </a:p>
            </p:txBody>
          </p:sp>
        </p:grpSp>
      </p:grpSp>
      <p:sp>
        <p:nvSpPr>
          <p:cNvPr id="98" name="TextBox 97"/>
          <p:cNvSpPr txBox="1"/>
          <p:nvPr/>
        </p:nvSpPr>
        <p:spPr>
          <a:xfrm>
            <a:off x="5644950" y="4109541"/>
            <a:ext cx="1146676" cy="753197"/>
          </a:xfrm>
          <a:prstGeom prst="rect">
            <a:avLst/>
          </a:prstGeom>
          <a:noFill/>
        </p:spPr>
        <p:txBody>
          <a:bodyPr wrap="none" lIns="186494" tIns="149196" rIns="186494" bIns="149196" rtlCol="0">
            <a:spAutoFit/>
          </a:bodyPr>
          <a:lstStyle/>
          <a:p>
            <a:pPr algn="ctr" defTabSz="932418">
              <a:lnSpc>
                <a:spcPct val="90000"/>
              </a:lnSpc>
              <a:spcAft>
                <a:spcPts val="612"/>
              </a:spcAft>
              <a:defRPr/>
            </a:pPr>
            <a:r>
              <a:rPr lang="en-US" sz="3199" dirty="0">
                <a:gradFill>
                  <a:gsLst>
                    <a:gs pos="1250">
                      <a:schemeClr val="bg1"/>
                    </a:gs>
                    <a:gs pos="100000">
                      <a:schemeClr val="bg1"/>
                    </a:gs>
                  </a:gsLst>
                  <a:lin ang="5400000" scaled="0"/>
                </a:gradFill>
                <a:latin typeface="+mj-lt"/>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857693" y="1416745"/>
            <a:ext cx="4721091" cy="4735749"/>
            <a:chOff x="3857357" y="1416449"/>
            <a:chExt cx="4721761" cy="4736421"/>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kern="0">
                  <a:solidFill>
                    <a:srgbClr val="0070C0"/>
                  </a:solidFill>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lnSpc>
                    <a:spcPct val="90000"/>
                  </a:lnSpc>
                  <a:defRPr/>
                </a:pPr>
                <a:endParaRPr lang="en-US" sz="1199" kern="0">
                  <a:solidFill>
                    <a:srgbClr val="0070C0"/>
                  </a:solidFill>
                  <a:cs typeface="Segoe UI Light" panose="020B0502040204020203" pitchFamily="34" charset="0"/>
                </a:endParaRPr>
              </a:p>
            </p:txBody>
          </p:sp>
        </p:grpSp>
        <p:sp>
          <p:nvSpPr>
            <p:cNvPr id="157" name="TextBox 156"/>
            <p:cNvSpPr txBox="1"/>
            <p:nvPr/>
          </p:nvSpPr>
          <p:spPr>
            <a:xfrm>
              <a:off x="7234063" y="2636275"/>
              <a:ext cx="914400" cy="338802"/>
            </a:xfrm>
            <a:prstGeom prst="rect">
              <a:avLst/>
            </a:prstGeom>
            <a:noFill/>
          </p:spPr>
          <p:txBody>
            <a:bodyPr vert="horz" wrap="square" lIns="0" tIns="0" rIns="0" bIns="0" rtlCol="0" anchor="ctr" anchorCtr="0">
              <a:spAutoFit/>
            </a:bodyPr>
            <a:lstStyle/>
            <a:p>
              <a:pPr algn="ctr" defTabSz="913873">
                <a:lnSpc>
                  <a:spcPct val="90000"/>
                </a:lnSpc>
                <a:defRPr/>
              </a:pPr>
              <a:r>
                <a:rPr lang="en-US" sz="1199" kern="0" dirty="0">
                  <a:gradFill>
                    <a:gsLst>
                      <a:gs pos="1250">
                        <a:schemeClr val="tx2"/>
                      </a:gs>
                      <a:gs pos="100000">
                        <a:schemeClr val="tx2"/>
                      </a:gs>
                    </a:gsLst>
                    <a:lin ang="5400000" scaled="0"/>
                  </a:gradFill>
                  <a:cs typeface="Segoe UI Light" panose="020B0502040204020203" pitchFamily="34" charset="0"/>
                </a:rPr>
                <a:t>Graphics &amp; rendering</a:t>
              </a:r>
            </a:p>
          </p:txBody>
        </p:sp>
        <p:sp>
          <p:nvSpPr>
            <p:cNvPr id="181" name="Rectangle 180"/>
            <p:cNvSpPr/>
            <p:nvPr/>
          </p:nvSpPr>
          <p:spPr>
            <a:xfrm>
              <a:off x="4412583" y="2636274"/>
              <a:ext cx="914400" cy="338802"/>
            </a:xfrm>
            <a:prstGeom prst="rect">
              <a:avLst/>
            </a:prstGeom>
          </p:spPr>
          <p:txBody>
            <a:bodyPr vert="horz" wrap="square" lIns="0" tIns="0" rIns="0" bIns="0" anchor="ctr" anchorCtr="0">
              <a:spAutoFit/>
            </a:bodyPr>
            <a:lstStyle/>
            <a:p>
              <a:pPr algn="ctr" defTabSz="913873">
                <a:lnSpc>
                  <a:spcPct val="90000"/>
                </a:lnSpc>
                <a:defRPr/>
              </a:pPr>
              <a:r>
                <a:rPr lang="en-US" sz="1199" kern="0" dirty="0">
                  <a:gradFill>
                    <a:gsLst>
                      <a:gs pos="1250">
                        <a:schemeClr val="tx2"/>
                      </a:gs>
                      <a:gs pos="100000">
                        <a:schemeClr val="tx2"/>
                      </a:gs>
                    </a:gsLst>
                    <a:lin ang="5400000" scaled="0"/>
                  </a:gradFill>
                  <a:cs typeface="Segoe UI Light" panose="020B0502040204020203" pitchFamily="34" charset="0"/>
                </a:rPr>
                <a:t>Fluid dynamics</a:t>
              </a:r>
            </a:p>
          </p:txBody>
        </p:sp>
        <p:sp>
          <p:nvSpPr>
            <p:cNvPr id="193" name="Rectangle 192"/>
            <p:cNvSpPr/>
            <p:nvPr/>
          </p:nvSpPr>
          <p:spPr>
            <a:xfrm>
              <a:off x="7664718" y="3855580"/>
              <a:ext cx="914400" cy="338802"/>
            </a:xfrm>
            <a:prstGeom prst="rect">
              <a:avLst/>
            </a:prstGeom>
          </p:spPr>
          <p:txBody>
            <a:bodyPr vert="horz" wrap="square" lIns="0" tIns="0" rIns="0" bIns="0" anchor="ctr" anchorCtr="0">
              <a:spAutoFit/>
            </a:bodyPr>
            <a:lstStyle/>
            <a:p>
              <a:pPr algn="ctr" defTabSz="913873">
                <a:lnSpc>
                  <a:spcPct val="90000"/>
                </a:lnSpc>
                <a:defRPr/>
              </a:pPr>
              <a:r>
                <a:rPr lang="en-US" sz="1199" kern="0" dirty="0">
                  <a:gradFill>
                    <a:gsLst>
                      <a:gs pos="1250">
                        <a:schemeClr val="tx2"/>
                      </a:gs>
                      <a:gs pos="100000">
                        <a:schemeClr val="tx2"/>
                      </a:gs>
                    </a:gsLst>
                    <a:lin ang="5400000" scaled="0"/>
                  </a:gradFill>
                  <a:cs typeface="Segoe UI Light" panose="020B0502040204020203" pitchFamily="34" charset="0"/>
                </a:rPr>
                <a:t>Crash Simulations</a:t>
              </a:r>
            </a:p>
          </p:txBody>
        </p:sp>
        <p:sp>
          <p:nvSpPr>
            <p:cNvPr id="196" name="Rectangle 195"/>
            <p:cNvSpPr/>
            <p:nvPr/>
          </p:nvSpPr>
          <p:spPr>
            <a:xfrm>
              <a:off x="3857357" y="3860811"/>
              <a:ext cx="914400" cy="338802"/>
            </a:xfrm>
            <a:prstGeom prst="rect">
              <a:avLst/>
            </a:prstGeom>
          </p:spPr>
          <p:txBody>
            <a:bodyPr vert="horz" wrap="square" lIns="0" tIns="0" rIns="0" bIns="0" anchor="ctr" anchorCtr="0">
              <a:spAutoFit/>
            </a:bodyPr>
            <a:lstStyle/>
            <a:p>
              <a:pPr algn="ctr" defTabSz="913873">
                <a:lnSpc>
                  <a:spcPct val="90000"/>
                </a:lnSpc>
                <a:defRPr/>
              </a:pPr>
              <a:r>
                <a:rPr lang="en-US" sz="1199" kern="0" dirty="0">
                  <a:gradFill>
                    <a:gsLst>
                      <a:gs pos="1250">
                        <a:schemeClr val="tx2"/>
                      </a:gs>
                      <a:gs pos="100000">
                        <a:schemeClr val="tx2"/>
                      </a:gs>
                    </a:gsLst>
                    <a:lin ang="5400000" scaled="0"/>
                  </a:gradFill>
                  <a:cs typeface="Segoe UI Light" panose="020B0502040204020203" pitchFamily="34" charset="0"/>
                </a:rPr>
                <a:t>Deep Learning</a:t>
              </a:r>
            </a:p>
          </p:txBody>
        </p:sp>
        <p:sp>
          <p:nvSpPr>
            <p:cNvPr id="190" name="Rectangle 189"/>
            <p:cNvSpPr/>
            <p:nvPr/>
          </p:nvSpPr>
          <p:spPr>
            <a:xfrm>
              <a:off x="7234063" y="5134241"/>
              <a:ext cx="914400" cy="338802"/>
            </a:xfrm>
            <a:prstGeom prst="rect">
              <a:avLst/>
            </a:prstGeom>
          </p:spPr>
          <p:txBody>
            <a:bodyPr vert="horz" wrap="square" lIns="0" tIns="0" rIns="0" bIns="0" anchor="ctr" anchorCtr="0">
              <a:spAutoFit/>
            </a:bodyPr>
            <a:lstStyle/>
            <a:p>
              <a:pPr algn="ctr" defTabSz="913873">
                <a:lnSpc>
                  <a:spcPct val="90000"/>
                </a:lnSpc>
                <a:defRPr/>
              </a:pPr>
              <a:r>
                <a:rPr lang="en-US" sz="1199" kern="0" dirty="0">
                  <a:gradFill>
                    <a:gsLst>
                      <a:gs pos="1250">
                        <a:schemeClr val="tx2"/>
                      </a:gs>
                      <a:gs pos="100000">
                        <a:schemeClr val="tx2"/>
                      </a:gs>
                    </a:gsLst>
                    <a:lin ang="5400000" scaled="0"/>
                  </a:gradFill>
                  <a:cs typeface="Segoe UI Light" panose="020B0502040204020203" pitchFamily="34" charset="0"/>
                </a:rPr>
                <a:t>Structural</a:t>
              </a:r>
            </a:p>
            <a:p>
              <a:pPr algn="ctr" defTabSz="913873">
                <a:lnSpc>
                  <a:spcPct val="90000"/>
                </a:lnSpc>
                <a:defRPr/>
              </a:pPr>
              <a:r>
                <a:rPr lang="en-US" sz="1199" kern="0" dirty="0">
                  <a:gradFill>
                    <a:gsLst>
                      <a:gs pos="1250">
                        <a:schemeClr val="tx2"/>
                      </a:gs>
                      <a:gs pos="100000">
                        <a:schemeClr val="tx2"/>
                      </a:gs>
                    </a:gsLst>
                    <a:lin ang="5400000" scaled="0"/>
                  </a:gradFill>
                  <a:cs typeface="Segoe UI Light" panose="020B0502040204020203" pitchFamily="34" charset="0"/>
                </a:rPr>
                <a:t>simulations</a:t>
              </a:r>
            </a:p>
          </p:txBody>
        </p:sp>
        <p:sp>
          <p:nvSpPr>
            <p:cNvPr id="218" name="Rectangle 217"/>
            <p:cNvSpPr/>
            <p:nvPr/>
          </p:nvSpPr>
          <p:spPr>
            <a:xfrm>
              <a:off x="4412583" y="5134241"/>
              <a:ext cx="914400" cy="338802"/>
            </a:xfrm>
            <a:prstGeom prst="rect">
              <a:avLst/>
            </a:prstGeom>
          </p:spPr>
          <p:txBody>
            <a:bodyPr vert="horz" wrap="square" lIns="0" tIns="0" rIns="0" bIns="0" anchor="ctr" anchorCtr="0">
              <a:spAutoFit/>
            </a:bodyPr>
            <a:lstStyle/>
            <a:p>
              <a:pPr algn="ctr" defTabSz="913873">
                <a:lnSpc>
                  <a:spcPct val="90000"/>
                </a:lnSpc>
                <a:defRPr/>
              </a:pPr>
              <a:r>
                <a:rPr lang="en-US" sz="1199" kern="0" dirty="0">
                  <a:gradFill>
                    <a:gsLst>
                      <a:gs pos="1250">
                        <a:schemeClr val="tx2"/>
                      </a:gs>
                      <a:gs pos="100000">
                        <a:schemeClr val="tx2"/>
                      </a:gs>
                    </a:gsLst>
                    <a:lin ang="5400000" scaled="0"/>
                  </a:gradFill>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a:lnSpc>
                    <a:spcPct val="90000"/>
                  </a:lnSpc>
                </a:pPr>
                <a:endParaRPr lang="en-US"/>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grpSp>
        <p:sp>
          <p:nvSpPr>
            <p:cNvPr id="221" name="Rectangle 220"/>
            <p:cNvSpPr/>
            <p:nvPr/>
          </p:nvSpPr>
          <p:spPr>
            <a:xfrm>
              <a:off x="5730418" y="1965180"/>
              <a:ext cx="914400" cy="338802"/>
            </a:xfrm>
            <a:prstGeom prst="rect">
              <a:avLst/>
            </a:prstGeom>
          </p:spPr>
          <p:txBody>
            <a:bodyPr vert="horz" wrap="square" lIns="0" tIns="0" rIns="0" bIns="0" anchor="ctr" anchorCtr="0">
              <a:spAutoFit/>
            </a:bodyPr>
            <a:lstStyle/>
            <a:p>
              <a:pPr algn="ctr" defTabSz="913873">
                <a:lnSpc>
                  <a:spcPct val="90000"/>
                </a:lnSpc>
                <a:defRPr/>
              </a:pPr>
              <a:r>
                <a:rPr lang="en-US" sz="1199" kern="0" dirty="0">
                  <a:gradFill>
                    <a:gsLst>
                      <a:gs pos="1250">
                        <a:schemeClr val="tx2"/>
                      </a:gs>
                      <a:gs pos="100000">
                        <a:schemeClr val="tx2"/>
                      </a:gs>
                    </a:gsLst>
                    <a:lin ang="5400000" scaled="0"/>
                  </a:gradFill>
                  <a:cs typeface="Segoe UI Light" panose="020B0502040204020203" pitchFamily="34" charset="0"/>
                </a:rPr>
                <a:t>Risk Simulations</a:t>
              </a:r>
            </a:p>
          </p:txBody>
        </p:sp>
        <p:sp>
          <p:nvSpPr>
            <p:cNvPr id="211" name="Rectangle 210"/>
            <p:cNvSpPr/>
            <p:nvPr/>
          </p:nvSpPr>
          <p:spPr>
            <a:xfrm>
              <a:off x="5761037" y="5983469"/>
              <a:ext cx="914400" cy="169401"/>
            </a:xfrm>
            <a:prstGeom prst="rect">
              <a:avLst/>
            </a:prstGeom>
          </p:spPr>
          <p:txBody>
            <a:bodyPr vert="horz" wrap="square" lIns="0" tIns="0" rIns="0" bIns="0" anchor="ctr" anchorCtr="0">
              <a:spAutoFit/>
            </a:bodyPr>
            <a:lstStyle/>
            <a:p>
              <a:pPr algn="ctr" defTabSz="913873">
                <a:lnSpc>
                  <a:spcPct val="90000"/>
                </a:lnSpc>
                <a:defRPr/>
              </a:pPr>
              <a:r>
                <a:rPr lang="en-US" sz="1199" kern="0" dirty="0">
                  <a:gradFill>
                    <a:gsLst>
                      <a:gs pos="1250">
                        <a:schemeClr val="tx2"/>
                      </a:gs>
                      <a:gs pos="100000">
                        <a:schemeClr val="tx2"/>
                      </a:gs>
                    </a:gsLst>
                    <a:lin ang="5400000" scaled="0"/>
                  </a:gradFill>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a:lnSpc>
                    <a:spcPct val="90000"/>
                  </a:lnSpc>
                </a:pPr>
                <a:endParaRPr lang="en-US"/>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nSpc>
                    <a:spcPct val="90000"/>
                  </a:lnSpc>
                </a:pPr>
                <a:endParaRPr lang="en-US"/>
              </a:p>
            </p:txBody>
          </p:sp>
        </p:grpSp>
      </p:grpSp>
    </p:spTree>
    <p:extLst>
      <p:ext uri="{BB962C8B-B14F-4D97-AF65-F5344CB8AC3E}">
        <p14:creationId xmlns:p14="http://schemas.microsoft.com/office/powerpoint/2010/main" val="301500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69606" y="0"/>
            <a:ext cx="7965987" cy="699353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p:cNvSpPr txBox="1"/>
          <p:nvPr/>
        </p:nvSpPr>
        <p:spPr>
          <a:xfrm>
            <a:off x="8064325" y="5603928"/>
            <a:ext cx="2304990" cy="280718"/>
          </a:xfrm>
          <a:prstGeom prst="rect">
            <a:avLst/>
          </a:prstGeom>
          <a:solidFill>
            <a:srgbClr val="F2F2F2"/>
          </a:solidFill>
        </p:spPr>
        <p:txBody>
          <a:bodyPr wrap="none" rtlCol="0">
            <a:spAutoFit/>
          </a:bodyPr>
          <a:lstStyle/>
          <a:p>
            <a:pPr defTabSz="932597">
              <a:defRPr/>
            </a:pPr>
            <a:r>
              <a:rPr lang="en-US" sz="1224" dirty="0">
                <a:gradFill>
                  <a:gsLst>
                    <a:gs pos="0">
                      <a:schemeClr val="tx1"/>
                    </a:gs>
                    <a:gs pos="100000">
                      <a:schemeClr val="tx1"/>
                    </a:gs>
                  </a:gsLst>
                  <a:lin ang="5400000" scaled="0"/>
                </a:gradFill>
                <a:cs typeface="Segoe UI" panose="020B0502040204020203" pitchFamily="34" charset="0"/>
              </a:rPr>
              <a:t>Demand for HPC infrastructure </a:t>
            </a:r>
          </a:p>
        </p:txBody>
      </p:sp>
      <p:sp>
        <p:nvSpPr>
          <p:cNvPr id="12" name="AutoShape 3"/>
          <p:cNvSpPr>
            <a:spLocks noChangeAspect="1" noChangeArrowheads="1" noTextEdit="1"/>
          </p:cNvSpPr>
          <p:nvPr/>
        </p:nvSpPr>
        <p:spPr bwMode="auto">
          <a:xfrm>
            <a:off x="7048538" y="4750883"/>
            <a:ext cx="4125768" cy="75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endParaRPr>
          </a:p>
        </p:txBody>
      </p:sp>
      <p:grpSp>
        <p:nvGrpSpPr>
          <p:cNvPr id="62" name="Group 61"/>
          <p:cNvGrpSpPr/>
          <p:nvPr/>
        </p:nvGrpSpPr>
        <p:grpSpPr>
          <a:xfrm>
            <a:off x="5985407" y="4891126"/>
            <a:ext cx="918329" cy="571836"/>
            <a:chOff x="5867715" y="4795658"/>
            <a:chExt cx="900404" cy="560674"/>
          </a:xfrm>
        </p:grpSpPr>
        <p:sp>
          <p:nvSpPr>
            <p:cNvPr id="51" name="TextBox 50"/>
            <p:cNvSpPr txBox="1"/>
            <p:nvPr/>
          </p:nvSpPr>
          <p:spPr>
            <a:xfrm>
              <a:off x="5867715" y="5159359"/>
              <a:ext cx="900404" cy="196973"/>
            </a:xfrm>
            <a:prstGeom prst="rect">
              <a:avLst/>
            </a:prstGeom>
          </p:spPr>
          <p:txBody>
            <a:bodyPr vert="horz" wrap="square" lIns="0" tIns="0" rIns="0" bIns="0" rtlCol="0" anchor="t">
              <a:noAutofit/>
            </a:bodyPr>
            <a:lstStyle/>
            <a:p>
              <a:pPr algn="ctr" defTabSz="951156">
                <a:defRPr/>
              </a:pPr>
              <a:r>
                <a:rPr lang="en-US" sz="1224" dirty="0">
                  <a:gradFill>
                    <a:gsLst>
                      <a:gs pos="0">
                        <a:schemeClr val="tx1"/>
                      </a:gs>
                      <a:gs pos="100000">
                        <a:schemeClr val="tx1"/>
                      </a:gs>
                    </a:gsLst>
                    <a:lin ang="5400000" scaled="0"/>
                  </a:gradFill>
                  <a:ea typeface="Segoe UI" pitchFamily="34" charset="0"/>
                  <a:cs typeface="Segoe UI" pitchFamily="34" charset="0"/>
                </a:rPr>
                <a:t>On-premises</a:t>
              </a:r>
            </a:p>
          </p:txBody>
        </p:sp>
        <p:grpSp>
          <p:nvGrpSpPr>
            <p:cNvPr id="28" name="Group 27"/>
            <p:cNvGrpSpPr/>
            <p:nvPr/>
          </p:nvGrpSpPr>
          <p:grpSpPr>
            <a:xfrm>
              <a:off x="6217374" y="4795658"/>
              <a:ext cx="201086" cy="304586"/>
              <a:chOff x="3027363" y="1585913"/>
              <a:chExt cx="323850" cy="490538"/>
            </a:xfrm>
          </p:grpSpPr>
          <p:sp>
            <p:nvSpPr>
              <p:cNvPr id="20" name="Freeform 9"/>
              <p:cNvSpPr>
                <a:spLocks/>
              </p:cNvSpPr>
              <p:nvPr/>
            </p:nvSpPr>
            <p:spPr bwMode="auto">
              <a:xfrm>
                <a:off x="3027363" y="1585913"/>
                <a:ext cx="323850" cy="490538"/>
              </a:xfrm>
              <a:custGeom>
                <a:avLst/>
                <a:gdLst>
                  <a:gd name="T0" fmla="*/ 96 w 151"/>
                  <a:gd name="T1" fmla="*/ 231 h 231"/>
                  <a:gd name="T2" fmla="*/ 93 w 151"/>
                  <a:gd name="T3" fmla="*/ 223 h 231"/>
                  <a:gd name="T4" fmla="*/ 93 w 151"/>
                  <a:gd name="T5" fmla="*/ 183 h 231"/>
                  <a:gd name="T6" fmla="*/ 85 w 151"/>
                  <a:gd name="T7" fmla="*/ 175 h 231"/>
                  <a:gd name="T8" fmla="*/ 65 w 151"/>
                  <a:gd name="T9" fmla="*/ 175 h 231"/>
                  <a:gd name="T10" fmla="*/ 57 w 151"/>
                  <a:gd name="T11" fmla="*/ 183 h 231"/>
                  <a:gd name="T12" fmla="*/ 57 w 151"/>
                  <a:gd name="T13" fmla="*/ 223 h 231"/>
                  <a:gd name="T14" fmla="*/ 56 w 151"/>
                  <a:gd name="T15" fmla="*/ 231 h 231"/>
                  <a:gd name="T16" fmla="*/ 46 w 151"/>
                  <a:gd name="T17" fmla="*/ 231 h 231"/>
                  <a:gd name="T18" fmla="*/ 8 w 151"/>
                  <a:gd name="T19" fmla="*/ 231 h 231"/>
                  <a:gd name="T20" fmla="*/ 0 w 151"/>
                  <a:gd name="T21" fmla="*/ 223 h 231"/>
                  <a:gd name="T22" fmla="*/ 0 w 151"/>
                  <a:gd name="T23" fmla="*/ 8 h 231"/>
                  <a:gd name="T24" fmla="*/ 8 w 151"/>
                  <a:gd name="T25" fmla="*/ 0 h 231"/>
                  <a:gd name="T26" fmla="*/ 143 w 151"/>
                  <a:gd name="T27" fmla="*/ 0 h 231"/>
                  <a:gd name="T28" fmla="*/ 151 w 151"/>
                  <a:gd name="T29" fmla="*/ 8 h 231"/>
                  <a:gd name="T30" fmla="*/ 151 w 151"/>
                  <a:gd name="T31" fmla="*/ 223 h 231"/>
                  <a:gd name="T32" fmla="*/ 143 w 151"/>
                  <a:gd name="T33" fmla="*/ 231 h 231"/>
                  <a:gd name="T34" fmla="*/ 108 w 151"/>
                  <a:gd name="T35" fmla="*/ 231 h 231"/>
                  <a:gd name="T36" fmla="*/ 96 w 151"/>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231">
                    <a:moveTo>
                      <a:pt x="96" y="231"/>
                    </a:moveTo>
                    <a:cubicBezTo>
                      <a:pt x="95" y="231"/>
                      <a:pt x="93" y="227"/>
                      <a:pt x="93" y="223"/>
                    </a:cubicBezTo>
                    <a:cubicBezTo>
                      <a:pt x="93" y="183"/>
                      <a:pt x="93" y="183"/>
                      <a:pt x="93" y="183"/>
                    </a:cubicBezTo>
                    <a:cubicBezTo>
                      <a:pt x="93" y="179"/>
                      <a:pt x="89" y="175"/>
                      <a:pt x="85" y="175"/>
                    </a:cubicBezTo>
                    <a:cubicBezTo>
                      <a:pt x="65" y="175"/>
                      <a:pt x="65" y="175"/>
                      <a:pt x="65" y="175"/>
                    </a:cubicBezTo>
                    <a:cubicBezTo>
                      <a:pt x="61" y="175"/>
                      <a:pt x="57" y="179"/>
                      <a:pt x="57" y="183"/>
                    </a:cubicBezTo>
                    <a:cubicBezTo>
                      <a:pt x="57" y="223"/>
                      <a:pt x="57" y="223"/>
                      <a:pt x="57" y="223"/>
                    </a:cubicBezTo>
                    <a:cubicBezTo>
                      <a:pt x="57" y="227"/>
                      <a:pt x="57" y="231"/>
                      <a:pt x="56" y="231"/>
                    </a:cubicBezTo>
                    <a:cubicBezTo>
                      <a:pt x="55" y="231"/>
                      <a:pt x="51" y="231"/>
                      <a:pt x="46" y="231"/>
                    </a:cubicBezTo>
                    <a:cubicBezTo>
                      <a:pt x="8" y="231"/>
                      <a:pt x="8" y="231"/>
                      <a:pt x="8" y="231"/>
                    </a:cubicBezTo>
                    <a:cubicBezTo>
                      <a:pt x="3" y="231"/>
                      <a:pt x="0" y="227"/>
                      <a:pt x="0" y="223"/>
                    </a:cubicBezTo>
                    <a:cubicBezTo>
                      <a:pt x="0" y="8"/>
                      <a:pt x="0" y="8"/>
                      <a:pt x="0" y="8"/>
                    </a:cubicBezTo>
                    <a:cubicBezTo>
                      <a:pt x="0" y="3"/>
                      <a:pt x="3" y="0"/>
                      <a:pt x="8" y="0"/>
                    </a:cubicBezTo>
                    <a:cubicBezTo>
                      <a:pt x="143" y="0"/>
                      <a:pt x="143" y="0"/>
                      <a:pt x="143" y="0"/>
                    </a:cubicBezTo>
                    <a:cubicBezTo>
                      <a:pt x="147" y="0"/>
                      <a:pt x="151" y="3"/>
                      <a:pt x="151" y="8"/>
                    </a:cubicBezTo>
                    <a:cubicBezTo>
                      <a:pt x="151" y="223"/>
                      <a:pt x="151" y="223"/>
                      <a:pt x="151" y="223"/>
                    </a:cubicBezTo>
                    <a:cubicBezTo>
                      <a:pt x="151" y="227"/>
                      <a:pt x="147" y="231"/>
                      <a:pt x="143" y="231"/>
                    </a:cubicBezTo>
                    <a:cubicBezTo>
                      <a:pt x="108" y="231"/>
                      <a:pt x="108" y="231"/>
                      <a:pt x="108" y="231"/>
                    </a:cubicBezTo>
                    <a:cubicBezTo>
                      <a:pt x="104" y="231"/>
                      <a:pt x="98" y="231"/>
                      <a:pt x="96" y="231"/>
                    </a:cubicBezTo>
                    <a:close/>
                  </a:path>
                </a:pathLst>
              </a:custGeom>
              <a:noFill/>
              <a:ln w="1905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endParaRPr>
              </a:p>
            </p:txBody>
          </p:sp>
          <p:sp>
            <p:nvSpPr>
              <p:cNvPr id="21" name="Rectangle 10"/>
              <p:cNvSpPr>
                <a:spLocks noChangeArrowheads="1"/>
              </p:cNvSpPr>
              <p:nvPr/>
            </p:nvSpPr>
            <p:spPr bwMode="auto">
              <a:xfrm>
                <a:off x="3095625" y="1795463"/>
                <a:ext cx="63500" cy="61913"/>
              </a:xfrm>
              <a:prstGeom prst="rect">
                <a:avLst/>
              </a:prstGeom>
              <a:noFill/>
              <a:ln w="1905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endParaRPr>
              </a:p>
            </p:txBody>
          </p:sp>
          <p:sp>
            <p:nvSpPr>
              <p:cNvPr id="23" name="Rectangle 11"/>
              <p:cNvSpPr>
                <a:spLocks noChangeArrowheads="1"/>
              </p:cNvSpPr>
              <p:nvPr/>
            </p:nvSpPr>
            <p:spPr bwMode="auto">
              <a:xfrm>
                <a:off x="3219450" y="1795463"/>
                <a:ext cx="63500" cy="61913"/>
              </a:xfrm>
              <a:prstGeom prst="rect">
                <a:avLst/>
              </a:prstGeom>
              <a:noFill/>
              <a:ln w="1905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endParaRPr>
              </a:p>
            </p:txBody>
          </p:sp>
          <p:sp>
            <p:nvSpPr>
              <p:cNvPr id="25" name="Rectangle 12"/>
              <p:cNvSpPr>
                <a:spLocks noChangeArrowheads="1"/>
              </p:cNvSpPr>
              <p:nvPr/>
            </p:nvSpPr>
            <p:spPr bwMode="auto">
              <a:xfrm>
                <a:off x="3095625" y="1670051"/>
                <a:ext cx="63500" cy="61913"/>
              </a:xfrm>
              <a:prstGeom prst="rect">
                <a:avLst/>
              </a:prstGeom>
              <a:noFill/>
              <a:ln w="1905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endParaRPr>
              </a:p>
            </p:txBody>
          </p:sp>
          <p:sp>
            <p:nvSpPr>
              <p:cNvPr id="26" name="Rectangle 13"/>
              <p:cNvSpPr>
                <a:spLocks noChangeArrowheads="1"/>
              </p:cNvSpPr>
              <p:nvPr/>
            </p:nvSpPr>
            <p:spPr bwMode="auto">
              <a:xfrm>
                <a:off x="3219450" y="1670051"/>
                <a:ext cx="63500" cy="61913"/>
              </a:xfrm>
              <a:prstGeom prst="rect">
                <a:avLst/>
              </a:prstGeom>
              <a:noFill/>
              <a:ln w="19050"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endParaRPr>
              </a:p>
            </p:txBody>
          </p:sp>
        </p:grpSp>
      </p:grpSp>
      <p:sp>
        <p:nvSpPr>
          <p:cNvPr id="166" name="Freeform: Shape 165"/>
          <p:cNvSpPr/>
          <p:nvPr/>
        </p:nvSpPr>
        <p:spPr>
          <a:xfrm>
            <a:off x="7042860" y="4346486"/>
            <a:ext cx="4131446" cy="1163904"/>
          </a:xfrm>
          <a:custGeom>
            <a:avLst/>
            <a:gdLst>
              <a:gd name="connsiteX0" fmla="*/ 14514 w 4455886"/>
              <a:gd name="connsiteY0" fmla="*/ 1756229 h 2554515"/>
              <a:gd name="connsiteX1" fmla="*/ 145143 w 4455886"/>
              <a:gd name="connsiteY1" fmla="*/ 1640115 h 2554515"/>
              <a:gd name="connsiteX2" fmla="*/ 319314 w 4455886"/>
              <a:gd name="connsiteY2" fmla="*/ 1814286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14400 w 4455886"/>
              <a:gd name="connsiteY6" fmla="*/ 18433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19314 w 4455886"/>
              <a:gd name="connsiteY2" fmla="*/ 1814286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8886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463221 w 4455886"/>
              <a:gd name="connsiteY10" fmla="*/ 135037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8886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463221 w 4455886"/>
              <a:gd name="connsiteY10" fmla="*/ 135037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82999 w 4455886"/>
              <a:gd name="connsiteY18" fmla="*/ 1373597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8886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457019 h 1255305"/>
              <a:gd name="connsiteX1" fmla="*/ 145143 w 4455886"/>
              <a:gd name="connsiteY1" fmla="*/ 340905 h 1255305"/>
              <a:gd name="connsiteX2" fmla="*/ 328839 w 4455886"/>
              <a:gd name="connsiteY2" fmla="*/ 734151 h 1255305"/>
              <a:gd name="connsiteX3" fmla="*/ 406400 w 4455886"/>
              <a:gd name="connsiteY3" fmla="*/ 326390 h 1255305"/>
              <a:gd name="connsiteX4" fmla="*/ 595086 w 4455886"/>
              <a:gd name="connsiteY4" fmla="*/ 369933 h 1255305"/>
              <a:gd name="connsiteX5" fmla="*/ 725714 w 4455886"/>
              <a:gd name="connsiteY5" fmla="*/ 311876 h 1255305"/>
              <a:gd name="connsiteX6" fmla="*/ 933450 w 4455886"/>
              <a:gd name="connsiteY6" fmla="*/ 772705 h 1255305"/>
              <a:gd name="connsiteX7" fmla="*/ 1074057 w 4455886"/>
              <a:gd name="connsiteY7" fmla="*/ 195762 h 1255305"/>
              <a:gd name="connsiteX8" fmla="*/ 1146629 w 4455886"/>
              <a:gd name="connsiteY8" fmla="*/ 398962 h 1255305"/>
              <a:gd name="connsiteX9" fmla="*/ 1320800 w 4455886"/>
              <a:gd name="connsiteY9" fmla="*/ 297362 h 1255305"/>
              <a:gd name="connsiteX10" fmla="*/ 1463221 w 4455886"/>
              <a:gd name="connsiteY10" fmla="*/ 51163 h 1255305"/>
              <a:gd name="connsiteX11" fmla="*/ 1582057 w 4455886"/>
              <a:gd name="connsiteY11" fmla="*/ 413476 h 1255305"/>
              <a:gd name="connsiteX12" fmla="*/ 1843314 w 4455886"/>
              <a:gd name="connsiteY12" fmla="*/ 486047 h 1255305"/>
              <a:gd name="connsiteX13" fmla="*/ 2017486 w 4455886"/>
              <a:gd name="connsiteY13" fmla="*/ 724172 h 1255305"/>
              <a:gd name="connsiteX14" fmla="*/ 2148114 w 4455886"/>
              <a:gd name="connsiteY14" fmla="*/ 355419 h 1255305"/>
              <a:gd name="connsiteX15" fmla="*/ 2336800 w 4455886"/>
              <a:gd name="connsiteY15" fmla="*/ 471533 h 1255305"/>
              <a:gd name="connsiteX16" fmla="*/ 2409371 w 4455886"/>
              <a:gd name="connsiteY16" fmla="*/ 181247 h 1255305"/>
              <a:gd name="connsiteX17" fmla="*/ 2510971 w 4455886"/>
              <a:gd name="connsiteY17" fmla="*/ 311876 h 1255305"/>
              <a:gd name="connsiteX18" fmla="*/ 2582999 w 4455886"/>
              <a:gd name="connsiteY18" fmla="*/ 74387 h 1255305"/>
              <a:gd name="connsiteX19" fmla="*/ 2772229 w 4455886"/>
              <a:gd name="connsiteY19" fmla="*/ 486047 h 1255305"/>
              <a:gd name="connsiteX20" fmla="*/ 2960914 w 4455886"/>
              <a:gd name="connsiteY20" fmla="*/ 297362 h 1255305"/>
              <a:gd name="connsiteX21" fmla="*/ 3164114 w 4455886"/>
              <a:gd name="connsiteY21" fmla="*/ 253819 h 1255305"/>
              <a:gd name="connsiteX22" fmla="*/ 3251200 w 4455886"/>
              <a:gd name="connsiteY22" fmla="*/ 123190 h 1255305"/>
              <a:gd name="connsiteX23" fmla="*/ 3454400 w 4455886"/>
              <a:gd name="connsiteY23" fmla="*/ 637540 h 1255305"/>
              <a:gd name="connsiteX24" fmla="*/ 3628571 w 4455886"/>
              <a:gd name="connsiteY24" fmla="*/ 166733 h 1255305"/>
              <a:gd name="connsiteX25" fmla="*/ 3759200 w 4455886"/>
              <a:gd name="connsiteY25" fmla="*/ 282847 h 1255305"/>
              <a:gd name="connsiteX26" fmla="*/ 3915591 w 4455886"/>
              <a:gd name="connsiteY26" fmla="*/ 0 h 1255305"/>
              <a:gd name="connsiteX27" fmla="*/ 4107543 w 4455886"/>
              <a:gd name="connsiteY27" fmla="*/ 589462 h 1255305"/>
              <a:gd name="connsiteX28" fmla="*/ 4267200 w 4455886"/>
              <a:gd name="connsiteY28" fmla="*/ 340905 h 1255305"/>
              <a:gd name="connsiteX29" fmla="*/ 4267200 w 4455886"/>
              <a:gd name="connsiteY29" fmla="*/ 340905 h 1255305"/>
              <a:gd name="connsiteX30" fmla="*/ 4368800 w 4455886"/>
              <a:gd name="connsiteY30" fmla="*/ 36105 h 1255305"/>
              <a:gd name="connsiteX31" fmla="*/ 4455886 w 4455886"/>
              <a:gd name="connsiteY31" fmla="*/ 427990 h 1255305"/>
              <a:gd name="connsiteX32" fmla="*/ 4455886 w 4455886"/>
              <a:gd name="connsiteY32" fmla="*/ 1255305 h 1255305"/>
              <a:gd name="connsiteX33" fmla="*/ 0 w 4455886"/>
              <a:gd name="connsiteY33" fmla="*/ 1255305 h 1255305"/>
              <a:gd name="connsiteX34" fmla="*/ 14514 w 4455886"/>
              <a:gd name="connsiteY34" fmla="*/ 457019 h 125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455886" h="1255305">
                <a:moveTo>
                  <a:pt x="14514" y="457019"/>
                </a:moveTo>
                <a:lnTo>
                  <a:pt x="145143" y="340905"/>
                </a:lnTo>
                <a:lnTo>
                  <a:pt x="328839" y="734151"/>
                </a:lnTo>
                <a:lnTo>
                  <a:pt x="406400" y="326390"/>
                </a:lnTo>
                <a:lnTo>
                  <a:pt x="595086" y="369933"/>
                </a:lnTo>
                <a:lnTo>
                  <a:pt x="725714" y="311876"/>
                </a:lnTo>
                <a:lnTo>
                  <a:pt x="933450" y="772705"/>
                </a:lnTo>
                <a:lnTo>
                  <a:pt x="1074057" y="195762"/>
                </a:lnTo>
                <a:lnTo>
                  <a:pt x="1146629" y="398962"/>
                </a:lnTo>
                <a:lnTo>
                  <a:pt x="1320800" y="297362"/>
                </a:lnTo>
                <a:lnTo>
                  <a:pt x="1463221" y="51163"/>
                </a:lnTo>
                <a:lnTo>
                  <a:pt x="1582057" y="413476"/>
                </a:lnTo>
                <a:lnTo>
                  <a:pt x="1843314" y="486047"/>
                </a:lnTo>
                <a:lnTo>
                  <a:pt x="2017486" y="724172"/>
                </a:lnTo>
                <a:lnTo>
                  <a:pt x="2148114" y="355419"/>
                </a:lnTo>
                <a:lnTo>
                  <a:pt x="2336800" y="471533"/>
                </a:lnTo>
                <a:lnTo>
                  <a:pt x="2409371" y="181247"/>
                </a:lnTo>
                <a:lnTo>
                  <a:pt x="2510971" y="311876"/>
                </a:lnTo>
                <a:lnTo>
                  <a:pt x="2582999" y="74387"/>
                </a:lnTo>
                <a:lnTo>
                  <a:pt x="2772229" y="486047"/>
                </a:lnTo>
                <a:lnTo>
                  <a:pt x="2960914" y="297362"/>
                </a:lnTo>
                <a:lnTo>
                  <a:pt x="3164114" y="253819"/>
                </a:lnTo>
                <a:lnTo>
                  <a:pt x="3251200" y="123190"/>
                </a:lnTo>
                <a:lnTo>
                  <a:pt x="3454400" y="637540"/>
                </a:lnTo>
                <a:lnTo>
                  <a:pt x="3628571" y="166733"/>
                </a:lnTo>
                <a:lnTo>
                  <a:pt x="3759200" y="282847"/>
                </a:lnTo>
                <a:lnTo>
                  <a:pt x="3915591" y="0"/>
                </a:lnTo>
                <a:lnTo>
                  <a:pt x="4107543" y="589462"/>
                </a:lnTo>
                <a:lnTo>
                  <a:pt x="4267200" y="340905"/>
                </a:lnTo>
                <a:lnTo>
                  <a:pt x="4267200" y="340905"/>
                </a:lnTo>
                <a:lnTo>
                  <a:pt x="4368800" y="36105"/>
                </a:lnTo>
                <a:lnTo>
                  <a:pt x="4455886" y="427990"/>
                </a:lnTo>
                <a:lnTo>
                  <a:pt x="4455886" y="1255305"/>
                </a:lnTo>
                <a:lnTo>
                  <a:pt x="0" y="1255305"/>
                </a:lnTo>
                <a:lnTo>
                  <a:pt x="14514" y="457019"/>
                </a:ln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US" sz="1836">
              <a:solidFill>
                <a:prstClr val="white"/>
              </a:solidFill>
            </a:endParaRPr>
          </a:p>
        </p:txBody>
      </p:sp>
      <p:sp>
        <p:nvSpPr>
          <p:cNvPr id="9" name="Rectangle 8"/>
          <p:cNvSpPr/>
          <p:nvPr/>
        </p:nvSpPr>
        <p:spPr>
          <a:xfrm>
            <a:off x="7054993" y="4638730"/>
            <a:ext cx="4125768" cy="889943"/>
          </a:xfrm>
          <a:prstGeom prst="rect">
            <a:avLst/>
          </a:prstGeom>
          <a:solidFill>
            <a:schemeClr val="tx1">
              <a:lumMod val="50000"/>
              <a:lumOff val="5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endParaRPr>
          </a:p>
        </p:txBody>
      </p:sp>
      <p:cxnSp>
        <p:nvCxnSpPr>
          <p:cNvPr id="167" name="Straight Connector 166"/>
          <p:cNvCxnSpPr/>
          <p:nvPr/>
        </p:nvCxnSpPr>
        <p:spPr>
          <a:xfrm>
            <a:off x="7055178" y="4638730"/>
            <a:ext cx="4125583" cy="0"/>
          </a:xfrm>
          <a:prstGeom prst="line">
            <a:avLst/>
          </a:prstGeom>
          <a:ln w="19050" cap="flat" cmpd="sng" algn="ctr">
            <a:solidFill>
              <a:schemeClr val="tx1">
                <a:lumMod val="50000"/>
                <a:lumOff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5C561C86-3E78-4F1B-A9AB-560F290D2A4C}"/>
              </a:ext>
            </a:extLst>
          </p:cNvPr>
          <p:cNvSpPr>
            <a:spLocks noGrp="1"/>
          </p:cNvSpPr>
          <p:nvPr>
            <p:ph type="title"/>
          </p:nvPr>
        </p:nvSpPr>
        <p:spPr>
          <a:xfrm>
            <a:off x="274639" y="295274"/>
            <a:ext cx="4194967" cy="917575"/>
          </a:xfrm>
        </p:spPr>
        <p:txBody>
          <a:bodyPr/>
          <a:lstStyle/>
          <a:p>
            <a:r>
              <a:rPr lang="en-US" sz="4000" dirty="0"/>
              <a:t>On-premises HPC</a:t>
            </a:r>
            <a:br>
              <a:rPr lang="en-US" sz="4000" dirty="0"/>
            </a:br>
            <a:endParaRPr lang="en-US" sz="4000" dirty="0"/>
          </a:p>
        </p:txBody>
      </p:sp>
    </p:spTree>
    <p:extLst>
      <p:ext uri="{BB962C8B-B14F-4D97-AF65-F5344CB8AC3E}">
        <p14:creationId xmlns:p14="http://schemas.microsoft.com/office/powerpoint/2010/main" val="65300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750"/>
                                        <p:tgtEl>
                                          <p:spTgt spid="16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9" grpId="0" animBg="1"/>
      <p:bldP spid="166"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69606" y="0"/>
            <a:ext cx="7965987" cy="699353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Freeform: Shape 3"/>
          <p:cNvSpPr/>
          <p:nvPr/>
        </p:nvSpPr>
        <p:spPr>
          <a:xfrm>
            <a:off x="7042675" y="3142294"/>
            <a:ext cx="4131446" cy="2368517"/>
          </a:xfrm>
          <a:custGeom>
            <a:avLst/>
            <a:gdLst>
              <a:gd name="connsiteX0" fmla="*/ 14514 w 4455886"/>
              <a:gd name="connsiteY0" fmla="*/ 1756229 h 2554515"/>
              <a:gd name="connsiteX1" fmla="*/ 145143 w 4455886"/>
              <a:gd name="connsiteY1" fmla="*/ 1640115 h 2554515"/>
              <a:gd name="connsiteX2" fmla="*/ 319314 w 4455886"/>
              <a:gd name="connsiteY2" fmla="*/ 1814286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14400 w 4455886"/>
              <a:gd name="connsiteY6" fmla="*/ 18433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19314 w 4455886"/>
              <a:gd name="connsiteY2" fmla="*/ 1814286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8886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455886" h="2554515">
                <a:moveTo>
                  <a:pt x="14514" y="1756229"/>
                </a:moveTo>
                <a:lnTo>
                  <a:pt x="145143" y="1640115"/>
                </a:lnTo>
                <a:lnTo>
                  <a:pt x="328839" y="2033361"/>
                </a:lnTo>
                <a:lnTo>
                  <a:pt x="406400" y="1625600"/>
                </a:lnTo>
                <a:lnTo>
                  <a:pt x="595086" y="1669143"/>
                </a:lnTo>
                <a:lnTo>
                  <a:pt x="725714" y="1611086"/>
                </a:lnTo>
                <a:lnTo>
                  <a:pt x="933450" y="2071915"/>
                </a:lnTo>
                <a:lnTo>
                  <a:pt x="1074057" y="1494972"/>
                </a:lnTo>
                <a:lnTo>
                  <a:pt x="1146629" y="1698172"/>
                </a:lnTo>
                <a:lnTo>
                  <a:pt x="1320800" y="1596572"/>
                </a:lnTo>
                <a:lnTo>
                  <a:pt x="1393371" y="246743"/>
                </a:lnTo>
                <a:lnTo>
                  <a:pt x="1582057" y="1712686"/>
                </a:lnTo>
                <a:lnTo>
                  <a:pt x="1843314" y="1785257"/>
                </a:lnTo>
                <a:lnTo>
                  <a:pt x="2017486" y="2023382"/>
                </a:lnTo>
                <a:lnTo>
                  <a:pt x="2148114" y="1654629"/>
                </a:lnTo>
                <a:lnTo>
                  <a:pt x="2336800" y="1770743"/>
                </a:lnTo>
                <a:lnTo>
                  <a:pt x="2409371" y="1480457"/>
                </a:lnTo>
                <a:lnTo>
                  <a:pt x="2510971" y="1611086"/>
                </a:lnTo>
                <a:lnTo>
                  <a:pt x="2569029" y="493486"/>
                </a:lnTo>
                <a:lnTo>
                  <a:pt x="2772229" y="1785257"/>
                </a:lnTo>
                <a:lnTo>
                  <a:pt x="2960914" y="1596572"/>
                </a:lnTo>
                <a:lnTo>
                  <a:pt x="3164114" y="1553029"/>
                </a:lnTo>
                <a:lnTo>
                  <a:pt x="3251200" y="1422400"/>
                </a:lnTo>
                <a:lnTo>
                  <a:pt x="3454400" y="1936750"/>
                </a:lnTo>
                <a:lnTo>
                  <a:pt x="3628571" y="1465943"/>
                </a:lnTo>
                <a:lnTo>
                  <a:pt x="3759200" y="1582057"/>
                </a:lnTo>
                <a:lnTo>
                  <a:pt x="3831771" y="0"/>
                </a:lnTo>
                <a:lnTo>
                  <a:pt x="4107543" y="1888672"/>
                </a:lnTo>
                <a:lnTo>
                  <a:pt x="4267200" y="1640115"/>
                </a:lnTo>
                <a:lnTo>
                  <a:pt x="4267200" y="1640115"/>
                </a:lnTo>
                <a:lnTo>
                  <a:pt x="4368800" y="1335315"/>
                </a:lnTo>
                <a:lnTo>
                  <a:pt x="4455886" y="1727200"/>
                </a:lnTo>
                <a:lnTo>
                  <a:pt x="4455886" y="2554515"/>
                </a:lnTo>
                <a:lnTo>
                  <a:pt x="0" y="2554515"/>
                </a:lnTo>
                <a:lnTo>
                  <a:pt x="14514" y="1756229"/>
                </a:ln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US" sz="1836">
              <a:gradFill>
                <a:gsLst>
                  <a:gs pos="0">
                    <a:schemeClr val="tx1"/>
                  </a:gs>
                  <a:gs pos="100000">
                    <a:schemeClr val="tx1"/>
                  </a:gs>
                </a:gsLst>
                <a:lin ang="5400000" scaled="0"/>
              </a:gradFill>
              <a:cs typeface="Segoe UI" panose="020B0502040204020203" pitchFamily="34" charset="0"/>
            </a:endParaRPr>
          </a:p>
        </p:txBody>
      </p:sp>
      <p:sp>
        <p:nvSpPr>
          <p:cNvPr id="49" name="TextBox 48"/>
          <p:cNvSpPr txBox="1"/>
          <p:nvPr/>
        </p:nvSpPr>
        <p:spPr>
          <a:xfrm>
            <a:off x="8064325" y="5603928"/>
            <a:ext cx="2304990" cy="280718"/>
          </a:xfrm>
          <a:prstGeom prst="rect">
            <a:avLst/>
          </a:prstGeom>
          <a:solidFill>
            <a:srgbClr val="F2F2F2"/>
          </a:solidFill>
        </p:spPr>
        <p:txBody>
          <a:bodyPr wrap="none" rtlCol="0">
            <a:spAutoFit/>
          </a:bodyPr>
          <a:lstStyle/>
          <a:p>
            <a:pPr defTabSz="932597">
              <a:defRPr/>
            </a:pPr>
            <a:r>
              <a:rPr lang="en-US" sz="1200" dirty="0">
                <a:gradFill>
                  <a:gsLst>
                    <a:gs pos="0">
                      <a:schemeClr val="tx1"/>
                    </a:gs>
                    <a:gs pos="100000">
                      <a:schemeClr val="tx1"/>
                    </a:gs>
                  </a:gsLst>
                  <a:lin ang="5400000" scaled="0"/>
                </a:gradFill>
                <a:cs typeface="Segoe UI" panose="020B0502040204020203" pitchFamily="34" charset="0"/>
              </a:rPr>
              <a:t>Demand for HPC infrastructure </a:t>
            </a:r>
          </a:p>
        </p:txBody>
      </p:sp>
      <p:sp>
        <p:nvSpPr>
          <p:cNvPr id="12" name="AutoShape 3"/>
          <p:cNvSpPr>
            <a:spLocks noChangeAspect="1" noChangeArrowheads="1" noTextEdit="1"/>
          </p:cNvSpPr>
          <p:nvPr/>
        </p:nvSpPr>
        <p:spPr bwMode="auto">
          <a:xfrm>
            <a:off x="7048538" y="4750883"/>
            <a:ext cx="4125768" cy="75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cs typeface="Segoe UI" panose="020B0502040204020203" pitchFamily="34" charset="0"/>
            </a:endParaRPr>
          </a:p>
        </p:txBody>
      </p:sp>
      <p:grpSp>
        <p:nvGrpSpPr>
          <p:cNvPr id="62" name="Group 61"/>
          <p:cNvGrpSpPr/>
          <p:nvPr/>
        </p:nvGrpSpPr>
        <p:grpSpPr>
          <a:xfrm>
            <a:off x="5985407" y="4891126"/>
            <a:ext cx="918329" cy="571836"/>
            <a:chOff x="5867715" y="4795658"/>
            <a:chExt cx="900404" cy="560674"/>
          </a:xfrm>
        </p:grpSpPr>
        <p:sp>
          <p:nvSpPr>
            <p:cNvPr id="51" name="TextBox 50"/>
            <p:cNvSpPr txBox="1"/>
            <p:nvPr/>
          </p:nvSpPr>
          <p:spPr>
            <a:xfrm>
              <a:off x="5867715" y="5159359"/>
              <a:ext cx="900404" cy="196973"/>
            </a:xfrm>
            <a:prstGeom prst="rect">
              <a:avLst/>
            </a:prstGeom>
          </p:spPr>
          <p:txBody>
            <a:bodyPr vert="horz" wrap="square" lIns="0" tIns="0" rIns="0" bIns="0" rtlCol="0" anchor="t">
              <a:noAutofit/>
            </a:bodyPr>
            <a:lstStyle/>
            <a:p>
              <a:pPr algn="ctr" defTabSz="951156">
                <a:defRPr/>
              </a:pPr>
              <a:r>
                <a:rPr lang="en-US" sz="1200" dirty="0">
                  <a:gradFill>
                    <a:gsLst>
                      <a:gs pos="0">
                        <a:schemeClr val="tx1"/>
                      </a:gs>
                      <a:gs pos="100000">
                        <a:schemeClr val="tx1"/>
                      </a:gs>
                    </a:gsLst>
                    <a:lin ang="5400000" scaled="0"/>
                  </a:gradFill>
                  <a:ea typeface="Segoe UI" panose="020B0502040204020203" pitchFamily="34" charset="0"/>
                  <a:cs typeface="Segoe UI" panose="020B0502040204020203" pitchFamily="34" charset="0"/>
                </a:rPr>
                <a:t>On-premises</a:t>
              </a:r>
            </a:p>
          </p:txBody>
        </p:sp>
        <p:grpSp>
          <p:nvGrpSpPr>
            <p:cNvPr id="28" name="Group 27"/>
            <p:cNvGrpSpPr/>
            <p:nvPr/>
          </p:nvGrpSpPr>
          <p:grpSpPr>
            <a:xfrm>
              <a:off x="6217374" y="4795658"/>
              <a:ext cx="201086" cy="304586"/>
              <a:chOff x="3027363" y="1585913"/>
              <a:chExt cx="323850" cy="490538"/>
            </a:xfrm>
          </p:grpSpPr>
          <p:sp>
            <p:nvSpPr>
              <p:cNvPr id="20" name="Freeform 9"/>
              <p:cNvSpPr>
                <a:spLocks/>
              </p:cNvSpPr>
              <p:nvPr/>
            </p:nvSpPr>
            <p:spPr bwMode="auto">
              <a:xfrm>
                <a:off x="3027363" y="1585913"/>
                <a:ext cx="323850" cy="490538"/>
              </a:xfrm>
              <a:custGeom>
                <a:avLst/>
                <a:gdLst>
                  <a:gd name="T0" fmla="*/ 96 w 151"/>
                  <a:gd name="T1" fmla="*/ 231 h 231"/>
                  <a:gd name="T2" fmla="*/ 93 w 151"/>
                  <a:gd name="T3" fmla="*/ 223 h 231"/>
                  <a:gd name="T4" fmla="*/ 93 w 151"/>
                  <a:gd name="T5" fmla="*/ 183 h 231"/>
                  <a:gd name="T6" fmla="*/ 85 w 151"/>
                  <a:gd name="T7" fmla="*/ 175 h 231"/>
                  <a:gd name="T8" fmla="*/ 65 w 151"/>
                  <a:gd name="T9" fmla="*/ 175 h 231"/>
                  <a:gd name="T10" fmla="*/ 57 w 151"/>
                  <a:gd name="T11" fmla="*/ 183 h 231"/>
                  <a:gd name="T12" fmla="*/ 57 w 151"/>
                  <a:gd name="T13" fmla="*/ 223 h 231"/>
                  <a:gd name="T14" fmla="*/ 56 w 151"/>
                  <a:gd name="T15" fmla="*/ 231 h 231"/>
                  <a:gd name="T16" fmla="*/ 46 w 151"/>
                  <a:gd name="T17" fmla="*/ 231 h 231"/>
                  <a:gd name="T18" fmla="*/ 8 w 151"/>
                  <a:gd name="T19" fmla="*/ 231 h 231"/>
                  <a:gd name="T20" fmla="*/ 0 w 151"/>
                  <a:gd name="T21" fmla="*/ 223 h 231"/>
                  <a:gd name="T22" fmla="*/ 0 w 151"/>
                  <a:gd name="T23" fmla="*/ 8 h 231"/>
                  <a:gd name="T24" fmla="*/ 8 w 151"/>
                  <a:gd name="T25" fmla="*/ 0 h 231"/>
                  <a:gd name="T26" fmla="*/ 143 w 151"/>
                  <a:gd name="T27" fmla="*/ 0 h 231"/>
                  <a:gd name="T28" fmla="*/ 151 w 151"/>
                  <a:gd name="T29" fmla="*/ 8 h 231"/>
                  <a:gd name="T30" fmla="*/ 151 w 151"/>
                  <a:gd name="T31" fmla="*/ 223 h 231"/>
                  <a:gd name="T32" fmla="*/ 143 w 151"/>
                  <a:gd name="T33" fmla="*/ 231 h 231"/>
                  <a:gd name="T34" fmla="*/ 108 w 151"/>
                  <a:gd name="T35" fmla="*/ 231 h 231"/>
                  <a:gd name="T36" fmla="*/ 96 w 151"/>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231">
                    <a:moveTo>
                      <a:pt x="96" y="231"/>
                    </a:moveTo>
                    <a:cubicBezTo>
                      <a:pt x="95" y="231"/>
                      <a:pt x="93" y="227"/>
                      <a:pt x="93" y="223"/>
                    </a:cubicBezTo>
                    <a:cubicBezTo>
                      <a:pt x="93" y="183"/>
                      <a:pt x="93" y="183"/>
                      <a:pt x="93" y="183"/>
                    </a:cubicBezTo>
                    <a:cubicBezTo>
                      <a:pt x="93" y="179"/>
                      <a:pt x="89" y="175"/>
                      <a:pt x="85" y="175"/>
                    </a:cubicBezTo>
                    <a:cubicBezTo>
                      <a:pt x="65" y="175"/>
                      <a:pt x="65" y="175"/>
                      <a:pt x="65" y="175"/>
                    </a:cubicBezTo>
                    <a:cubicBezTo>
                      <a:pt x="61" y="175"/>
                      <a:pt x="57" y="179"/>
                      <a:pt x="57" y="183"/>
                    </a:cubicBezTo>
                    <a:cubicBezTo>
                      <a:pt x="57" y="223"/>
                      <a:pt x="57" y="223"/>
                      <a:pt x="57" y="223"/>
                    </a:cubicBezTo>
                    <a:cubicBezTo>
                      <a:pt x="57" y="227"/>
                      <a:pt x="57" y="231"/>
                      <a:pt x="56" y="231"/>
                    </a:cubicBezTo>
                    <a:cubicBezTo>
                      <a:pt x="55" y="231"/>
                      <a:pt x="51" y="231"/>
                      <a:pt x="46" y="231"/>
                    </a:cubicBezTo>
                    <a:cubicBezTo>
                      <a:pt x="8" y="231"/>
                      <a:pt x="8" y="231"/>
                      <a:pt x="8" y="231"/>
                    </a:cubicBezTo>
                    <a:cubicBezTo>
                      <a:pt x="3" y="231"/>
                      <a:pt x="0" y="227"/>
                      <a:pt x="0" y="223"/>
                    </a:cubicBezTo>
                    <a:cubicBezTo>
                      <a:pt x="0" y="8"/>
                      <a:pt x="0" y="8"/>
                      <a:pt x="0" y="8"/>
                    </a:cubicBezTo>
                    <a:cubicBezTo>
                      <a:pt x="0" y="3"/>
                      <a:pt x="3" y="0"/>
                      <a:pt x="8" y="0"/>
                    </a:cubicBezTo>
                    <a:cubicBezTo>
                      <a:pt x="143" y="0"/>
                      <a:pt x="143" y="0"/>
                      <a:pt x="143" y="0"/>
                    </a:cubicBezTo>
                    <a:cubicBezTo>
                      <a:pt x="147" y="0"/>
                      <a:pt x="151" y="3"/>
                      <a:pt x="151" y="8"/>
                    </a:cubicBezTo>
                    <a:cubicBezTo>
                      <a:pt x="151" y="223"/>
                      <a:pt x="151" y="223"/>
                      <a:pt x="151" y="223"/>
                    </a:cubicBezTo>
                    <a:cubicBezTo>
                      <a:pt x="151" y="227"/>
                      <a:pt x="147" y="231"/>
                      <a:pt x="143" y="231"/>
                    </a:cubicBezTo>
                    <a:cubicBezTo>
                      <a:pt x="108" y="231"/>
                      <a:pt x="108" y="231"/>
                      <a:pt x="108" y="231"/>
                    </a:cubicBezTo>
                    <a:cubicBezTo>
                      <a:pt x="104" y="231"/>
                      <a:pt x="98" y="231"/>
                      <a:pt x="96" y="231"/>
                    </a:cubicBezTo>
                    <a:close/>
                  </a:path>
                </a:pathLst>
              </a:custGeom>
              <a:noFill/>
              <a:ln w="15875"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cs typeface="Segoe UI" panose="020B0502040204020203" pitchFamily="34" charset="0"/>
                </a:endParaRPr>
              </a:p>
            </p:txBody>
          </p:sp>
          <p:sp>
            <p:nvSpPr>
              <p:cNvPr id="21" name="Rectangle 10"/>
              <p:cNvSpPr>
                <a:spLocks noChangeArrowheads="1"/>
              </p:cNvSpPr>
              <p:nvPr/>
            </p:nvSpPr>
            <p:spPr bwMode="auto">
              <a:xfrm>
                <a:off x="3095625" y="1795463"/>
                <a:ext cx="63500" cy="61913"/>
              </a:xfrm>
              <a:prstGeom prst="rect">
                <a:avLst/>
              </a:prstGeom>
              <a:noFill/>
              <a:ln w="15875"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cs typeface="Segoe UI" panose="020B0502040204020203" pitchFamily="34" charset="0"/>
                </a:endParaRPr>
              </a:p>
            </p:txBody>
          </p:sp>
          <p:sp>
            <p:nvSpPr>
              <p:cNvPr id="23" name="Rectangle 11"/>
              <p:cNvSpPr>
                <a:spLocks noChangeArrowheads="1"/>
              </p:cNvSpPr>
              <p:nvPr/>
            </p:nvSpPr>
            <p:spPr bwMode="auto">
              <a:xfrm>
                <a:off x="3219450" y="1795463"/>
                <a:ext cx="63500" cy="61913"/>
              </a:xfrm>
              <a:prstGeom prst="rect">
                <a:avLst/>
              </a:prstGeom>
              <a:noFill/>
              <a:ln w="15875"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cs typeface="Segoe UI" panose="020B0502040204020203" pitchFamily="34" charset="0"/>
                </a:endParaRPr>
              </a:p>
            </p:txBody>
          </p:sp>
          <p:sp>
            <p:nvSpPr>
              <p:cNvPr id="25" name="Rectangle 12"/>
              <p:cNvSpPr>
                <a:spLocks noChangeArrowheads="1"/>
              </p:cNvSpPr>
              <p:nvPr/>
            </p:nvSpPr>
            <p:spPr bwMode="auto">
              <a:xfrm>
                <a:off x="3095625" y="1670051"/>
                <a:ext cx="63500" cy="61913"/>
              </a:xfrm>
              <a:prstGeom prst="rect">
                <a:avLst/>
              </a:prstGeom>
              <a:noFill/>
              <a:ln w="15875"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cs typeface="Segoe UI" panose="020B0502040204020203" pitchFamily="34" charset="0"/>
                </a:endParaRPr>
              </a:p>
            </p:txBody>
          </p:sp>
          <p:sp>
            <p:nvSpPr>
              <p:cNvPr id="26" name="Rectangle 13"/>
              <p:cNvSpPr>
                <a:spLocks noChangeArrowheads="1"/>
              </p:cNvSpPr>
              <p:nvPr/>
            </p:nvSpPr>
            <p:spPr bwMode="auto">
              <a:xfrm>
                <a:off x="3219450" y="1670051"/>
                <a:ext cx="63500" cy="61913"/>
              </a:xfrm>
              <a:prstGeom prst="rect">
                <a:avLst/>
              </a:prstGeom>
              <a:noFill/>
              <a:ln w="15875"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cs typeface="Segoe UI" panose="020B0502040204020203" pitchFamily="34" charset="0"/>
                </a:endParaRPr>
              </a:p>
            </p:txBody>
          </p:sp>
        </p:grpSp>
      </p:grpSp>
      <p:sp>
        <p:nvSpPr>
          <p:cNvPr id="102" name="TextBox 101"/>
          <p:cNvSpPr txBox="1"/>
          <p:nvPr/>
        </p:nvSpPr>
        <p:spPr>
          <a:xfrm>
            <a:off x="432544" y="2734135"/>
            <a:ext cx="3796493" cy="527037"/>
          </a:xfrm>
          <a:prstGeom prst="rect">
            <a:avLst/>
          </a:prstGeom>
          <a:noFill/>
        </p:spPr>
        <p:txBody>
          <a:bodyPr wrap="square" lIns="190207" tIns="152166" rIns="190207" bIns="152166" rtlCol="0">
            <a:spAutoFit/>
          </a:bodyPr>
          <a:lstStyle/>
          <a:p>
            <a:pPr algn="ctr" defTabSz="950973">
              <a:spcAft>
                <a:spcPts val="624"/>
              </a:spcAft>
              <a:defRPr/>
            </a:pPr>
            <a:r>
              <a:rPr lang="en-US" sz="1400" kern="0" dirty="0">
                <a:gradFill>
                  <a:gsLst>
                    <a:gs pos="83000">
                      <a:schemeClr val="tx1"/>
                    </a:gs>
                    <a:gs pos="100000">
                      <a:schemeClr val="tx1"/>
                    </a:gs>
                  </a:gsLst>
                  <a:lin ang="5400000" scaled="1"/>
                </a:gradFill>
                <a:cs typeface="Segoe UI Light" panose="020B0502040204020203" pitchFamily="34" charset="0"/>
              </a:rPr>
              <a:t>Keeping up with business demands</a:t>
            </a:r>
            <a:endParaRPr lang="en-US" sz="1600" kern="0" dirty="0">
              <a:gradFill>
                <a:gsLst>
                  <a:gs pos="83000">
                    <a:schemeClr val="tx1"/>
                  </a:gs>
                  <a:gs pos="100000">
                    <a:schemeClr val="tx1"/>
                  </a:gs>
                </a:gsLst>
                <a:lin ang="5400000" scaled="1"/>
              </a:gradFill>
              <a:cs typeface="Segoe UI Light" panose="020B0502040204020203" pitchFamily="34" charset="0"/>
            </a:endParaRPr>
          </a:p>
        </p:txBody>
      </p:sp>
      <p:sp>
        <p:nvSpPr>
          <p:cNvPr id="104" name="TextBox 103"/>
          <p:cNvSpPr txBox="1"/>
          <p:nvPr/>
        </p:nvSpPr>
        <p:spPr>
          <a:xfrm>
            <a:off x="650162" y="4284768"/>
            <a:ext cx="3361257" cy="527037"/>
          </a:xfrm>
          <a:prstGeom prst="rect">
            <a:avLst/>
          </a:prstGeom>
          <a:noFill/>
        </p:spPr>
        <p:txBody>
          <a:bodyPr wrap="square" lIns="190207" tIns="152166" rIns="190207" bIns="152166" rtlCol="0">
            <a:spAutoFit/>
          </a:bodyPr>
          <a:lstStyle/>
          <a:p>
            <a:pPr algn="ctr" defTabSz="950973">
              <a:spcAft>
                <a:spcPts val="624"/>
              </a:spcAft>
              <a:defRPr/>
            </a:pPr>
            <a:r>
              <a:rPr lang="en-US" sz="1400" kern="0" dirty="0">
                <a:gradFill>
                  <a:gsLst>
                    <a:gs pos="83000">
                      <a:schemeClr val="tx1"/>
                    </a:gs>
                    <a:gs pos="100000">
                      <a:schemeClr val="tx1"/>
                    </a:gs>
                  </a:gsLst>
                  <a:lin ang="5400000" scaled="1"/>
                </a:gradFill>
                <a:cs typeface="Segoe UI Light" panose="020B0502040204020203" pitchFamily="34" charset="0"/>
              </a:rPr>
              <a:t>Maximizing your investment</a:t>
            </a:r>
            <a:endParaRPr lang="en-US" sz="1600" kern="0" dirty="0">
              <a:gradFill>
                <a:gsLst>
                  <a:gs pos="83000">
                    <a:schemeClr val="tx1"/>
                  </a:gs>
                  <a:gs pos="100000">
                    <a:schemeClr val="tx1"/>
                  </a:gs>
                </a:gsLst>
                <a:lin ang="5400000" scaled="1"/>
              </a:gradFill>
              <a:cs typeface="Segoe UI Light" panose="020B0502040204020203" pitchFamily="34" charset="0"/>
            </a:endParaRPr>
          </a:p>
        </p:txBody>
      </p:sp>
      <p:sp>
        <p:nvSpPr>
          <p:cNvPr id="162" name="TextBox 161"/>
          <p:cNvSpPr txBox="1"/>
          <p:nvPr/>
        </p:nvSpPr>
        <p:spPr>
          <a:xfrm>
            <a:off x="808904" y="5870741"/>
            <a:ext cx="3043772" cy="755532"/>
          </a:xfrm>
          <a:prstGeom prst="rect">
            <a:avLst/>
          </a:prstGeom>
          <a:noFill/>
        </p:spPr>
        <p:txBody>
          <a:bodyPr wrap="square" lIns="190207" tIns="152166" rIns="190207" bIns="152166" rtlCol="0">
            <a:spAutoFit/>
          </a:bodyPr>
          <a:lstStyle/>
          <a:p>
            <a:pPr algn="ctr" defTabSz="950973">
              <a:spcAft>
                <a:spcPts val="624"/>
              </a:spcAft>
              <a:defRPr/>
            </a:pPr>
            <a:r>
              <a:rPr lang="en-US" sz="1400" kern="0" dirty="0">
                <a:gradFill>
                  <a:gsLst>
                    <a:gs pos="83000">
                      <a:schemeClr val="tx1"/>
                    </a:gs>
                    <a:gs pos="100000">
                      <a:schemeClr val="tx1"/>
                    </a:gs>
                  </a:gsLst>
                  <a:lin ang="5400000" scaled="1"/>
                </a:gradFill>
                <a:cs typeface="Segoe UI Light" panose="020B0502040204020203" pitchFamily="34" charset="0"/>
              </a:rPr>
              <a:t>Siloed environments </a:t>
            </a:r>
            <a:br>
              <a:rPr lang="en-US" sz="1400" kern="0" dirty="0">
                <a:gradFill>
                  <a:gsLst>
                    <a:gs pos="83000">
                      <a:schemeClr val="tx1"/>
                    </a:gs>
                    <a:gs pos="100000">
                      <a:schemeClr val="tx1"/>
                    </a:gs>
                  </a:gsLst>
                  <a:lin ang="5400000" scaled="1"/>
                </a:gradFill>
                <a:cs typeface="Segoe UI Light" panose="020B0502040204020203" pitchFamily="34" charset="0"/>
              </a:rPr>
            </a:br>
            <a:r>
              <a:rPr lang="en-US" sz="1400" kern="0" dirty="0">
                <a:gradFill>
                  <a:gsLst>
                    <a:gs pos="83000">
                      <a:schemeClr val="tx1"/>
                    </a:gs>
                    <a:gs pos="100000">
                      <a:schemeClr val="tx1"/>
                    </a:gs>
                  </a:gsLst>
                  <a:lin ang="5400000" scaled="1"/>
                </a:gradFill>
                <a:cs typeface="Segoe UI Light" panose="020B0502040204020203" pitchFamily="34" charset="0"/>
              </a:rPr>
              <a:t>limiting collaboration</a:t>
            </a:r>
            <a:endParaRPr lang="en-US" sz="1600" kern="0" dirty="0">
              <a:gradFill>
                <a:gsLst>
                  <a:gs pos="83000">
                    <a:schemeClr val="tx1"/>
                  </a:gs>
                  <a:gs pos="100000">
                    <a:schemeClr val="tx1"/>
                  </a:gs>
                </a:gsLst>
                <a:lin ang="5400000" scaled="1"/>
              </a:gradFill>
              <a:cs typeface="Segoe UI Light" panose="020B0502040204020203" pitchFamily="34" charset="0"/>
            </a:endParaRPr>
          </a:p>
        </p:txBody>
      </p:sp>
      <p:sp>
        <p:nvSpPr>
          <p:cNvPr id="166" name="Freeform: Shape 165"/>
          <p:cNvSpPr/>
          <p:nvPr/>
        </p:nvSpPr>
        <p:spPr>
          <a:xfrm>
            <a:off x="7042860" y="4346486"/>
            <a:ext cx="4131446" cy="1163904"/>
          </a:xfrm>
          <a:custGeom>
            <a:avLst/>
            <a:gdLst>
              <a:gd name="connsiteX0" fmla="*/ 14514 w 4455886"/>
              <a:gd name="connsiteY0" fmla="*/ 1756229 h 2554515"/>
              <a:gd name="connsiteX1" fmla="*/ 145143 w 4455886"/>
              <a:gd name="connsiteY1" fmla="*/ 1640115 h 2554515"/>
              <a:gd name="connsiteX2" fmla="*/ 319314 w 4455886"/>
              <a:gd name="connsiteY2" fmla="*/ 1814286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14400 w 4455886"/>
              <a:gd name="connsiteY6" fmla="*/ 18433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19314 w 4455886"/>
              <a:gd name="connsiteY2" fmla="*/ 1814286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8886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463221 w 4455886"/>
              <a:gd name="connsiteY10" fmla="*/ 135037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8886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463221 w 4455886"/>
              <a:gd name="connsiteY10" fmla="*/ 135037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82999 w 4455886"/>
              <a:gd name="connsiteY18" fmla="*/ 1373597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8886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457019 h 1255305"/>
              <a:gd name="connsiteX1" fmla="*/ 145143 w 4455886"/>
              <a:gd name="connsiteY1" fmla="*/ 340905 h 1255305"/>
              <a:gd name="connsiteX2" fmla="*/ 328839 w 4455886"/>
              <a:gd name="connsiteY2" fmla="*/ 734151 h 1255305"/>
              <a:gd name="connsiteX3" fmla="*/ 406400 w 4455886"/>
              <a:gd name="connsiteY3" fmla="*/ 326390 h 1255305"/>
              <a:gd name="connsiteX4" fmla="*/ 595086 w 4455886"/>
              <a:gd name="connsiteY4" fmla="*/ 369933 h 1255305"/>
              <a:gd name="connsiteX5" fmla="*/ 725714 w 4455886"/>
              <a:gd name="connsiteY5" fmla="*/ 311876 h 1255305"/>
              <a:gd name="connsiteX6" fmla="*/ 933450 w 4455886"/>
              <a:gd name="connsiteY6" fmla="*/ 772705 h 1255305"/>
              <a:gd name="connsiteX7" fmla="*/ 1074057 w 4455886"/>
              <a:gd name="connsiteY7" fmla="*/ 195762 h 1255305"/>
              <a:gd name="connsiteX8" fmla="*/ 1146629 w 4455886"/>
              <a:gd name="connsiteY8" fmla="*/ 398962 h 1255305"/>
              <a:gd name="connsiteX9" fmla="*/ 1320800 w 4455886"/>
              <a:gd name="connsiteY9" fmla="*/ 297362 h 1255305"/>
              <a:gd name="connsiteX10" fmla="*/ 1463221 w 4455886"/>
              <a:gd name="connsiteY10" fmla="*/ 51163 h 1255305"/>
              <a:gd name="connsiteX11" fmla="*/ 1582057 w 4455886"/>
              <a:gd name="connsiteY11" fmla="*/ 413476 h 1255305"/>
              <a:gd name="connsiteX12" fmla="*/ 1843314 w 4455886"/>
              <a:gd name="connsiteY12" fmla="*/ 486047 h 1255305"/>
              <a:gd name="connsiteX13" fmla="*/ 2017486 w 4455886"/>
              <a:gd name="connsiteY13" fmla="*/ 724172 h 1255305"/>
              <a:gd name="connsiteX14" fmla="*/ 2148114 w 4455886"/>
              <a:gd name="connsiteY14" fmla="*/ 355419 h 1255305"/>
              <a:gd name="connsiteX15" fmla="*/ 2336800 w 4455886"/>
              <a:gd name="connsiteY15" fmla="*/ 471533 h 1255305"/>
              <a:gd name="connsiteX16" fmla="*/ 2409371 w 4455886"/>
              <a:gd name="connsiteY16" fmla="*/ 181247 h 1255305"/>
              <a:gd name="connsiteX17" fmla="*/ 2510971 w 4455886"/>
              <a:gd name="connsiteY17" fmla="*/ 311876 h 1255305"/>
              <a:gd name="connsiteX18" fmla="*/ 2582999 w 4455886"/>
              <a:gd name="connsiteY18" fmla="*/ 74387 h 1255305"/>
              <a:gd name="connsiteX19" fmla="*/ 2772229 w 4455886"/>
              <a:gd name="connsiteY19" fmla="*/ 486047 h 1255305"/>
              <a:gd name="connsiteX20" fmla="*/ 2960914 w 4455886"/>
              <a:gd name="connsiteY20" fmla="*/ 297362 h 1255305"/>
              <a:gd name="connsiteX21" fmla="*/ 3164114 w 4455886"/>
              <a:gd name="connsiteY21" fmla="*/ 253819 h 1255305"/>
              <a:gd name="connsiteX22" fmla="*/ 3251200 w 4455886"/>
              <a:gd name="connsiteY22" fmla="*/ 123190 h 1255305"/>
              <a:gd name="connsiteX23" fmla="*/ 3454400 w 4455886"/>
              <a:gd name="connsiteY23" fmla="*/ 637540 h 1255305"/>
              <a:gd name="connsiteX24" fmla="*/ 3628571 w 4455886"/>
              <a:gd name="connsiteY24" fmla="*/ 166733 h 1255305"/>
              <a:gd name="connsiteX25" fmla="*/ 3759200 w 4455886"/>
              <a:gd name="connsiteY25" fmla="*/ 282847 h 1255305"/>
              <a:gd name="connsiteX26" fmla="*/ 3915591 w 4455886"/>
              <a:gd name="connsiteY26" fmla="*/ 0 h 1255305"/>
              <a:gd name="connsiteX27" fmla="*/ 4107543 w 4455886"/>
              <a:gd name="connsiteY27" fmla="*/ 589462 h 1255305"/>
              <a:gd name="connsiteX28" fmla="*/ 4267200 w 4455886"/>
              <a:gd name="connsiteY28" fmla="*/ 340905 h 1255305"/>
              <a:gd name="connsiteX29" fmla="*/ 4267200 w 4455886"/>
              <a:gd name="connsiteY29" fmla="*/ 340905 h 1255305"/>
              <a:gd name="connsiteX30" fmla="*/ 4368800 w 4455886"/>
              <a:gd name="connsiteY30" fmla="*/ 36105 h 1255305"/>
              <a:gd name="connsiteX31" fmla="*/ 4455886 w 4455886"/>
              <a:gd name="connsiteY31" fmla="*/ 427990 h 1255305"/>
              <a:gd name="connsiteX32" fmla="*/ 4455886 w 4455886"/>
              <a:gd name="connsiteY32" fmla="*/ 1255305 h 1255305"/>
              <a:gd name="connsiteX33" fmla="*/ 0 w 4455886"/>
              <a:gd name="connsiteY33" fmla="*/ 1255305 h 1255305"/>
              <a:gd name="connsiteX34" fmla="*/ 14514 w 4455886"/>
              <a:gd name="connsiteY34" fmla="*/ 457019 h 125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455886" h="1255305">
                <a:moveTo>
                  <a:pt x="14514" y="457019"/>
                </a:moveTo>
                <a:lnTo>
                  <a:pt x="145143" y="340905"/>
                </a:lnTo>
                <a:lnTo>
                  <a:pt x="328839" y="734151"/>
                </a:lnTo>
                <a:lnTo>
                  <a:pt x="406400" y="326390"/>
                </a:lnTo>
                <a:lnTo>
                  <a:pt x="595086" y="369933"/>
                </a:lnTo>
                <a:lnTo>
                  <a:pt x="725714" y="311876"/>
                </a:lnTo>
                <a:lnTo>
                  <a:pt x="933450" y="772705"/>
                </a:lnTo>
                <a:lnTo>
                  <a:pt x="1074057" y="195762"/>
                </a:lnTo>
                <a:lnTo>
                  <a:pt x="1146629" y="398962"/>
                </a:lnTo>
                <a:lnTo>
                  <a:pt x="1320800" y="297362"/>
                </a:lnTo>
                <a:lnTo>
                  <a:pt x="1463221" y="51163"/>
                </a:lnTo>
                <a:lnTo>
                  <a:pt x="1582057" y="413476"/>
                </a:lnTo>
                <a:lnTo>
                  <a:pt x="1843314" y="486047"/>
                </a:lnTo>
                <a:lnTo>
                  <a:pt x="2017486" y="724172"/>
                </a:lnTo>
                <a:lnTo>
                  <a:pt x="2148114" y="355419"/>
                </a:lnTo>
                <a:lnTo>
                  <a:pt x="2336800" y="471533"/>
                </a:lnTo>
                <a:lnTo>
                  <a:pt x="2409371" y="181247"/>
                </a:lnTo>
                <a:lnTo>
                  <a:pt x="2510971" y="311876"/>
                </a:lnTo>
                <a:lnTo>
                  <a:pt x="2582999" y="74387"/>
                </a:lnTo>
                <a:lnTo>
                  <a:pt x="2772229" y="486047"/>
                </a:lnTo>
                <a:lnTo>
                  <a:pt x="2960914" y="297362"/>
                </a:lnTo>
                <a:lnTo>
                  <a:pt x="3164114" y="253819"/>
                </a:lnTo>
                <a:lnTo>
                  <a:pt x="3251200" y="123190"/>
                </a:lnTo>
                <a:lnTo>
                  <a:pt x="3454400" y="637540"/>
                </a:lnTo>
                <a:lnTo>
                  <a:pt x="3628571" y="166733"/>
                </a:lnTo>
                <a:lnTo>
                  <a:pt x="3759200" y="282847"/>
                </a:lnTo>
                <a:lnTo>
                  <a:pt x="3915591" y="0"/>
                </a:lnTo>
                <a:lnTo>
                  <a:pt x="4107543" y="589462"/>
                </a:lnTo>
                <a:lnTo>
                  <a:pt x="4267200" y="340905"/>
                </a:lnTo>
                <a:lnTo>
                  <a:pt x="4267200" y="340905"/>
                </a:lnTo>
                <a:lnTo>
                  <a:pt x="4368800" y="36105"/>
                </a:lnTo>
                <a:lnTo>
                  <a:pt x="4455886" y="427990"/>
                </a:lnTo>
                <a:lnTo>
                  <a:pt x="4455886" y="1255305"/>
                </a:lnTo>
                <a:lnTo>
                  <a:pt x="0" y="1255305"/>
                </a:lnTo>
                <a:lnTo>
                  <a:pt x="14514" y="457019"/>
                </a:ln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US" sz="1836">
              <a:gradFill>
                <a:gsLst>
                  <a:gs pos="0">
                    <a:schemeClr val="tx1"/>
                  </a:gs>
                  <a:gs pos="100000">
                    <a:schemeClr val="tx1"/>
                  </a:gs>
                </a:gsLst>
                <a:lin ang="5400000" scaled="0"/>
              </a:gradFill>
              <a:cs typeface="Segoe UI" panose="020B0502040204020203" pitchFamily="34" charset="0"/>
            </a:endParaRPr>
          </a:p>
        </p:txBody>
      </p:sp>
      <p:sp>
        <p:nvSpPr>
          <p:cNvPr id="9" name="Rectangle 8"/>
          <p:cNvSpPr/>
          <p:nvPr/>
        </p:nvSpPr>
        <p:spPr>
          <a:xfrm>
            <a:off x="7054993" y="4638730"/>
            <a:ext cx="4125768" cy="889943"/>
          </a:xfrm>
          <a:prstGeom prst="rect">
            <a:avLst/>
          </a:prstGeom>
          <a:solidFill>
            <a:schemeClr val="tx1">
              <a:lumMod val="50000"/>
              <a:lumOff val="5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gradFill>
                <a:gsLst>
                  <a:gs pos="0">
                    <a:schemeClr val="tx1"/>
                  </a:gs>
                  <a:gs pos="100000">
                    <a:schemeClr val="tx1"/>
                  </a:gs>
                </a:gsLst>
                <a:lin ang="5400000" scaled="0"/>
              </a:gradFill>
              <a:cs typeface="Segoe UI" panose="020B0502040204020203" pitchFamily="34" charset="0"/>
            </a:endParaRPr>
          </a:p>
        </p:txBody>
      </p:sp>
      <p:cxnSp>
        <p:nvCxnSpPr>
          <p:cNvPr id="167" name="Straight Connector 166"/>
          <p:cNvCxnSpPr/>
          <p:nvPr/>
        </p:nvCxnSpPr>
        <p:spPr>
          <a:xfrm>
            <a:off x="7055178" y="4638730"/>
            <a:ext cx="4125583" cy="0"/>
          </a:xfrm>
          <a:prstGeom prst="line">
            <a:avLst/>
          </a:prstGeom>
          <a:ln w="19050" cap="flat" cmpd="sng" algn="ctr">
            <a:solidFill>
              <a:schemeClr val="tx1">
                <a:lumMod val="50000"/>
                <a:lumOff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Title 1">
            <a:extLst>
              <a:ext uri="{FF2B5EF4-FFF2-40B4-BE49-F238E27FC236}">
                <a16:creationId xmlns:a16="http://schemas.microsoft.com/office/drawing/2014/main" id="{FE874BCA-8164-44DC-A289-63DC6AB356CA}"/>
              </a:ext>
            </a:extLst>
          </p:cNvPr>
          <p:cNvSpPr>
            <a:spLocks noGrp="1"/>
          </p:cNvSpPr>
          <p:nvPr>
            <p:ph type="title"/>
          </p:nvPr>
        </p:nvSpPr>
        <p:spPr/>
        <p:txBody>
          <a:bodyPr/>
          <a:lstStyle/>
          <a:p>
            <a:r>
              <a:rPr lang="en-US" sz="4000" dirty="0"/>
              <a:t>Challenges with </a:t>
            </a:r>
            <a:br>
              <a:rPr lang="en-US" sz="4000"/>
            </a:br>
            <a:r>
              <a:rPr lang="en-US" sz="4000"/>
              <a:t>on-premises </a:t>
            </a:r>
            <a:r>
              <a:rPr lang="en-US" sz="4000" dirty="0"/>
              <a:t>HPC</a:t>
            </a:r>
            <a:br>
              <a:rPr lang="en-US" sz="4000" dirty="0"/>
            </a:br>
            <a:endParaRPr lang="en-US" sz="4000" dirty="0"/>
          </a:p>
        </p:txBody>
      </p:sp>
      <p:grpSp>
        <p:nvGrpSpPr>
          <p:cNvPr id="73" name="Group 72">
            <a:extLst>
              <a:ext uri="{FF2B5EF4-FFF2-40B4-BE49-F238E27FC236}">
                <a16:creationId xmlns:a16="http://schemas.microsoft.com/office/drawing/2014/main" id="{5AEA8FC6-0A53-4941-B869-B7A3E2E335B7}"/>
              </a:ext>
            </a:extLst>
          </p:cNvPr>
          <p:cNvGrpSpPr/>
          <p:nvPr/>
        </p:nvGrpSpPr>
        <p:grpSpPr>
          <a:xfrm>
            <a:off x="7052922" y="1570987"/>
            <a:ext cx="4035721" cy="1209821"/>
            <a:chOff x="7052922" y="1570987"/>
            <a:chExt cx="4035721" cy="1209821"/>
          </a:xfrm>
        </p:grpSpPr>
        <p:sp>
          <p:nvSpPr>
            <p:cNvPr id="5" name="Rectangle 4"/>
            <p:cNvSpPr/>
            <p:nvPr/>
          </p:nvSpPr>
          <p:spPr>
            <a:xfrm>
              <a:off x="7052922" y="1764009"/>
              <a:ext cx="4035721" cy="1016799"/>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gradFill>
                  <a:gsLst>
                    <a:gs pos="0">
                      <a:schemeClr val="tx1"/>
                    </a:gs>
                    <a:gs pos="100000">
                      <a:schemeClr val="tx1"/>
                    </a:gs>
                  </a:gsLst>
                  <a:lin ang="5400000" scaled="0"/>
                </a:gradFill>
                <a:cs typeface="Segoe UI" panose="020B0502040204020203" pitchFamily="34" charset="0"/>
              </a:endParaRPr>
            </a:p>
          </p:txBody>
        </p:sp>
        <p:sp>
          <p:nvSpPr>
            <p:cNvPr id="8" name="Rectangle 7"/>
            <p:cNvSpPr/>
            <p:nvPr/>
          </p:nvSpPr>
          <p:spPr>
            <a:xfrm>
              <a:off x="8165715" y="1570987"/>
              <a:ext cx="1810136" cy="3318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03" dirty="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New business demands</a:t>
              </a:r>
            </a:p>
          </p:txBody>
        </p:sp>
        <p:grpSp>
          <p:nvGrpSpPr>
            <p:cNvPr id="72" name="Group 71">
              <a:extLst>
                <a:ext uri="{FF2B5EF4-FFF2-40B4-BE49-F238E27FC236}">
                  <a16:creationId xmlns:a16="http://schemas.microsoft.com/office/drawing/2014/main" id="{406C4EBA-EC13-4B1C-96F0-FFEF825180B5}"/>
                </a:ext>
              </a:extLst>
            </p:cNvPr>
            <p:cNvGrpSpPr/>
            <p:nvPr/>
          </p:nvGrpSpPr>
          <p:grpSpPr>
            <a:xfrm>
              <a:off x="7220334" y="1916292"/>
              <a:ext cx="3700897" cy="800335"/>
              <a:chOff x="7225866" y="1916292"/>
              <a:chExt cx="3700897" cy="800335"/>
            </a:xfrm>
          </p:grpSpPr>
          <p:sp>
            <p:nvSpPr>
              <p:cNvPr id="106" name="TextBox 105"/>
              <p:cNvSpPr txBox="1"/>
              <p:nvPr/>
            </p:nvSpPr>
            <p:spPr>
              <a:xfrm>
                <a:off x="10012363" y="2434334"/>
                <a:ext cx="914400" cy="243796"/>
              </a:xfrm>
              <a:prstGeom prst="rect">
                <a:avLst/>
              </a:prstGeom>
              <a:noFill/>
            </p:spPr>
            <p:txBody>
              <a:bodyPr wrap="square" lIns="0" tIns="0" rIns="0" bIns="0" rtlCol="0">
                <a:noAutofit/>
              </a:bodyPr>
              <a:lstStyle/>
              <a:p>
                <a:pPr algn="ctr" defTabSz="913841">
                  <a:lnSpc>
                    <a:spcPct val="90000"/>
                  </a:lnSpc>
                  <a:spcAft>
                    <a:spcPts val="586"/>
                  </a:spcAft>
                  <a:defRPr/>
                </a:pPr>
                <a:r>
                  <a:rPr lang="en-US" sz="1198" kern="0" dirty="0">
                    <a:gradFill>
                      <a:gsLst>
                        <a:gs pos="0">
                          <a:schemeClr val="tx1"/>
                        </a:gs>
                        <a:gs pos="100000">
                          <a:schemeClr val="tx1"/>
                        </a:gs>
                      </a:gsLst>
                      <a:lin ang="5400000" scaled="0"/>
                    </a:gradFill>
                    <a:cs typeface="Segoe UI" panose="020B0502040204020203" pitchFamily="34" charset="0"/>
                  </a:rPr>
                  <a:t>Data analytics</a:t>
                </a:r>
              </a:p>
            </p:txBody>
          </p:sp>
          <p:sp>
            <p:nvSpPr>
              <p:cNvPr id="107" name="TextBox 106"/>
              <p:cNvSpPr txBox="1"/>
              <p:nvPr/>
            </p:nvSpPr>
            <p:spPr>
              <a:xfrm>
                <a:off x="8154698" y="2434334"/>
                <a:ext cx="914400" cy="193563"/>
              </a:xfrm>
              <a:prstGeom prst="rect">
                <a:avLst/>
              </a:prstGeom>
              <a:noFill/>
            </p:spPr>
            <p:txBody>
              <a:bodyPr wrap="square" lIns="0" tIns="0" rIns="0" bIns="0" rtlCol="0">
                <a:noAutofit/>
              </a:bodyPr>
              <a:lstStyle/>
              <a:p>
                <a:pPr algn="ctr" defTabSz="913841">
                  <a:lnSpc>
                    <a:spcPct val="90000"/>
                  </a:lnSpc>
                  <a:spcAft>
                    <a:spcPts val="586"/>
                  </a:spcAft>
                  <a:defRPr/>
                </a:pPr>
                <a:r>
                  <a:rPr lang="en-US" sz="1198" kern="0">
                    <a:gradFill>
                      <a:gsLst>
                        <a:gs pos="0">
                          <a:schemeClr val="tx1"/>
                        </a:gs>
                        <a:gs pos="100000">
                          <a:schemeClr val="tx1"/>
                        </a:gs>
                      </a:gsLst>
                      <a:lin ang="5400000" scaled="0"/>
                    </a:gradFill>
                    <a:cs typeface="Segoe UI" panose="020B0502040204020203" pitchFamily="34" charset="0"/>
                  </a:rPr>
                  <a:t>AI</a:t>
                </a:r>
              </a:p>
            </p:txBody>
          </p:sp>
          <p:sp>
            <p:nvSpPr>
              <p:cNvPr id="108" name="TextBox 107"/>
              <p:cNvSpPr txBox="1"/>
              <p:nvPr/>
            </p:nvSpPr>
            <p:spPr>
              <a:xfrm>
                <a:off x="9083530" y="2434334"/>
                <a:ext cx="914400" cy="221833"/>
              </a:xfrm>
              <a:prstGeom prst="rect">
                <a:avLst/>
              </a:prstGeom>
              <a:noFill/>
            </p:spPr>
            <p:txBody>
              <a:bodyPr wrap="square" lIns="0" tIns="0" rIns="0" bIns="0" rtlCol="0">
                <a:noAutofit/>
              </a:bodyPr>
              <a:lstStyle/>
              <a:p>
                <a:pPr algn="ctr" defTabSz="913841">
                  <a:lnSpc>
                    <a:spcPct val="90000"/>
                  </a:lnSpc>
                  <a:spcAft>
                    <a:spcPts val="586"/>
                  </a:spcAft>
                  <a:defRPr/>
                </a:pPr>
                <a:r>
                  <a:rPr lang="en-US" sz="1198" kern="0">
                    <a:gradFill>
                      <a:gsLst>
                        <a:gs pos="0">
                          <a:schemeClr val="tx1"/>
                        </a:gs>
                        <a:gs pos="100000">
                          <a:schemeClr val="tx1"/>
                        </a:gs>
                      </a:gsLst>
                      <a:lin ang="5400000" scaled="0"/>
                    </a:gradFill>
                    <a:cs typeface="Segoe UI" panose="020B0502040204020203" pitchFamily="34" charset="0"/>
                  </a:rPr>
                  <a:t>IOT</a:t>
                </a:r>
              </a:p>
            </p:txBody>
          </p:sp>
          <p:sp>
            <p:nvSpPr>
              <p:cNvPr id="95" name="TextBox 94"/>
              <p:cNvSpPr txBox="1"/>
              <p:nvPr/>
            </p:nvSpPr>
            <p:spPr>
              <a:xfrm>
                <a:off x="7225866" y="2434334"/>
                <a:ext cx="914400" cy="282293"/>
              </a:xfrm>
              <a:prstGeom prst="rect">
                <a:avLst/>
              </a:prstGeom>
              <a:noFill/>
            </p:spPr>
            <p:txBody>
              <a:bodyPr wrap="square" lIns="0" tIns="0" rIns="0" bIns="0" rtlCol="0">
                <a:noAutofit/>
              </a:bodyPr>
              <a:lstStyle/>
              <a:p>
                <a:pPr algn="ctr" defTabSz="913841">
                  <a:lnSpc>
                    <a:spcPct val="90000"/>
                  </a:lnSpc>
                  <a:spcAft>
                    <a:spcPts val="586"/>
                  </a:spcAft>
                  <a:defRPr/>
                </a:pPr>
                <a:r>
                  <a:rPr lang="en-US" sz="1198" kern="0" dirty="0">
                    <a:gradFill>
                      <a:gsLst>
                        <a:gs pos="0">
                          <a:schemeClr val="tx1"/>
                        </a:gs>
                        <a:gs pos="100000">
                          <a:schemeClr val="tx1"/>
                        </a:gs>
                      </a:gsLst>
                      <a:lin ang="5400000" scaled="0"/>
                    </a:gradFill>
                    <a:cs typeface="Segoe UI" panose="020B0502040204020203" pitchFamily="34" charset="0"/>
                  </a:rPr>
                  <a:t>Regulations</a:t>
                </a:r>
              </a:p>
            </p:txBody>
          </p:sp>
          <p:grpSp>
            <p:nvGrpSpPr>
              <p:cNvPr id="3" name="Group 4">
                <a:extLst>
                  <a:ext uri="{FF2B5EF4-FFF2-40B4-BE49-F238E27FC236}">
                    <a16:creationId xmlns:a16="http://schemas.microsoft.com/office/drawing/2014/main" id="{66AC6CCD-482A-4D0C-8E0C-7F552557FC72}"/>
                  </a:ext>
                </a:extLst>
              </p:cNvPr>
              <p:cNvGrpSpPr>
                <a:grpSpLocks noChangeAspect="1"/>
              </p:cNvGrpSpPr>
              <p:nvPr/>
            </p:nvGrpSpPr>
            <p:grpSpPr bwMode="auto">
              <a:xfrm>
                <a:off x="10274908" y="1930401"/>
                <a:ext cx="389310" cy="392122"/>
                <a:chOff x="10277464" y="1200"/>
                <a:chExt cx="439736" cy="279"/>
              </a:xfrm>
            </p:grpSpPr>
            <p:sp>
              <p:nvSpPr>
                <p:cNvPr id="10" name="Freeform 5">
                  <a:extLst>
                    <a:ext uri="{FF2B5EF4-FFF2-40B4-BE49-F238E27FC236}">
                      <a16:creationId xmlns:a16="http://schemas.microsoft.com/office/drawing/2014/main" id="{C14A1153-2E28-4264-8D6D-182E4CED7BB9}"/>
                    </a:ext>
                  </a:extLst>
                </p:cNvPr>
                <p:cNvSpPr>
                  <a:spLocks/>
                </p:cNvSpPr>
                <p:nvPr/>
              </p:nvSpPr>
              <p:spPr bwMode="auto">
                <a:xfrm>
                  <a:off x="10313976" y="1224"/>
                  <a:ext cx="231775" cy="147"/>
                </a:xfrm>
                <a:custGeom>
                  <a:avLst/>
                  <a:gdLst>
                    <a:gd name="T0" fmla="*/ 88 w 107"/>
                    <a:gd name="T1" fmla="*/ 19 h 107"/>
                    <a:gd name="T2" fmla="*/ 88 w 107"/>
                    <a:gd name="T3" fmla="*/ 88 h 107"/>
                    <a:gd name="T4" fmla="*/ 19 w 107"/>
                    <a:gd name="T5" fmla="*/ 88 h 107"/>
                    <a:gd name="T6" fmla="*/ 19 w 107"/>
                    <a:gd name="T7" fmla="*/ 19 h 107"/>
                    <a:gd name="T8" fmla="*/ 88 w 107"/>
                    <a:gd name="T9" fmla="*/ 19 h 107"/>
                  </a:gdLst>
                  <a:ahLst/>
                  <a:cxnLst>
                    <a:cxn ang="0">
                      <a:pos x="T0" y="T1"/>
                    </a:cxn>
                    <a:cxn ang="0">
                      <a:pos x="T2" y="T3"/>
                    </a:cxn>
                    <a:cxn ang="0">
                      <a:pos x="T4" y="T5"/>
                    </a:cxn>
                    <a:cxn ang="0">
                      <a:pos x="T6" y="T7"/>
                    </a:cxn>
                    <a:cxn ang="0">
                      <a:pos x="T8" y="T9"/>
                    </a:cxn>
                  </a:cxnLst>
                  <a:rect l="0" t="0" r="r" b="b"/>
                  <a:pathLst>
                    <a:path w="107" h="107">
                      <a:moveTo>
                        <a:pt x="88" y="19"/>
                      </a:moveTo>
                      <a:cubicBezTo>
                        <a:pt x="107" y="38"/>
                        <a:pt x="107" y="69"/>
                        <a:pt x="88" y="88"/>
                      </a:cubicBezTo>
                      <a:cubicBezTo>
                        <a:pt x="69" y="107"/>
                        <a:pt x="38" y="107"/>
                        <a:pt x="19" y="88"/>
                      </a:cubicBezTo>
                      <a:cubicBezTo>
                        <a:pt x="0" y="69"/>
                        <a:pt x="0" y="38"/>
                        <a:pt x="19" y="19"/>
                      </a:cubicBezTo>
                      <a:cubicBezTo>
                        <a:pt x="38" y="0"/>
                        <a:pt x="69" y="0"/>
                        <a:pt x="88" y="19"/>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BDD776B1-64E3-417A-8FF2-6A0820B0FFCB}"/>
                    </a:ext>
                  </a:extLst>
                </p:cNvPr>
                <p:cNvSpPr>
                  <a:spLocks/>
                </p:cNvSpPr>
                <p:nvPr/>
              </p:nvSpPr>
              <p:spPr bwMode="auto">
                <a:xfrm>
                  <a:off x="10277464" y="1200"/>
                  <a:ext cx="307975" cy="194"/>
                </a:xfrm>
                <a:custGeom>
                  <a:avLst/>
                  <a:gdLst>
                    <a:gd name="T0" fmla="*/ 116 w 142"/>
                    <a:gd name="T1" fmla="*/ 25 h 142"/>
                    <a:gd name="T2" fmla="*/ 116 w 142"/>
                    <a:gd name="T3" fmla="*/ 117 h 142"/>
                    <a:gd name="T4" fmla="*/ 25 w 142"/>
                    <a:gd name="T5" fmla="*/ 117 h 142"/>
                    <a:gd name="T6" fmla="*/ 25 w 142"/>
                    <a:gd name="T7" fmla="*/ 25 h 142"/>
                    <a:gd name="T8" fmla="*/ 116 w 142"/>
                    <a:gd name="T9" fmla="*/ 25 h 142"/>
                  </a:gdLst>
                  <a:ahLst/>
                  <a:cxnLst>
                    <a:cxn ang="0">
                      <a:pos x="T0" y="T1"/>
                    </a:cxn>
                    <a:cxn ang="0">
                      <a:pos x="T2" y="T3"/>
                    </a:cxn>
                    <a:cxn ang="0">
                      <a:pos x="T4" y="T5"/>
                    </a:cxn>
                    <a:cxn ang="0">
                      <a:pos x="T6" y="T7"/>
                    </a:cxn>
                    <a:cxn ang="0">
                      <a:pos x="T8" y="T9"/>
                    </a:cxn>
                  </a:cxnLst>
                  <a:rect l="0" t="0" r="r" b="b"/>
                  <a:pathLst>
                    <a:path w="142" h="142">
                      <a:moveTo>
                        <a:pt x="116" y="25"/>
                      </a:moveTo>
                      <a:cubicBezTo>
                        <a:pt x="142" y="51"/>
                        <a:pt x="142" y="92"/>
                        <a:pt x="116" y="117"/>
                      </a:cubicBezTo>
                      <a:cubicBezTo>
                        <a:pt x="91" y="142"/>
                        <a:pt x="50" y="142"/>
                        <a:pt x="25" y="117"/>
                      </a:cubicBezTo>
                      <a:cubicBezTo>
                        <a:pt x="0" y="92"/>
                        <a:pt x="0" y="51"/>
                        <a:pt x="25" y="25"/>
                      </a:cubicBezTo>
                      <a:cubicBezTo>
                        <a:pt x="50" y="0"/>
                        <a:pt x="91" y="0"/>
                        <a:pt x="116" y="2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4C748908-BB09-4423-9D38-0DA90E682DA2}"/>
                    </a:ext>
                  </a:extLst>
                </p:cNvPr>
                <p:cNvSpPr>
                  <a:spLocks/>
                </p:cNvSpPr>
                <p:nvPr/>
              </p:nvSpPr>
              <p:spPr bwMode="auto">
                <a:xfrm>
                  <a:off x="10572738" y="1387"/>
                  <a:ext cx="144462" cy="92"/>
                </a:xfrm>
                <a:custGeom>
                  <a:avLst/>
                  <a:gdLst>
                    <a:gd name="T0" fmla="*/ 64 w 67"/>
                    <a:gd name="T1" fmla="*/ 55 h 67"/>
                    <a:gd name="T2" fmla="*/ 56 w 67"/>
                    <a:gd name="T3" fmla="*/ 63 h 67"/>
                    <a:gd name="T4" fmla="*/ 42 w 67"/>
                    <a:gd name="T5" fmla="*/ 63 h 67"/>
                    <a:gd name="T6" fmla="*/ 0 w 67"/>
                    <a:gd name="T7" fmla="*/ 21 h 67"/>
                    <a:gd name="T8" fmla="*/ 21 w 67"/>
                    <a:gd name="T9" fmla="*/ 0 h 67"/>
                    <a:gd name="T10" fmla="*/ 64 w 67"/>
                    <a:gd name="T11" fmla="*/ 42 h 67"/>
                    <a:gd name="T12" fmla="*/ 64 w 67"/>
                    <a:gd name="T13" fmla="*/ 55 h 67"/>
                  </a:gdLst>
                  <a:ahLst/>
                  <a:cxnLst>
                    <a:cxn ang="0">
                      <a:pos x="T0" y="T1"/>
                    </a:cxn>
                    <a:cxn ang="0">
                      <a:pos x="T2" y="T3"/>
                    </a:cxn>
                    <a:cxn ang="0">
                      <a:pos x="T4" y="T5"/>
                    </a:cxn>
                    <a:cxn ang="0">
                      <a:pos x="T6" y="T7"/>
                    </a:cxn>
                    <a:cxn ang="0">
                      <a:pos x="T8" y="T9"/>
                    </a:cxn>
                    <a:cxn ang="0">
                      <a:pos x="T10" y="T11"/>
                    </a:cxn>
                    <a:cxn ang="0">
                      <a:pos x="T12" y="T13"/>
                    </a:cxn>
                  </a:cxnLst>
                  <a:rect l="0" t="0" r="r" b="b"/>
                  <a:pathLst>
                    <a:path w="67" h="67">
                      <a:moveTo>
                        <a:pt x="64" y="55"/>
                      </a:moveTo>
                      <a:cubicBezTo>
                        <a:pt x="56" y="63"/>
                        <a:pt x="56" y="63"/>
                        <a:pt x="56" y="63"/>
                      </a:cubicBezTo>
                      <a:cubicBezTo>
                        <a:pt x="52" y="67"/>
                        <a:pt x="46" y="67"/>
                        <a:pt x="42" y="63"/>
                      </a:cubicBezTo>
                      <a:cubicBezTo>
                        <a:pt x="0" y="21"/>
                        <a:pt x="0" y="21"/>
                        <a:pt x="0" y="21"/>
                      </a:cubicBezTo>
                      <a:cubicBezTo>
                        <a:pt x="21" y="0"/>
                        <a:pt x="21" y="0"/>
                        <a:pt x="21" y="0"/>
                      </a:cubicBezTo>
                      <a:cubicBezTo>
                        <a:pt x="64" y="42"/>
                        <a:pt x="64" y="42"/>
                        <a:pt x="64" y="42"/>
                      </a:cubicBezTo>
                      <a:cubicBezTo>
                        <a:pt x="67" y="46"/>
                        <a:pt x="67" y="52"/>
                        <a:pt x="64" y="5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660E5265-B881-4504-8665-C67B7D742786}"/>
                    </a:ext>
                  </a:extLst>
                </p:cNvPr>
                <p:cNvSpPr>
                  <a:spLocks/>
                </p:cNvSpPr>
                <p:nvPr/>
              </p:nvSpPr>
              <p:spPr bwMode="auto">
                <a:xfrm>
                  <a:off x="10517176" y="1353"/>
                  <a:ext cx="58737" cy="35"/>
                </a:xfrm>
                <a:custGeom>
                  <a:avLst/>
                  <a:gdLst>
                    <a:gd name="T0" fmla="*/ 37 w 37"/>
                    <a:gd name="T1" fmla="*/ 23 h 35"/>
                    <a:gd name="T2" fmla="*/ 24 w 37"/>
                    <a:gd name="T3" fmla="*/ 35 h 35"/>
                    <a:gd name="T4" fmla="*/ 0 w 37"/>
                    <a:gd name="T5" fmla="*/ 13 h 35"/>
                    <a:gd name="T6" fmla="*/ 14 w 37"/>
                    <a:gd name="T7" fmla="*/ 0 h 35"/>
                    <a:gd name="T8" fmla="*/ 37 w 37"/>
                    <a:gd name="T9" fmla="*/ 23 h 35"/>
                  </a:gdLst>
                  <a:ahLst/>
                  <a:cxnLst>
                    <a:cxn ang="0">
                      <a:pos x="T0" y="T1"/>
                    </a:cxn>
                    <a:cxn ang="0">
                      <a:pos x="T2" y="T3"/>
                    </a:cxn>
                    <a:cxn ang="0">
                      <a:pos x="T4" y="T5"/>
                    </a:cxn>
                    <a:cxn ang="0">
                      <a:pos x="T6" y="T7"/>
                    </a:cxn>
                    <a:cxn ang="0">
                      <a:pos x="T8" y="T9"/>
                    </a:cxn>
                  </a:cxnLst>
                  <a:rect l="0" t="0" r="r" b="b"/>
                  <a:pathLst>
                    <a:path w="37" h="35">
                      <a:moveTo>
                        <a:pt x="37" y="23"/>
                      </a:moveTo>
                      <a:lnTo>
                        <a:pt x="24" y="35"/>
                      </a:lnTo>
                      <a:lnTo>
                        <a:pt x="0" y="13"/>
                      </a:lnTo>
                      <a:lnTo>
                        <a:pt x="14" y="0"/>
                      </a:lnTo>
                      <a:lnTo>
                        <a:pt x="37" y="23"/>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BEB79DA0-61BD-4C90-9A66-3EC109F0D356}"/>
                    </a:ext>
                  </a:extLst>
                </p:cNvPr>
                <p:cNvSpPr>
                  <a:spLocks/>
                </p:cNvSpPr>
                <p:nvPr/>
              </p:nvSpPr>
              <p:spPr bwMode="auto">
                <a:xfrm>
                  <a:off x="10534638" y="1362"/>
                  <a:ext cx="92075" cy="59"/>
                </a:xfrm>
                <a:custGeom>
                  <a:avLst/>
                  <a:gdLst>
                    <a:gd name="T0" fmla="*/ 39 w 58"/>
                    <a:gd name="T1" fmla="*/ 0 h 59"/>
                    <a:gd name="T2" fmla="*/ 0 w 58"/>
                    <a:gd name="T3" fmla="*/ 40 h 59"/>
                    <a:gd name="T4" fmla="*/ 19 w 58"/>
                    <a:gd name="T5" fmla="*/ 59 h 59"/>
                    <a:gd name="T6" fmla="*/ 58 w 58"/>
                    <a:gd name="T7" fmla="*/ 19 h 59"/>
                    <a:gd name="T8" fmla="*/ 39 w 58"/>
                    <a:gd name="T9" fmla="*/ 0 h 59"/>
                  </a:gdLst>
                  <a:ahLst/>
                  <a:cxnLst>
                    <a:cxn ang="0">
                      <a:pos x="T0" y="T1"/>
                    </a:cxn>
                    <a:cxn ang="0">
                      <a:pos x="T2" y="T3"/>
                    </a:cxn>
                    <a:cxn ang="0">
                      <a:pos x="T4" y="T5"/>
                    </a:cxn>
                    <a:cxn ang="0">
                      <a:pos x="T6" y="T7"/>
                    </a:cxn>
                    <a:cxn ang="0">
                      <a:pos x="T8" y="T9"/>
                    </a:cxn>
                  </a:cxnLst>
                  <a:rect l="0" t="0" r="r" b="b"/>
                  <a:pathLst>
                    <a:path w="58" h="59">
                      <a:moveTo>
                        <a:pt x="39" y="0"/>
                      </a:moveTo>
                      <a:lnTo>
                        <a:pt x="0" y="40"/>
                      </a:lnTo>
                      <a:lnTo>
                        <a:pt x="19" y="59"/>
                      </a:lnTo>
                      <a:lnTo>
                        <a:pt x="58" y="19"/>
                      </a:lnTo>
                      <a:lnTo>
                        <a:pt x="39" y="0"/>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0">
                  <a:extLst>
                    <a:ext uri="{FF2B5EF4-FFF2-40B4-BE49-F238E27FC236}">
                      <a16:creationId xmlns:a16="http://schemas.microsoft.com/office/drawing/2014/main" id="{C6A42140-F13E-4DAB-8FA4-E28466576BA5}"/>
                    </a:ext>
                  </a:extLst>
                </p:cNvPr>
                <p:cNvSpPr>
                  <a:spLocks noChangeShapeType="1"/>
                </p:cNvSpPr>
                <p:nvPr/>
              </p:nvSpPr>
              <p:spPr bwMode="auto">
                <a:xfrm>
                  <a:off x="10428276" y="1279"/>
                  <a:ext cx="0" cy="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1">
                  <a:extLst>
                    <a:ext uri="{FF2B5EF4-FFF2-40B4-BE49-F238E27FC236}">
                      <a16:creationId xmlns:a16="http://schemas.microsoft.com/office/drawing/2014/main" id="{EC8852B9-89EB-40F4-BBA9-95822680EA1F}"/>
                    </a:ext>
                  </a:extLst>
                </p:cNvPr>
                <p:cNvSpPr>
                  <a:spLocks noChangeShapeType="1"/>
                </p:cNvSpPr>
                <p:nvPr/>
              </p:nvSpPr>
              <p:spPr bwMode="auto">
                <a:xfrm>
                  <a:off x="10469551" y="1267"/>
                  <a:ext cx="0" cy="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15">
                <a:extLst>
                  <a:ext uri="{FF2B5EF4-FFF2-40B4-BE49-F238E27FC236}">
                    <a16:creationId xmlns:a16="http://schemas.microsoft.com/office/drawing/2014/main" id="{FC1FE78A-1E8F-490B-8F91-88DB733E75F5}"/>
                  </a:ext>
                </a:extLst>
              </p:cNvPr>
              <p:cNvGrpSpPr>
                <a:grpSpLocks noChangeAspect="1"/>
              </p:cNvGrpSpPr>
              <p:nvPr/>
            </p:nvGrpSpPr>
            <p:grpSpPr bwMode="auto">
              <a:xfrm>
                <a:off x="9376292" y="1916292"/>
                <a:ext cx="328878" cy="394934"/>
                <a:chOff x="5890" y="1191"/>
                <a:chExt cx="234" cy="281"/>
              </a:xfrm>
            </p:grpSpPr>
            <p:sp>
              <p:nvSpPr>
                <p:cNvPr id="29" name="Oval 16">
                  <a:extLst>
                    <a:ext uri="{FF2B5EF4-FFF2-40B4-BE49-F238E27FC236}">
                      <a16:creationId xmlns:a16="http://schemas.microsoft.com/office/drawing/2014/main" id="{572369A0-C52D-4B51-8C6D-6CE34B32F11A}"/>
                    </a:ext>
                  </a:extLst>
                </p:cNvPr>
                <p:cNvSpPr>
                  <a:spLocks noChangeArrowheads="1"/>
                </p:cNvSpPr>
                <p:nvPr/>
              </p:nvSpPr>
              <p:spPr bwMode="auto">
                <a:xfrm>
                  <a:off x="5988" y="1289"/>
                  <a:ext cx="41" cy="40"/>
                </a:xfrm>
                <a:prstGeom prst="ellipse">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Oval 17">
                  <a:extLst>
                    <a:ext uri="{FF2B5EF4-FFF2-40B4-BE49-F238E27FC236}">
                      <a16:creationId xmlns:a16="http://schemas.microsoft.com/office/drawing/2014/main" id="{8D4A2C19-7CEE-4859-A07B-B33154671823}"/>
                    </a:ext>
                  </a:extLst>
                </p:cNvPr>
                <p:cNvSpPr>
                  <a:spLocks noChangeArrowheads="1"/>
                </p:cNvSpPr>
                <p:nvPr/>
              </p:nvSpPr>
              <p:spPr bwMode="auto">
                <a:xfrm>
                  <a:off x="5988" y="1191"/>
                  <a:ext cx="41" cy="40"/>
                </a:xfrm>
                <a:prstGeom prst="ellipse">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Oval 18">
                  <a:extLst>
                    <a:ext uri="{FF2B5EF4-FFF2-40B4-BE49-F238E27FC236}">
                      <a16:creationId xmlns:a16="http://schemas.microsoft.com/office/drawing/2014/main" id="{31FB7FFC-F32D-4EF6-A765-EB6764774F36}"/>
                    </a:ext>
                  </a:extLst>
                </p:cNvPr>
                <p:cNvSpPr>
                  <a:spLocks noChangeArrowheads="1"/>
                </p:cNvSpPr>
                <p:nvPr/>
              </p:nvSpPr>
              <p:spPr bwMode="auto">
                <a:xfrm>
                  <a:off x="5988" y="1432"/>
                  <a:ext cx="41" cy="40"/>
                </a:xfrm>
                <a:prstGeom prst="ellipse">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5C883BD0-4FD4-47C9-8DEE-C8CD200DCADE}"/>
                    </a:ext>
                  </a:extLst>
                </p:cNvPr>
                <p:cNvSpPr>
                  <a:spLocks noChangeShapeType="1"/>
                </p:cNvSpPr>
                <p:nvPr/>
              </p:nvSpPr>
              <p:spPr bwMode="auto">
                <a:xfrm>
                  <a:off x="6008" y="1231"/>
                  <a:ext cx="0" cy="6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0">
                  <a:extLst>
                    <a:ext uri="{FF2B5EF4-FFF2-40B4-BE49-F238E27FC236}">
                      <a16:creationId xmlns:a16="http://schemas.microsoft.com/office/drawing/2014/main" id="{617A0F29-E558-4B4A-9D69-BA2A7A5E9375}"/>
                    </a:ext>
                  </a:extLst>
                </p:cNvPr>
                <p:cNvSpPr>
                  <a:spLocks noChangeShapeType="1"/>
                </p:cNvSpPr>
                <p:nvPr/>
              </p:nvSpPr>
              <p:spPr bwMode="auto">
                <a:xfrm>
                  <a:off x="6008" y="1329"/>
                  <a:ext cx="0" cy="103"/>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358FFD6A-DD38-4E7D-B450-5227AF7944AA}"/>
                    </a:ext>
                  </a:extLst>
                </p:cNvPr>
                <p:cNvSpPr>
                  <a:spLocks/>
                </p:cNvSpPr>
                <p:nvPr/>
              </p:nvSpPr>
              <p:spPr bwMode="auto">
                <a:xfrm>
                  <a:off x="6056" y="1222"/>
                  <a:ext cx="47" cy="47"/>
                </a:xfrm>
                <a:custGeom>
                  <a:avLst/>
                  <a:gdLst>
                    <a:gd name="T0" fmla="*/ 24 w 34"/>
                    <a:gd name="T1" fmla="*/ 30 h 34"/>
                    <a:gd name="T2" fmla="*/ 4 w 34"/>
                    <a:gd name="T3" fmla="*/ 25 h 34"/>
                    <a:gd name="T4" fmla="*/ 9 w 34"/>
                    <a:gd name="T5" fmla="*/ 5 h 34"/>
                    <a:gd name="T6" fmla="*/ 29 w 34"/>
                    <a:gd name="T7" fmla="*/ 10 h 34"/>
                    <a:gd name="T8" fmla="*/ 24 w 34"/>
                    <a:gd name="T9" fmla="*/ 30 h 34"/>
                  </a:gdLst>
                  <a:ahLst/>
                  <a:cxnLst>
                    <a:cxn ang="0">
                      <a:pos x="T0" y="T1"/>
                    </a:cxn>
                    <a:cxn ang="0">
                      <a:pos x="T2" y="T3"/>
                    </a:cxn>
                    <a:cxn ang="0">
                      <a:pos x="T4" y="T5"/>
                    </a:cxn>
                    <a:cxn ang="0">
                      <a:pos x="T6" y="T7"/>
                    </a:cxn>
                    <a:cxn ang="0">
                      <a:pos x="T8" y="T9"/>
                    </a:cxn>
                  </a:cxnLst>
                  <a:rect l="0" t="0" r="r" b="b"/>
                  <a:pathLst>
                    <a:path w="34" h="34">
                      <a:moveTo>
                        <a:pt x="24" y="30"/>
                      </a:moveTo>
                      <a:cubicBezTo>
                        <a:pt x="18" y="34"/>
                        <a:pt x="8" y="32"/>
                        <a:pt x="4" y="25"/>
                      </a:cubicBezTo>
                      <a:cubicBezTo>
                        <a:pt x="0" y="18"/>
                        <a:pt x="2" y="9"/>
                        <a:pt x="9" y="5"/>
                      </a:cubicBezTo>
                      <a:cubicBezTo>
                        <a:pt x="16" y="0"/>
                        <a:pt x="25" y="3"/>
                        <a:pt x="29" y="10"/>
                      </a:cubicBezTo>
                      <a:cubicBezTo>
                        <a:pt x="34" y="16"/>
                        <a:pt x="31" y="25"/>
                        <a:pt x="24" y="30"/>
                      </a:cubicBez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2">
                  <a:extLst>
                    <a:ext uri="{FF2B5EF4-FFF2-40B4-BE49-F238E27FC236}">
                      <a16:creationId xmlns:a16="http://schemas.microsoft.com/office/drawing/2014/main" id="{36F94334-9A9E-43B6-BCA2-FA6A0CF7FDEB}"/>
                    </a:ext>
                  </a:extLst>
                </p:cNvPr>
                <p:cNvSpPr>
                  <a:spLocks/>
                </p:cNvSpPr>
                <p:nvPr/>
              </p:nvSpPr>
              <p:spPr bwMode="auto">
                <a:xfrm>
                  <a:off x="6078" y="1365"/>
                  <a:ext cx="46" cy="45"/>
                </a:xfrm>
                <a:custGeom>
                  <a:avLst/>
                  <a:gdLst>
                    <a:gd name="T0" fmla="*/ 7 w 33"/>
                    <a:gd name="T1" fmla="*/ 28 h 33"/>
                    <a:gd name="T2" fmla="*/ 6 w 33"/>
                    <a:gd name="T3" fmla="*/ 7 h 33"/>
                    <a:gd name="T4" fmla="*/ 26 w 33"/>
                    <a:gd name="T5" fmla="*/ 6 h 33"/>
                    <a:gd name="T6" fmla="*/ 28 w 33"/>
                    <a:gd name="T7" fmla="*/ 26 h 33"/>
                    <a:gd name="T8" fmla="*/ 7 w 33"/>
                    <a:gd name="T9" fmla="*/ 28 h 33"/>
                  </a:gdLst>
                  <a:ahLst/>
                  <a:cxnLst>
                    <a:cxn ang="0">
                      <a:pos x="T0" y="T1"/>
                    </a:cxn>
                    <a:cxn ang="0">
                      <a:pos x="T2" y="T3"/>
                    </a:cxn>
                    <a:cxn ang="0">
                      <a:pos x="T4" y="T5"/>
                    </a:cxn>
                    <a:cxn ang="0">
                      <a:pos x="T6" y="T7"/>
                    </a:cxn>
                    <a:cxn ang="0">
                      <a:pos x="T8" y="T9"/>
                    </a:cxn>
                  </a:cxnLst>
                  <a:rect l="0" t="0" r="r" b="b"/>
                  <a:pathLst>
                    <a:path w="33" h="33">
                      <a:moveTo>
                        <a:pt x="7" y="28"/>
                      </a:moveTo>
                      <a:cubicBezTo>
                        <a:pt x="1" y="23"/>
                        <a:pt x="0" y="13"/>
                        <a:pt x="6" y="7"/>
                      </a:cubicBezTo>
                      <a:cubicBezTo>
                        <a:pt x="11" y="1"/>
                        <a:pt x="20" y="0"/>
                        <a:pt x="26" y="6"/>
                      </a:cubicBezTo>
                      <a:cubicBezTo>
                        <a:pt x="33" y="11"/>
                        <a:pt x="33" y="20"/>
                        <a:pt x="28" y="26"/>
                      </a:cubicBezTo>
                      <a:cubicBezTo>
                        <a:pt x="23" y="32"/>
                        <a:pt x="14" y="33"/>
                        <a:pt x="7" y="28"/>
                      </a:cubicBez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a:extLst>
                    <a:ext uri="{FF2B5EF4-FFF2-40B4-BE49-F238E27FC236}">
                      <a16:creationId xmlns:a16="http://schemas.microsoft.com/office/drawing/2014/main" id="{CFEE81A3-6F57-4723-9815-C9E8ADB6AB9F}"/>
                    </a:ext>
                  </a:extLst>
                </p:cNvPr>
                <p:cNvSpPr>
                  <a:spLocks/>
                </p:cNvSpPr>
                <p:nvPr/>
              </p:nvSpPr>
              <p:spPr bwMode="auto">
                <a:xfrm>
                  <a:off x="5911" y="1224"/>
                  <a:ext cx="45" cy="45"/>
                </a:xfrm>
                <a:custGeom>
                  <a:avLst/>
                  <a:gdLst>
                    <a:gd name="T0" fmla="*/ 7 w 33"/>
                    <a:gd name="T1" fmla="*/ 27 h 33"/>
                    <a:gd name="T2" fmla="*/ 5 w 33"/>
                    <a:gd name="T3" fmla="*/ 7 h 33"/>
                    <a:gd name="T4" fmla="*/ 26 w 33"/>
                    <a:gd name="T5" fmla="*/ 5 h 33"/>
                    <a:gd name="T6" fmla="*/ 27 w 33"/>
                    <a:gd name="T7" fmla="*/ 26 h 33"/>
                    <a:gd name="T8" fmla="*/ 7 w 33"/>
                    <a:gd name="T9" fmla="*/ 27 h 33"/>
                  </a:gdLst>
                  <a:ahLst/>
                  <a:cxnLst>
                    <a:cxn ang="0">
                      <a:pos x="T0" y="T1"/>
                    </a:cxn>
                    <a:cxn ang="0">
                      <a:pos x="T2" y="T3"/>
                    </a:cxn>
                    <a:cxn ang="0">
                      <a:pos x="T4" y="T5"/>
                    </a:cxn>
                    <a:cxn ang="0">
                      <a:pos x="T6" y="T7"/>
                    </a:cxn>
                    <a:cxn ang="0">
                      <a:pos x="T8" y="T9"/>
                    </a:cxn>
                  </a:cxnLst>
                  <a:rect l="0" t="0" r="r" b="b"/>
                  <a:pathLst>
                    <a:path w="33" h="33">
                      <a:moveTo>
                        <a:pt x="7" y="27"/>
                      </a:moveTo>
                      <a:cubicBezTo>
                        <a:pt x="1" y="22"/>
                        <a:pt x="0" y="13"/>
                        <a:pt x="5" y="7"/>
                      </a:cubicBezTo>
                      <a:cubicBezTo>
                        <a:pt x="10" y="0"/>
                        <a:pt x="20" y="0"/>
                        <a:pt x="26" y="5"/>
                      </a:cubicBezTo>
                      <a:cubicBezTo>
                        <a:pt x="32" y="10"/>
                        <a:pt x="33" y="19"/>
                        <a:pt x="27" y="26"/>
                      </a:cubicBezTo>
                      <a:cubicBezTo>
                        <a:pt x="22" y="32"/>
                        <a:pt x="13" y="33"/>
                        <a:pt x="7" y="27"/>
                      </a:cubicBez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4">
                  <a:extLst>
                    <a:ext uri="{FF2B5EF4-FFF2-40B4-BE49-F238E27FC236}">
                      <a16:creationId xmlns:a16="http://schemas.microsoft.com/office/drawing/2014/main" id="{67D826C1-EB0D-4C7B-AA33-A4BEA7D80B4A}"/>
                    </a:ext>
                  </a:extLst>
                </p:cNvPr>
                <p:cNvSpPr>
                  <a:spLocks noChangeShapeType="1"/>
                </p:cNvSpPr>
                <p:nvPr/>
              </p:nvSpPr>
              <p:spPr bwMode="auto">
                <a:xfrm flipH="1" flipV="1">
                  <a:off x="6023" y="1321"/>
                  <a:ext cx="64" cy="53"/>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a:extLst>
                    <a:ext uri="{FF2B5EF4-FFF2-40B4-BE49-F238E27FC236}">
                      <a16:creationId xmlns:a16="http://schemas.microsoft.com/office/drawing/2014/main" id="{28651F4A-49C1-4579-950C-69C54E413639}"/>
                    </a:ext>
                  </a:extLst>
                </p:cNvPr>
                <p:cNvSpPr>
                  <a:spLocks/>
                </p:cNvSpPr>
                <p:nvPr/>
              </p:nvSpPr>
              <p:spPr bwMode="auto">
                <a:xfrm>
                  <a:off x="5890" y="1365"/>
                  <a:ext cx="45" cy="45"/>
                </a:xfrm>
                <a:custGeom>
                  <a:avLst/>
                  <a:gdLst>
                    <a:gd name="T0" fmla="*/ 26 w 33"/>
                    <a:gd name="T1" fmla="*/ 28 h 33"/>
                    <a:gd name="T2" fmla="*/ 28 w 33"/>
                    <a:gd name="T3" fmla="*/ 7 h 33"/>
                    <a:gd name="T4" fmla="*/ 7 w 33"/>
                    <a:gd name="T5" fmla="*/ 6 h 33"/>
                    <a:gd name="T6" fmla="*/ 5 w 33"/>
                    <a:gd name="T7" fmla="*/ 26 h 33"/>
                    <a:gd name="T8" fmla="*/ 26 w 33"/>
                    <a:gd name="T9" fmla="*/ 28 h 33"/>
                  </a:gdLst>
                  <a:ahLst/>
                  <a:cxnLst>
                    <a:cxn ang="0">
                      <a:pos x="T0" y="T1"/>
                    </a:cxn>
                    <a:cxn ang="0">
                      <a:pos x="T2" y="T3"/>
                    </a:cxn>
                    <a:cxn ang="0">
                      <a:pos x="T4" y="T5"/>
                    </a:cxn>
                    <a:cxn ang="0">
                      <a:pos x="T6" y="T7"/>
                    </a:cxn>
                    <a:cxn ang="0">
                      <a:pos x="T8" y="T9"/>
                    </a:cxn>
                  </a:cxnLst>
                  <a:rect l="0" t="0" r="r" b="b"/>
                  <a:pathLst>
                    <a:path w="33" h="33">
                      <a:moveTo>
                        <a:pt x="26" y="28"/>
                      </a:moveTo>
                      <a:cubicBezTo>
                        <a:pt x="32" y="23"/>
                        <a:pt x="33" y="13"/>
                        <a:pt x="28" y="7"/>
                      </a:cubicBezTo>
                      <a:cubicBezTo>
                        <a:pt x="23" y="1"/>
                        <a:pt x="13" y="0"/>
                        <a:pt x="7" y="6"/>
                      </a:cubicBezTo>
                      <a:cubicBezTo>
                        <a:pt x="1" y="11"/>
                        <a:pt x="0" y="20"/>
                        <a:pt x="5" y="26"/>
                      </a:cubicBezTo>
                      <a:cubicBezTo>
                        <a:pt x="11" y="32"/>
                        <a:pt x="20" y="33"/>
                        <a:pt x="26" y="28"/>
                      </a:cubicBez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6">
                  <a:extLst>
                    <a:ext uri="{FF2B5EF4-FFF2-40B4-BE49-F238E27FC236}">
                      <a16:creationId xmlns:a16="http://schemas.microsoft.com/office/drawing/2014/main" id="{E84315D9-CDDE-491C-BE69-11D73FA4BC93}"/>
                    </a:ext>
                  </a:extLst>
                </p:cNvPr>
                <p:cNvSpPr>
                  <a:spLocks noChangeShapeType="1"/>
                </p:cNvSpPr>
                <p:nvPr/>
              </p:nvSpPr>
              <p:spPr bwMode="auto">
                <a:xfrm flipV="1">
                  <a:off x="6023" y="1258"/>
                  <a:ext cx="43" cy="36"/>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7">
                  <a:extLst>
                    <a:ext uri="{FF2B5EF4-FFF2-40B4-BE49-F238E27FC236}">
                      <a16:creationId xmlns:a16="http://schemas.microsoft.com/office/drawing/2014/main" id="{53E6FAF3-8C75-4CE5-9376-DDD35F701DDC}"/>
                    </a:ext>
                  </a:extLst>
                </p:cNvPr>
                <p:cNvSpPr>
                  <a:spLocks noChangeShapeType="1"/>
                </p:cNvSpPr>
                <p:nvPr/>
              </p:nvSpPr>
              <p:spPr bwMode="auto">
                <a:xfrm flipV="1">
                  <a:off x="5929" y="1322"/>
                  <a:ext cx="61" cy="52"/>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8">
                  <a:extLst>
                    <a:ext uri="{FF2B5EF4-FFF2-40B4-BE49-F238E27FC236}">
                      <a16:creationId xmlns:a16="http://schemas.microsoft.com/office/drawing/2014/main" id="{D1166F45-23B2-41B9-B5E5-94C1AE3BF86F}"/>
                    </a:ext>
                  </a:extLst>
                </p:cNvPr>
                <p:cNvSpPr>
                  <a:spLocks noChangeShapeType="1"/>
                </p:cNvSpPr>
                <p:nvPr/>
              </p:nvSpPr>
              <p:spPr bwMode="auto">
                <a:xfrm flipH="1" flipV="1">
                  <a:off x="5946" y="1257"/>
                  <a:ext cx="46" cy="38"/>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31">
                <a:extLst>
                  <a:ext uri="{FF2B5EF4-FFF2-40B4-BE49-F238E27FC236}">
                    <a16:creationId xmlns:a16="http://schemas.microsoft.com/office/drawing/2014/main" id="{C05AC977-8A09-4599-9301-DFDF46FD46A2}"/>
                  </a:ext>
                </a:extLst>
              </p:cNvPr>
              <p:cNvGrpSpPr>
                <a:grpSpLocks noChangeAspect="1"/>
              </p:cNvGrpSpPr>
              <p:nvPr/>
            </p:nvGrpSpPr>
            <p:grpSpPr bwMode="auto">
              <a:xfrm>
                <a:off x="8448865" y="1944999"/>
                <a:ext cx="326066" cy="372446"/>
                <a:chOff x="5381" y="1210"/>
                <a:chExt cx="232" cy="265"/>
              </a:xfrm>
            </p:grpSpPr>
            <p:sp>
              <p:nvSpPr>
                <p:cNvPr id="47" name="Oval 32">
                  <a:extLst>
                    <a:ext uri="{FF2B5EF4-FFF2-40B4-BE49-F238E27FC236}">
                      <a16:creationId xmlns:a16="http://schemas.microsoft.com/office/drawing/2014/main" id="{89513FB4-45AC-4B08-831B-3ADBAE3CA7C4}"/>
                    </a:ext>
                  </a:extLst>
                </p:cNvPr>
                <p:cNvSpPr>
                  <a:spLocks noChangeArrowheads="1"/>
                </p:cNvSpPr>
                <p:nvPr/>
              </p:nvSpPr>
              <p:spPr bwMode="auto">
                <a:xfrm>
                  <a:off x="5411" y="1335"/>
                  <a:ext cx="17" cy="16"/>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Oval 33">
                  <a:extLst>
                    <a:ext uri="{FF2B5EF4-FFF2-40B4-BE49-F238E27FC236}">
                      <a16:creationId xmlns:a16="http://schemas.microsoft.com/office/drawing/2014/main" id="{4DEEF358-3BEB-4F24-9538-2DE1541DD685}"/>
                    </a:ext>
                  </a:extLst>
                </p:cNvPr>
                <p:cNvSpPr>
                  <a:spLocks noChangeArrowheads="1"/>
                </p:cNvSpPr>
                <p:nvPr/>
              </p:nvSpPr>
              <p:spPr bwMode="auto">
                <a:xfrm>
                  <a:off x="5421" y="1387"/>
                  <a:ext cx="18" cy="16"/>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Oval 34">
                  <a:extLst>
                    <a:ext uri="{FF2B5EF4-FFF2-40B4-BE49-F238E27FC236}">
                      <a16:creationId xmlns:a16="http://schemas.microsoft.com/office/drawing/2014/main" id="{988C87A8-C3EE-4987-BBD8-D40D9B347468}"/>
                    </a:ext>
                  </a:extLst>
                </p:cNvPr>
                <p:cNvSpPr>
                  <a:spLocks noChangeArrowheads="1"/>
                </p:cNvSpPr>
                <p:nvPr/>
              </p:nvSpPr>
              <p:spPr bwMode="auto">
                <a:xfrm>
                  <a:off x="5447" y="1248"/>
                  <a:ext cx="17" cy="18"/>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Oval 35">
                  <a:extLst>
                    <a:ext uri="{FF2B5EF4-FFF2-40B4-BE49-F238E27FC236}">
                      <a16:creationId xmlns:a16="http://schemas.microsoft.com/office/drawing/2014/main" id="{89346AD3-1643-4F22-8E88-9C4617598385}"/>
                    </a:ext>
                  </a:extLst>
                </p:cNvPr>
                <p:cNvSpPr>
                  <a:spLocks noChangeArrowheads="1"/>
                </p:cNvSpPr>
                <p:nvPr/>
              </p:nvSpPr>
              <p:spPr bwMode="auto">
                <a:xfrm>
                  <a:off x="5447" y="1420"/>
                  <a:ext cx="17" cy="16"/>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6">
                  <a:extLst>
                    <a:ext uri="{FF2B5EF4-FFF2-40B4-BE49-F238E27FC236}">
                      <a16:creationId xmlns:a16="http://schemas.microsoft.com/office/drawing/2014/main" id="{51174A3D-9403-49F1-B952-39AE7DA3DA1D}"/>
                    </a:ext>
                  </a:extLst>
                </p:cNvPr>
                <p:cNvSpPr>
                  <a:spLocks noChangeShapeType="1"/>
                </p:cNvSpPr>
                <p:nvPr/>
              </p:nvSpPr>
              <p:spPr bwMode="auto">
                <a:xfrm flipH="1">
                  <a:off x="5381" y="1343"/>
                  <a:ext cx="3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55A499B7-A985-4280-9DE7-F6C63E43E107}"/>
                    </a:ext>
                  </a:extLst>
                </p:cNvPr>
                <p:cNvSpPr>
                  <a:spLocks/>
                </p:cNvSpPr>
                <p:nvPr/>
              </p:nvSpPr>
              <p:spPr bwMode="auto">
                <a:xfrm>
                  <a:off x="5455" y="1262"/>
                  <a:ext cx="18" cy="162"/>
                </a:xfrm>
                <a:custGeom>
                  <a:avLst/>
                  <a:gdLst>
                    <a:gd name="T0" fmla="*/ 7 w 18"/>
                    <a:gd name="T1" fmla="*/ 162 h 162"/>
                    <a:gd name="T2" fmla="*/ 18 w 18"/>
                    <a:gd name="T3" fmla="*/ 155 h 162"/>
                    <a:gd name="T4" fmla="*/ 18 w 18"/>
                    <a:gd name="T5" fmla="*/ 114 h 162"/>
                    <a:gd name="T6" fmla="*/ 0 w 18"/>
                    <a:gd name="T7" fmla="*/ 102 h 162"/>
                    <a:gd name="T8" fmla="*/ 0 w 18"/>
                    <a:gd name="T9" fmla="*/ 59 h 162"/>
                    <a:gd name="T10" fmla="*/ 18 w 18"/>
                    <a:gd name="T11" fmla="*/ 48 h 162"/>
                    <a:gd name="T12" fmla="*/ 18 w 18"/>
                    <a:gd name="T13" fmla="*/ 7 h 162"/>
                    <a:gd name="T14" fmla="*/ 7 w 18"/>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62">
                      <a:moveTo>
                        <a:pt x="7" y="162"/>
                      </a:moveTo>
                      <a:lnTo>
                        <a:pt x="18" y="155"/>
                      </a:lnTo>
                      <a:lnTo>
                        <a:pt x="18" y="114"/>
                      </a:lnTo>
                      <a:lnTo>
                        <a:pt x="0" y="102"/>
                      </a:lnTo>
                      <a:lnTo>
                        <a:pt x="0" y="59"/>
                      </a:lnTo>
                      <a:lnTo>
                        <a:pt x="18" y="48"/>
                      </a:lnTo>
                      <a:lnTo>
                        <a:pt x="18" y="7"/>
                      </a:lnTo>
                      <a:lnTo>
                        <a:pt x="7"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8">
                  <a:extLst>
                    <a:ext uri="{FF2B5EF4-FFF2-40B4-BE49-F238E27FC236}">
                      <a16:creationId xmlns:a16="http://schemas.microsoft.com/office/drawing/2014/main" id="{734FB002-7F29-40FE-9351-19656E4CC844}"/>
                    </a:ext>
                  </a:extLst>
                </p:cNvPr>
                <p:cNvSpPr>
                  <a:spLocks noChangeShapeType="1"/>
                </p:cNvSpPr>
                <p:nvPr/>
              </p:nvSpPr>
              <p:spPr bwMode="auto">
                <a:xfrm flipV="1">
                  <a:off x="5413" y="1401"/>
                  <a:ext cx="11" cy="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Oval 39">
                  <a:extLst>
                    <a:ext uri="{FF2B5EF4-FFF2-40B4-BE49-F238E27FC236}">
                      <a16:creationId xmlns:a16="http://schemas.microsoft.com/office/drawing/2014/main" id="{8A9EADD6-376F-4912-9A66-06C11AC30B68}"/>
                    </a:ext>
                  </a:extLst>
                </p:cNvPr>
                <p:cNvSpPr>
                  <a:spLocks noChangeArrowheads="1"/>
                </p:cNvSpPr>
                <p:nvPr/>
              </p:nvSpPr>
              <p:spPr bwMode="auto">
                <a:xfrm>
                  <a:off x="5421" y="1283"/>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0">
                  <a:extLst>
                    <a:ext uri="{FF2B5EF4-FFF2-40B4-BE49-F238E27FC236}">
                      <a16:creationId xmlns:a16="http://schemas.microsoft.com/office/drawing/2014/main" id="{E27C56F0-BBD0-47F3-8A50-D217B643B9B4}"/>
                    </a:ext>
                  </a:extLst>
                </p:cNvPr>
                <p:cNvSpPr>
                  <a:spLocks noChangeShapeType="1"/>
                </p:cNvSpPr>
                <p:nvPr/>
              </p:nvSpPr>
              <p:spPr bwMode="auto">
                <a:xfrm>
                  <a:off x="5414" y="1274"/>
                  <a:ext cx="10" cy="11"/>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41">
                  <a:extLst>
                    <a:ext uri="{FF2B5EF4-FFF2-40B4-BE49-F238E27FC236}">
                      <a16:creationId xmlns:a16="http://schemas.microsoft.com/office/drawing/2014/main" id="{201CA608-E283-4045-9CDE-0975BCD7356C}"/>
                    </a:ext>
                  </a:extLst>
                </p:cNvPr>
                <p:cNvSpPr>
                  <a:spLocks/>
                </p:cNvSpPr>
                <p:nvPr/>
              </p:nvSpPr>
              <p:spPr bwMode="auto">
                <a:xfrm>
                  <a:off x="5381" y="1210"/>
                  <a:ext cx="115" cy="133"/>
                </a:xfrm>
                <a:custGeom>
                  <a:avLst/>
                  <a:gdLst>
                    <a:gd name="T0" fmla="*/ 0 w 115"/>
                    <a:gd name="T1" fmla="*/ 133 h 133"/>
                    <a:gd name="T2" fmla="*/ 0 w 115"/>
                    <a:gd name="T3" fmla="*/ 85 h 133"/>
                    <a:gd name="T4" fmla="*/ 32 w 115"/>
                    <a:gd name="T5" fmla="*/ 66 h 133"/>
                    <a:gd name="T6" fmla="*/ 32 w 115"/>
                    <a:gd name="T7" fmla="*/ 33 h 133"/>
                    <a:gd name="T8" fmla="*/ 84 w 115"/>
                    <a:gd name="T9" fmla="*/ 0 h 133"/>
                    <a:gd name="T10" fmla="*/ 115 w 115"/>
                    <a:gd name="T11" fmla="*/ 13 h 133"/>
                    <a:gd name="T12" fmla="*/ 115 w 115"/>
                    <a:gd name="T13" fmla="*/ 105 h 133"/>
                    <a:gd name="T14" fmla="*/ 115 w 115"/>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33">
                      <a:moveTo>
                        <a:pt x="0" y="133"/>
                      </a:moveTo>
                      <a:lnTo>
                        <a:pt x="0" y="85"/>
                      </a:lnTo>
                      <a:lnTo>
                        <a:pt x="32" y="66"/>
                      </a:lnTo>
                      <a:lnTo>
                        <a:pt x="32" y="33"/>
                      </a:lnTo>
                      <a:lnTo>
                        <a:pt x="84" y="0"/>
                      </a:lnTo>
                      <a:lnTo>
                        <a:pt x="115" y="13"/>
                      </a:lnTo>
                      <a:lnTo>
                        <a:pt x="115" y="105"/>
                      </a:lnTo>
                      <a:lnTo>
                        <a:pt x="115" y="133"/>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2">
                  <a:extLst>
                    <a:ext uri="{FF2B5EF4-FFF2-40B4-BE49-F238E27FC236}">
                      <a16:creationId xmlns:a16="http://schemas.microsoft.com/office/drawing/2014/main" id="{DFCFE212-6862-47F2-B9E2-19F92C47AEA1}"/>
                    </a:ext>
                  </a:extLst>
                </p:cNvPr>
                <p:cNvSpPr>
                  <a:spLocks/>
                </p:cNvSpPr>
                <p:nvPr/>
              </p:nvSpPr>
              <p:spPr bwMode="auto">
                <a:xfrm>
                  <a:off x="5381" y="1343"/>
                  <a:ext cx="115" cy="132"/>
                </a:xfrm>
                <a:custGeom>
                  <a:avLst/>
                  <a:gdLst>
                    <a:gd name="T0" fmla="*/ 0 w 115"/>
                    <a:gd name="T1" fmla="*/ 0 h 132"/>
                    <a:gd name="T2" fmla="*/ 0 w 115"/>
                    <a:gd name="T3" fmla="*/ 48 h 132"/>
                    <a:gd name="T4" fmla="*/ 32 w 115"/>
                    <a:gd name="T5" fmla="*/ 67 h 132"/>
                    <a:gd name="T6" fmla="*/ 32 w 115"/>
                    <a:gd name="T7" fmla="*/ 100 h 132"/>
                    <a:gd name="T8" fmla="*/ 84 w 115"/>
                    <a:gd name="T9" fmla="*/ 132 h 132"/>
                    <a:gd name="T10" fmla="*/ 115 w 115"/>
                    <a:gd name="T11" fmla="*/ 118 h 132"/>
                    <a:gd name="T12" fmla="*/ 115 w 115"/>
                    <a:gd name="T13" fmla="*/ 27 h 132"/>
                    <a:gd name="T14" fmla="*/ 115 w 115"/>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32">
                      <a:moveTo>
                        <a:pt x="0" y="0"/>
                      </a:moveTo>
                      <a:lnTo>
                        <a:pt x="0" y="48"/>
                      </a:lnTo>
                      <a:lnTo>
                        <a:pt x="32" y="67"/>
                      </a:lnTo>
                      <a:lnTo>
                        <a:pt x="32" y="100"/>
                      </a:lnTo>
                      <a:lnTo>
                        <a:pt x="84" y="132"/>
                      </a:lnTo>
                      <a:lnTo>
                        <a:pt x="115" y="118"/>
                      </a:lnTo>
                      <a:lnTo>
                        <a:pt x="115" y="27"/>
                      </a:lnTo>
                      <a:lnTo>
                        <a:pt x="115"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Oval 43">
                  <a:extLst>
                    <a:ext uri="{FF2B5EF4-FFF2-40B4-BE49-F238E27FC236}">
                      <a16:creationId xmlns:a16="http://schemas.microsoft.com/office/drawing/2014/main" id="{923C596A-3267-4445-BA73-DA0AB00376E0}"/>
                    </a:ext>
                  </a:extLst>
                </p:cNvPr>
                <p:cNvSpPr>
                  <a:spLocks noChangeArrowheads="1"/>
                </p:cNvSpPr>
                <p:nvPr/>
              </p:nvSpPr>
              <p:spPr bwMode="auto">
                <a:xfrm>
                  <a:off x="5567" y="1335"/>
                  <a:ext cx="16" cy="16"/>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Oval 44">
                  <a:extLst>
                    <a:ext uri="{FF2B5EF4-FFF2-40B4-BE49-F238E27FC236}">
                      <a16:creationId xmlns:a16="http://schemas.microsoft.com/office/drawing/2014/main" id="{B766C909-E383-47AD-B53C-27BA7938D982}"/>
                    </a:ext>
                  </a:extLst>
                </p:cNvPr>
                <p:cNvSpPr>
                  <a:spLocks noChangeArrowheads="1"/>
                </p:cNvSpPr>
                <p:nvPr/>
              </p:nvSpPr>
              <p:spPr bwMode="auto">
                <a:xfrm>
                  <a:off x="5557" y="1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Oval 45">
                  <a:extLst>
                    <a:ext uri="{FF2B5EF4-FFF2-40B4-BE49-F238E27FC236}">
                      <a16:creationId xmlns:a16="http://schemas.microsoft.com/office/drawing/2014/main" id="{0228CE36-62AC-4A6A-93E9-4901A2FEE7A0}"/>
                    </a:ext>
                  </a:extLst>
                </p:cNvPr>
                <p:cNvSpPr>
                  <a:spLocks noChangeArrowheads="1"/>
                </p:cNvSpPr>
                <p:nvPr/>
              </p:nvSpPr>
              <p:spPr bwMode="auto">
                <a:xfrm>
                  <a:off x="5531" y="1420"/>
                  <a:ext cx="16" cy="16"/>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Oval 46">
                  <a:extLst>
                    <a:ext uri="{FF2B5EF4-FFF2-40B4-BE49-F238E27FC236}">
                      <a16:creationId xmlns:a16="http://schemas.microsoft.com/office/drawing/2014/main" id="{5F18FC7B-2B1C-4F05-A9A6-B7CED9EA9917}"/>
                    </a:ext>
                  </a:extLst>
                </p:cNvPr>
                <p:cNvSpPr>
                  <a:spLocks noChangeArrowheads="1"/>
                </p:cNvSpPr>
                <p:nvPr/>
              </p:nvSpPr>
              <p:spPr bwMode="auto">
                <a:xfrm>
                  <a:off x="5531" y="1248"/>
                  <a:ext cx="16" cy="18"/>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FA07B074-1604-409B-AF3B-6868790FDBE3}"/>
                    </a:ext>
                  </a:extLst>
                </p:cNvPr>
                <p:cNvSpPr>
                  <a:spLocks noChangeShapeType="1"/>
                </p:cNvSpPr>
                <p:nvPr/>
              </p:nvSpPr>
              <p:spPr bwMode="auto">
                <a:xfrm>
                  <a:off x="5583" y="1343"/>
                  <a:ext cx="3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48">
                  <a:extLst>
                    <a:ext uri="{FF2B5EF4-FFF2-40B4-BE49-F238E27FC236}">
                      <a16:creationId xmlns:a16="http://schemas.microsoft.com/office/drawing/2014/main" id="{71A4F1B8-9204-4B10-BBD6-106AA9B4F343}"/>
                    </a:ext>
                  </a:extLst>
                </p:cNvPr>
                <p:cNvSpPr>
                  <a:spLocks/>
                </p:cNvSpPr>
                <p:nvPr/>
              </p:nvSpPr>
              <p:spPr bwMode="auto">
                <a:xfrm>
                  <a:off x="5521" y="1262"/>
                  <a:ext cx="18" cy="161"/>
                </a:xfrm>
                <a:custGeom>
                  <a:avLst/>
                  <a:gdLst>
                    <a:gd name="T0" fmla="*/ 11 w 18"/>
                    <a:gd name="T1" fmla="*/ 0 h 161"/>
                    <a:gd name="T2" fmla="*/ 0 w 18"/>
                    <a:gd name="T3" fmla="*/ 7 h 161"/>
                    <a:gd name="T4" fmla="*/ 0 w 18"/>
                    <a:gd name="T5" fmla="*/ 47 h 161"/>
                    <a:gd name="T6" fmla="*/ 18 w 18"/>
                    <a:gd name="T7" fmla="*/ 59 h 161"/>
                    <a:gd name="T8" fmla="*/ 18 w 18"/>
                    <a:gd name="T9" fmla="*/ 102 h 161"/>
                    <a:gd name="T10" fmla="*/ 0 w 18"/>
                    <a:gd name="T11" fmla="*/ 114 h 161"/>
                    <a:gd name="T12" fmla="*/ 0 w 18"/>
                    <a:gd name="T13" fmla="*/ 154 h 161"/>
                    <a:gd name="T14" fmla="*/ 11 w 18"/>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61">
                      <a:moveTo>
                        <a:pt x="11" y="0"/>
                      </a:moveTo>
                      <a:lnTo>
                        <a:pt x="0" y="7"/>
                      </a:lnTo>
                      <a:lnTo>
                        <a:pt x="0" y="47"/>
                      </a:lnTo>
                      <a:lnTo>
                        <a:pt x="18" y="59"/>
                      </a:lnTo>
                      <a:lnTo>
                        <a:pt x="18" y="102"/>
                      </a:lnTo>
                      <a:lnTo>
                        <a:pt x="0" y="114"/>
                      </a:lnTo>
                      <a:lnTo>
                        <a:pt x="0" y="154"/>
                      </a:lnTo>
                      <a:lnTo>
                        <a:pt x="11" y="16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493171D6-33B5-4F00-A5DA-86B89F0DB8DE}"/>
                    </a:ext>
                  </a:extLst>
                </p:cNvPr>
                <p:cNvSpPr>
                  <a:spLocks noChangeShapeType="1"/>
                </p:cNvSpPr>
                <p:nvPr/>
              </p:nvSpPr>
              <p:spPr bwMode="auto">
                <a:xfrm flipH="1">
                  <a:off x="5571" y="1274"/>
                  <a:ext cx="11" cy="1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Oval 50">
                  <a:extLst>
                    <a:ext uri="{FF2B5EF4-FFF2-40B4-BE49-F238E27FC236}">
                      <a16:creationId xmlns:a16="http://schemas.microsoft.com/office/drawing/2014/main" id="{984E22DC-19F5-4DDC-8C72-EB6807642562}"/>
                    </a:ext>
                  </a:extLst>
                </p:cNvPr>
                <p:cNvSpPr>
                  <a:spLocks noChangeArrowheads="1"/>
                </p:cNvSpPr>
                <p:nvPr/>
              </p:nvSpPr>
              <p:spPr bwMode="auto">
                <a:xfrm>
                  <a:off x="5557" y="1386"/>
                  <a:ext cx="18" cy="16"/>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C76A028E-F619-482F-BA08-DFA8F72A0DA7}"/>
                    </a:ext>
                  </a:extLst>
                </p:cNvPr>
                <p:cNvSpPr>
                  <a:spLocks noChangeShapeType="1"/>
                </p:cNvSpPr>
                <p:nvPr/>
              </p:nvSpPr>
              <p:spPr bwMode="auto">
                <a:xfrm flipH="1" flipV="1">
                  <a:off x="5572" y="1401"/>
                  <a:ext cx="8" cy="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52">
                  <a:extLst>
                    <a:ext uri="{FF2B5EF4-FFF2-40B4-BE49-F238E27FC236}">
                      <a16:creationId xmlns:a16="http://schemas.microsoft.com/office/drawing/2014/main" id="{E2BEB533-BFF6-4081-9C06-44FDA84DA82C}"/>
                    </a:ext>
                  </a:extLst>
                </p:cNvPr>
                <p:cNvSpPr>
                  <a:spLocks/>
                </p:cNvSpPr>
                <p:nvPr/>
              </p:nvSpPr>
              <p:spPr bwMode="auto">
                <a:xfrm>
                  <a:off x="5498" y="1343"/>
                  <a:ext cx="115" cy="132"/>
                </a:xfrm>
                <a:custGeom>
                  <a:avLst/>
                  <a:gdLst>
                    <a:gd name="T0" fmla="*/ 115 w 115"/>
                    <a:gd name="T1" fmla="*/ 0 h 132"/>
                    <a:gd name="T2" fmla="*/ 115 w 115"/>
                    <a:gd name="T3" fmla="*/ 48 h 132"/>
                    <a:gd name="T4" fmla="*/ 84 w 115"/>
                    <a:gd name="T5" fmla="*/ 67 h 132"/>
                    <a:gd name="T6" fmla="*/ 84 w 115"/>
                    <a:gd name="T7" fmla="*/ 100 h 132"/>
                    <a:gd name="T8" fmla="*/ 33 w 115"/>
                    <a:gd name="T9" fmla="*/ 132 h 132"/>
                    <a:gd name="T10" fmla="*/ 0 w 115"/>
                    <a:gd name="T11" fmla="*/ 118 h 132"/>
                    <a:gd name="T12" fmla="*/ 0 w 115"/>
                    <a:gd name="T13" fmla="*/ 27 h 132"/>
                    <a:gd name="T14" fmla="*/ 0 w 115"/>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32">
                      <a:moveTo>
                        <a:pt x="115" y="0"/>
                      </a:moveTo>
                      <a:lnTo>
                        <a:pt x="115" y="48"/>
                      </a:lnTo>
                      <a:lnTo>
                        <a:pt x="84" y="67"/>
                      </a:lnTo>
                      <a:lnTo>
                        <a:pt x="84" y="100"/>
                      </a:lnTo>
                      <a:lnTo>
                        <a:pt x="33" y="132"/>
                      </a:lnTo>
                      <a:lnTo>
                        <a:pt x="0" y="118"/>
                      </a:lnTo>
                      <a:lnTo>
                        <a:pt x="0" y="27"/>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53">
                  <a:extLst>
                    <a:ext uri="{FF2B5EF4-FFF2-40B4-BE49-F238E27FC236}">
                      <a16:creationId xmlns:a16="http://schemas.microsoft.com/office/drawing/2014/main" id="{090922DB-F130-46DE-B683-0915D5AAE44F}"/>
                    </a:ext>
                  </a:extLst>
                </p:cNvPr>
                <p:cNvSpPr>
                  <a:spLocks/>
                </p:cNvSpPr>
                <p:nvPr/>
              </p:nvSpPr>
              <p:spPr bwMode="auto">
                <a:xfrm>
                  <a:off x="5498" y="1210"/>
                  <a:ext cx="115" cy="133"/>
                </a:xfrm>
                <a:custGeom>
                  <a:avLst/>
                  <a:gdLst>
                    <a:gd name="T0" fmla="*/ 115 w 115"/>
                    <a:gd name="T1" fmla="*/ 133 h 133"/>
                    <a:gd name="T2" fmla="*/ 115 w 115"/>
                    <a:gd name="T3" fmla="*/ 85 h 133"/>
                    <a:gd name="T4" fmla="*/ 84 w 115"/>
                    <a:gd name="T5" fmla="*/ 66 h 133"/>
                    <a:gd name="T6" fmla="*/ 84 w 115"/>
                    <a:gd name="T7" fmla="*/ 33 h 133"/>
                    <a:gd name="T8" fmla="*/ 33 w 115"/>
                    <a:gd name="T9" fmla="*/ 0 h 133"/>
                    <a:gd name="T10" fmla="*/ 0 w 115"/>
                    <a:gd name="T11" fmla="*/ 13 h 133"/>
                    <a:gd name="T12" fmla="*/ 0 w 115"/>
                    <a:gd name="T13" fmla="*/ 105 h 133"/>
                    <a:gd name="T14" fmla="*/ 0 w 115"/>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33">
                      <a:moveTo>
                        <a:pt x="115" y="133"/>
                      </a:moveTo>
                      <a:lnTo>
                        <a:pt x="115" y="85"/>
                      </a:lnTo>
                      <a:lnTo>
                        <a:pt x="84" y="66"/>
                      </a:lnTo>
                      <a:lnTo>
                        <a:pt x="84" y="33"/>
                      </a:lnTo>
                      <a:lnTo>
                        <a:pt x="33" y="0"/>
                      </a:lnTo>
                      <a:lnTo>
                        <a:pt x="0" y="13"/>
                      </a:lnTo>
                      <a:lnTo>
                        <a:pt x="0" y="105"/>
                      </a:lnTo>
                      <a:lnTo>
                        <a:pt x="0" y="133"/>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9" name="check 3">
                <a:extLst>
                  <a:ext uri="{FF2B5EF4-FFF2-40B4-BE49-F238E27FC236}">
                    <a16:creationId xmlns:a16="http://schemas.microsoft.com/office/drawing/2014/main" id="{53223DC0-61B0-4BC5-A5C2-1BBC83C59FA8}"/>
                  </a:ext>
                </a:extLst>
              </p:cNvPr>
              <p:cNvSpPr>
                <a:spLocks noChangeAspect="1" noEditPoints="1"/>
              </p:cNvSpPr>
              <p:nvPr/>
            </p:nvSpPr>
            <p:spPr bwMode="auto">
              <a:xfrm>
                <a:off x="7506220" y="1956197"/>
                <a:ext cx="353692" cy="35164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4" name="Group 56">
            <a:extLst>
              <a:ext uri="{FF2B5EF4-FFF2-40B4-BE49-F238E27FC236}">
                <a16:creationId xmlns:a16="http://schemas.microsoft.com/office/drawing/2014/main" id="{FF0B1EB5-7F41-47F4-BF1C-CB2614F1E0CC}"/>
              </a:ext>
            </a:extLst>
          </p:cNvPr>
          <p:cNvGrpSpPr>
            <a:grpSpLocks noChangeAspect="1"/>
          </p:cNvGrpSpPr>
          <p:nvPr/>
        </p:nvGrpSpPr>
        <p:grpSpPr bwMode="auto">
          <a:xfrm>
            <a:off x="1901370" y="1744665"/>
            <a:ext cx="858840" cy="963614"/>
            <a:chOff x="1197" y="1099"/>
            <a:chExt cx="541" cy="607"/>
          </a:xfrm>
        </p:grpSpPr>
        <p:sp>
          <p:nvSpPr>
            <p:cNvPr id="76" name="Freeform 57">
              <a:extLst>
                <a:ext uri="{FF2B5EF4-FFF2-40B4-BE49-F238E27FC236}">
                  <a16:creationId xmlns:a16="http://schemas.microsoft.com/office/drawing/2014/main" id="{7859D9C1-7443-47F1-BA4F-CD669D8D108A}"/>
                </a:ext>
              </a:extLst>
            </p:cNvPr>
            <p:cNvSpPr>
              <a:spLocks/>
            </p:cNvSpPr>
            <p:nvPr/>
          </p:nvSpPr>
          <p:spPr bwMode="auto">
            <a:xfrm>
              <a:off x="1318" y="1221"/>
              <a:ext cx="296" cy="377"/>
            </a:xfrm>
            <a:custGeom>
              <a:avLst/>
              <a:gdLst>
                <a:gd name="T0" fmla="*/ 179 w 179"/>
                <a:gd name="T1" fmla="*/ 92 h 228"/>
                <a:gd name="T2" fmla="*/ 91 w 179"/>
                <a:gd name="T3" fmla="*/ 0 h 228"/>
                <a:gd name="T4" fmla="*/ 0 w 179"/>
                <a:gd name="T5" fmla="*/ 90 h 228"/>
                <a:gd name="T6" fmla="*/ 42 w 179"/>
                <a:gd name="T7" fmla="*/ 168 h 228"/>
                <a:gd name="T8" fmla="*/ 53 w 179"/>
                <a:gd name="T9" fmla="*/ 191 h 228"/>
                <a:gd name="T10" fmla="*/ 53 w 179"/>
                <a:gd name="T11" fmla="*/ 219 h 228"/>
                <a:gd name="T12" fmla="*/ 60 w 179"/>
                <a:gd name="T13" fmla="*/ 228 h 228"/>
                <a:gd name="T14" fmla="*/ 119 w 179"/>
                <a:gd name="T15" fmla="*/ 228 h 228"/>
                <a:gd name="T16" fmla="*/ 126 w 179"/>
                <a:gd name="T17" fmla="*/ 219 h 228"/>
                <a:gd name="T18" fmla="*/ 126 w 179"/>
                <a:gd name="T19" fmla="*/ 191 h 228"/>
                <a:gd name="T20" fmla="*/ 139 w 179"/>
                <a:gd name="T21" fmla="*/ 168 h 228"/>
                <a:gd name="T22" fmla="*/ 179 w 179"/>
                <a:gd name="T23" fmla="*/ 9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228">
                  <a:moveTo>
                    <a:pt x="179" y="92"/>
                  </a:moveTo>
                  <a:cubicBezTo>
                    <a:pt x="179" y="41"/>
                    <a:pt x="140" y="2"/>
                    <a:pt x="91" y="0"/>
                  </a:cubicBezTo>
                  <a:cubicBezTo>
                    <a:pt x="41" y="0"/>
                    <a:pt x="0" y="41"/>
                    <a:pt x="0" y="90"/>
                  </a:cubicBezTo>
                  <a:cubicBezTo>
                    <a:pt x="0" y="124"/>
                    <a:pt x="16" y="152"/>
                    <a:pt x="42" y="168"/>
                  </a:cubicBezTo>
                  <a:cubicBezTo>
                    <a:pt x="49" y="173"/>
                    <a:pt x="53" y="180"/>
                    <a:pt x="53" y="191"/>
                  </a:cubicBezTo>
                  <a:cubicBezTo>
                    <a:pt x="53" y="219"/>
                    <a:pt x="53" y="219"/>
                    <a:pt x="53" y="219"/>
                  </a:cubicBezTo>
                  <a:cubicBezTo>
                    <a:pt x="53" y="224"/>
                    <a:pt x="56" y="228"/>
                    <a:pt x="60" y="228"/>
                  </a:cubicBezTo>
                  <a:cubicBezTo>
                    <a:pt x="119" y="228"/>
                    <a:pt x="119" y="228"/>
                    <a:pt x="119" y="228"/>
                  </a:cubicBezTo>
                  <a:cubicBezTo>
                    <a:pt x="123" y="228"/>
                    <a:pt x="126" y="224"/>
                    <a:pt x="126" y="219"/>
                  </a:cubicBezTo>
                  <a:cubicBezTo>
                    <a:pt x="126" y="191"/>
                    <a:pt x="126" y="191"/>
                    <a:pt x="126" y="191"/>
                  </a:cubicBezTo>
                  <a:cubicBezTo>
                    <a:pt x="126" y="180"/>
                    <a:pt x="130" y="173"/>
                    <a:pt x="139" y="168"/>
                  </a:cubicBezTo>
                  <a:cubicBezTo>
                    <a:pt x="163" y="152"/>
                    <a:pt x="179" y="124"/>
                    <a:pt x="179" y="92"/>
                  </a:cubicBezTo>
                  <a:close/>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8">
              <a:extLst>
                <a:ext uri="{FF2B5EF4-FFF2-40B4-BE49-F238E27FC236}">
                  <a16:creationId xmlns:a16="http://schemas.microsoft.com/office/drawing/2014/main" id="{4ECE7BBF-3521-4F0E-994E-DE57EA1ED9FA}"/>
                </a:ext>
              </a:extLst>
            </p:cNvPr>
            <p:cNvSpPr>
              <a:spLocks noChangeShapeType="1"/>
            </p:cNvSpPr>
            <p:nvPr/>
          </p:nvSpPr>
          <p:spPr bwMode="auto">
            <a:xfrm>
              <a:off x="1414" y="1631"/>
              <a:ext cx="104" cy="7"/>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59">
              <a:extLst>
                <a:ext uri="{FF2B5EF4-FFF2-40B4-BE49-F238E27FC236}">
                  <a16:creationId xmlns:a16="http://schemas.microsoft.com/office/drawing/2014/main" id="{CB949752-73A4-43E4-8936-81467B135B27}"/>
                </a:ext>
              </a:extLst>
            </p:cNvPr>
            <p:cNvSpPr>
              <a:spLocks noChangeShapeType="1"/>
            </p:cNvSpPr>
            <p:nvPr/>
          </p:nvSpPr>
          <p:spPr bwMode="auto">
            <a:xfrm>
              <a:off x="1414" y="1666"/>
              <a:ext cx="104" cy="7"/>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0">
              <a:extLst>
                <a:ext uri="{FF2B5EF4-FFF2-40B4-BE49-F238E27FC236}">
                  <a16:creationId xmlns:a16="http://schemas.microsoft.com/office/drawing/2014/main" id="{57ADB16F-2AB1-48E0-BA2E-244D0723E0E4}"/>
                </a:ext>
              </a:extLst>
            </p:cNvPr>
            <p:cNvSpPr>
              <a:spLocks noChangeShapeType="1"/>
            </p:cNvSpPr>
            <p:nvPr/>
          </p:nvSpPr>
          <p:spPr bwMode="auto">
            <a:xfrm>
              <a:off x="1414" y="1699"/>
              <a:ext cx="104" cy="7"/>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1">
              <a:extLst>
                <a:ext uri="{FF2B5EF4-FFF2-40B4-BE49-F238E27FC236}">
                  <a16:creationId xmlns:a16="http://schemas.microsoft.com/office/drawing/2014/main" id="{0C034B66-B836-4852-BBE2-E6607E65B8E2}"/>
                </a:ext>
              </a:extLst>
            </p:cNvPr>
            <p:cNvSpPr>
              <a:spLocks noChangeShapeType="1"/>
            </p:cNvSpPr>
            <p:nvPr/>
          </p:nvSpPr>
          <p:spPr bwMode="auto">
            <a:xfrm flipV="1">
              <a:off x="1467" y="1099"/>
              <a:ext cx="0" cy="76"/>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2">
              <a:extLst>
                <a:ext uri="{FF2B5EF4-FFF2-40B4-BE49-F238E27FC236}">
                  <a16:creationId xmlns:a16="http://schemas.microsoft.com/office/drawing/2014/main" id="{540D2D2A-7B59-4581-BCE5-27A120C061BB}"/>
                </a:ext>
              </a:extLst>
            </p:cNvPr>
            <p:cNvSpPr>
              <a:spLocks noChangeShapeType="1"/>
            </p:cNvSpPr>
            <p:nvPr/>
          </p:nvSpPr>
          <p:spPr bwMode="auto">
            <a:xfrm flipV="1">
              <a:off x="1606" y="1178"/>
              <a:ext cx="54" cy="55"/>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3">
              <a:extLst>
                <a:ext uri="{FF2B5EF4-FFF2-40B4-BE49-F238E27FC236}">
                  <a16:creationId xmlns:a16="http://schemas.microsoft.com/office/drawing/2014/main" id="{B9D63E55-EE4A-4FAC-A8C4-06A2A86C1382}"/>
                </a:ext>
              </a:extLst>
            </p:cNvPr>
            <p:cNvSpPr>
              <a:spLocks noChangeShapeType="1"/>
            </p:cNvSpPr>
            <p:nvPr/>
          </p:nvSpPr>
          <p:spPr bwMode="auto">
            <a:xfrm>
              <a:off x="1660" y="1373"/>
              <a:ext cx="78" cy="0"/>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4">
              <a:extLst>
                <a:ext uri="{FF2B5EF4-FFF2-40B4-BE49-F238E27FC236}">
                  <a16:creationId xmlns:a16="http://schemas.microsoft.com/office/drawing/2014/main" id="{44BE98DE-7D20-4E08-A90F-E77EA24F9297}"/>
                </a:ext>
              </a:extLst>
            </p:cNvPr>
            <p:cNvSpPr>
              <a:spLocks noChangeShapeType="1"/>
            </p:cNvSpPr>
            <p:nvPr/>
          </p:nvSpPr>
          <p:spPr bwMode="auto">
            <a:xfrm>
              <a:off x="1602" y="1511"/>
              <a:ext cx="55" cy="54"/>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5">
              <a:extLst>
                <a:ext uri="{FF2B5EF4-FFF2-40B4-BE49-F238E27FC236}">
                  <a16:creationId xmlns:a16="http://schemas.microsoft.com/office/drawing/2014/main" id="{18682808-DB79-4C5A-B18A-65CE1AE0E0F8}"/>
                </a:ext>
              </a:extLst>
            </p:cNvPr>
            <p:cNvSpPr>
              <a:spLocks noChangeShapeType="1"/>
            </p:cNvSpPr>
            <p:nvPr/>
          </p:nvSpPr>
          <p:spPr bwMode="auto">
            <a:xfrm flipH="1" flipV="1">
              <a:off x="1275" y="1178"/>
              <a:ext cx="54" cy="55"/>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6">
              <a:extLst>
                <a:ext uri="{FF2B5EF4-FFF2-40B4-BE49-F238E27FC236}">
                  <a16:creationId xmlns:a16="http://schemas.microsoft.com/office/drawing/2014/main" id="{F6B42C7E-952B-4CC4-AE35-41C2A334B951}"/>
                </a:ext>
              </a:extLst>
            </p:cNvPr>
            <p:cNvSpPr>
              <a:spLocks noChangeShapeType="1"/>
            </p:cNvSpPr>
            <p:nvPr/>
          </p:nvSpPr>
          <p:spPr bwMode="auto">
            <a:xfrm flipH="1">
              <a:off x="1197" y="1373"/>
              <a:ext cx="78" cy="0"/>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7">
              <a:extLst>
                <a:ext uri="{FF2B5EF4-FFF2-40B4-BE49-F238E27FC236}">
                  <a16:creationId xmlns:a16="http://schemas.microsoft.com/office/drawing/2014/main" id="{9F1CF235-29AC-468C-A38B-67208373904C}"/>
                </a:ext>
              </a:extLst>
            </p:cNvPr>
            <p:cNvSpPr>
              <a:spLocks noChangeShapeType="1"/>
            </p:cNvSpPr>
            <p:nvPr/>
          </p:nvSpPr>
          <p:spPr bwMode="auto">
            <a:xfrm flipH="1">
              <a:off x="1278" y="1511"/>
              <a:ext cx="54" cy="54"/>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70">
            <a:extLst>
              <a:ext uri="{FF2B5EF4-FFF2-40B4-BE49-F238E27FC236}">
                <a16:creationId xmlns:a16="http://schemas.microsoft.com/office/drawing/2014/main" id="{A87CFE3C-47E5-4228-952D-A882C457B8CD}"/>
              </a:ext>
            </a:extLst>
          </p:cNvPr>
          <p:cNvGrpSpPr>
            <a:grpSpLocks noChangeAspect="1"/>
          </p:cNvGrpSpPr>
          <p:nvPr/>
        </p:nvGrpSpPr>
        <p:grpSpPr bwMode="auto">
          <a:xfrm>
            <a:off x="1889465" y="3398838"/>
            <a:ext cx="882650" cy="876300"/>
            <a:chOff x="1190" y="2141"/>
            <a:chExt cx="556" cy="552"/>
          </a:xfrm>
        </p:grpSpPr>
        <p:sp>
          <p:nvSpPr>
            <p:cNvPr id="90" name="Freeform 71">
              <a:extLst>
                <a:ext uri="{FF2B5EF4-FFF2-40B4-BE49-F238E27FC236}">
                  <a16:creationId xmlns:a16="http://schemas.microsoft.com/office/drawing/2014/main" id="{674CB310-1828-4843-92D3-B77BB97B4FE2}"/>
                </a:ext>
              </a:extLst>
            </p:cNvPr>
            <p:cNvSpPr>
              <a:spLocks/>
            </p:cNvSpPr>
            <p:nvPr/>
          </p:nvSpPr>
          <p:spPr bwMode="auto">
            <a:xfrm>
              <a:off x="1190" y="2141"/>
              <a:ext cx="556" cy="552"/>
            </a:xfrm>
            <a:custGeom>
              <a:avLst/>
              <a:gdLst>
                <a:gd name="T0" fmla="*/ 369 w 369"/>
                <a:gd name="T1" fmla="*/ 183 h 366"/>
                <a:gd name="T2" fmla="*/ 185 w 369"/>
                <a:gd name="T3" fmla="*/ 0 h 366"/>
                <a:gd name="T4" fmla="*/ 0 w 369"/>
                <a:gd name="T5" fmla="*/ 183 h 366"/>
                <a:gd name="T6" fmla="*/ 185 w 369"/>
                <a:gd name="T7" fmla="*/ 366 h 366"/>
                <a:gd name="T8" fmla="*/ 369 w 369"/>
                <a:gd name="T9" fmla="*/ 183 h 366"/>
              </a:gdLst>
              <a:ahLst/>
              <a:cxnLst>
                <a:cxn ang="0">
                  <a:pos x="T0" y="T1"/>
                </a:cxn>
                <a:cxn ang="0">
                  <a:pos x="T2" y="T3"/>
                </a:cxn>
                <a:cxn ang="0">
                  <a:pos x="T4" y="T5"/>
                </a:cxn>
                <a:cxn ang="0">
                  <a:pos x="T6" y="T7"/>
                </a:cxn>
                <a:cxn ang="0">
                  <a:pos x="T8" y="T9"/>
                </a:cxn>
              </a:cxnLst>
              <a:rect l="0" t="0" r="r" b="b"/>
              <a:pathLst>
                <a:path w="369" h="366">
                  <a:moveTo>
                    <a:pt x="369" y="183"/>
                  </a:moveTo>
                  <a:cubicBezTo>
                    <a:pt x="369" y="81"/>
                    <a:pt x="286" y="0"/>
                    <a:pt x="185" y="0"/>
                  </a:cubicBezTo>
                  <a:cubicBezTo>
                    <a:pt x="83" y="0"/>
                    <a:pt x="0" y="81"/>
                    <a:pt x="0" y="183"/>
                  </a:cubicBezTo>
                  <a:cubicBezTo>
                    <a:pt x="0" y="283"/>
                    <a:pt x="83" y="366"/>
                    <a:pt x="185" y="366"/>
                  </a:cubicBezTo>
                  <a:cubicBezTo>
                    <a:pt x="286" y="366"/>
                    <a:pt x="369" y="283"/>
                    <a:pt x="369" y="183"/>
                  </a:cubicBezTo>
                  <a:close/>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a:extLst>
                <a:ext uri="{FF2B5EF4-FFF2-40B4-BE49-F238E27FC236}">
                  <a16:creationId xmlns:a16="http://schemas.microsoft.com/office/drawing/2014/main" id="{CE29CEB1-6645-4D5A-9DD3-B285ED037AA0}"/>
                </a:ext>
              </a:extLst>
            </p:cNvPr>
            <p:cNvSpPr>
              <a:spLocks/>
            </p:cNvSpPr>
            <p:nvPr/>
          </p:nvSpPr>
          <p:spPr bwMode="auto">
            <a:xfrm>
              <a:off x="1417" y="2314"/>
              <a:ext cx="102" cy="199"/>
            </a:xfrm>
            <a:custGeom>
              <a:avLst/>
              <a:gdLst>
                <a:gd name="T0" fmla="*/ 63 w 67"/>
                <a:gd name="T1" fmla="*/ 4 h 132"/>
                <a:gd name="T2" fmla="*/ 40 w 67"/>
                <a:gd name="T3" fmla="*/ 0 h 132"/>
                <a:gd name="T4" fmla="*/ 6 w 67"/>
                <a:gd name="T5" fmla="*/ 31 h 132"/>
                <a:gd name="T6" fmla="*/ 39 w 67"/>
                <a:gd name="T7" fmla="*/ 65 h 132"/>
                <a:gd name="T8" fmla="*/ 67 w 67"/>
                <a:gd name="T9" fmla="*/ 102 h 132"/>
                <a:gd name="T10" fmla="*/ 28 w 67"/>
                <a:gd name="T11" fmla="*/ 132 h 132"/>
                <a:gd name="T12" fmla="*/ 0 w 67"/>
                <a:gd name="T13" fmla="*/ 127 h 132"/>
                <a:gd name="T14" fmla="*/ 0 w 67"/>
                <a:gd name="T15" fmla="*/ 127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32">
                  <a:moveTo>
                    <a:pt x="63" y="4"/>
                  </a:moveTo>
                  <a:cubicBezTo>
                    <a:pt x="57" y="2"/>
                    <a:pt x="50" y="0"/>
                    <a:pt x="40" y="0"/>
                  </a:cubicBezTo>
                  <a:cubicBezTo>
                    <a:pt x="17" y="0"/>
                    <a:pt x="6" y="17"/>
                    <a:pt x="6" y="31"/>
                  </a:cubicBezTo>
                  <a:cubicBezTo>
                    <a:pt x="6" y="51"/>
                    <a:pt x="22" y="58"/>
                    <a:pt x="39" y="65"/>
                  </a:cubicBezTo>
                  <a:cubicBezTo>
                    <a:pt x="62" y="74"/>
                    <a:pt x="67" y="85"/>
                    <a:pt x="67" y="102"/>
                  </a:cubicBezTo>
                  <a:cubicBezTo>
                    <a:pt x="67" y="118"/>
                    <a:pt x="60" y="132"/>
                    <a:pt x="28" y="132"/>
                  </a:cubicBezTo>
                  <a:cubicBezTo>
                    <a:pt x="18" y="132"/>
                    <a:pt x="7" y="130"/>
                    <a:pt x="0" y="127"/>
                  </a:cubicBezTo>
                  <a:cubicBezTo>
                    <a:pt x="0" y="127"/>
                    <a:pt x="0" y="127"/>
                    <a:pt x="0" y="127"/>
                  </a:cubicBez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3">
              <a:extLst>
                <a:ext uri="{FF2B5EF4-FFF2-40B4-BE49-F238E27FC236}">
                  <a16:creationId xmlns:a16="http://schemas.microsoft.com/office/drawing/2014/main" id="{83FFB0E1-89CE-4B6C-8F37-FF3AA5331FB7}"/>
                </a:ext>
              </a:extLst>
            </p:cNvPr>
            <p:cNvSpPr>
              <a:spLocks noChangeShapeType="1"/>
            </p:cNvSpPr>
            <p:nvPr/>
          </p:nvSpPr>
          <p:spPr bwMode="auto">
            <a:xfrm>
              <a:off x="1467" y="2545"/>
              <a:ext cx="0" cy="0"/>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4">
              <a:extLst>
                <a:ext uri="{FF2B5EF4-FFF2-40B4-BE49-F238E27FC236}">
                  <a16:creationId xmlns:a16="http://schemas.microsoft.com/office/drawing/2014/main" id="{A61DEA99-8D94-4EA1-81DF-D4A16EA6332E}"/>
                </a:ext>
              </a:extLst>
            </p:cNvPr>
            <p:cNvSpPr>
              <a:spLocks noChangeShapeType="1"/>
            </p:cNvSpPr>
            <p:nvPr/>
          </p:nvSpPr>
          <p:spPr bwMode="auto">
            <a:xfrm>
              <a:off x="1467" y="2290"/>
              <a:ext cx="0" cy="24"/>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5">
              <a:extLst>
                <a:ext uri="{FF2B5EF4-FFF2-40B4-BE49-F238E27FC236}">
                  <a16:creationId xmlns:a16="http://schemas.microsoft.com/office/drawing/2014/main" id="{5987A8F9-40CE-4123-BAC9-6CFE8B4672DF}"/>
                </a:ext>
              </a:extLst>
            </p:cNvPr>
            <p:cNvSpPr>
              <a:spLocks noChangeShapeType="1"/>
            </p:cNvSpPr>
            <p:nvPr/>
          </p:nvSpPr>
          <p:spPr bwMode="auto">
            <a:xfrm>
              <a:off x="1467" y="2513"/>
              <a:ext cx="0" cy="25"/>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76">
              <a:extLst>
                <a:ext uri="{FF2B5EF4-FFF2-40B4-BE49-F238E27FC236}">
                  <a16:creationId xmlns:a16="http://schemas.microsoft.com/office/drawing/2014/main" id="{3DD998FB-9C8F-48DF-A6E2-35FB2C034BFE}"/>
                </a:ext>
              </a:extLst>
            </p:cNvPr>
            <p:cNvSpPr>
              <a:spLocks/>
            </p:cNvSpPr>
            <p:nvPr/>
          </p:nvSpPr>
          <p:spPr bwMode="auto">
            <a:xfrm>
              <a:off x="1242" y="2193"/>
              <a:ext cx="452" cy="447"/>
            </a:xfrm>
            <a:custGeom>
              <a:avLst/>
              <a:gdLst>
                <a:gd name="T0" fmla="*/ 299 w 299"/>
                <a:gd name="T1" fmla="*/ 148 h 296"/>
                <a:gd name="T2" fmla="*/ 150 w 299"/>
                <a:gd name="T3" fmla="*/ 0 h 296"/>
                <a:gd name="T4" fmla="*/ 0 w 299"/>
                <a:gd name="T5" fmla="*/ 148 h 296"/>
                <a:gd name="T6" fmla="*/ 150 w 299"/>
                <a:gd name="T7" fmla="*/ 296 h 296"/>
                <a:gd name="T8" fmla="*/ 299 w 299"/>
                <a:gd name="T9" fmla="*/ 148 h 296"/>
              </a:gdLst>
              <a:ahLst/>
              <a:cxnLst>
                <a:cxn ang="0">
                  <a:pos x="T0" y="T1"/>
                </a:cxn>
                <a:cxn ang="0">
                  <a:pos x="T2" y="T3"/>
                </a:cxn>
                <a:cxn ang="0">
                  <a:pos x="T4" y="T5"/>
                </a:cxn>
                <a:cxn ang="0">
                  <a:pos x="T6" y="T7"/>
                </a:cxn>
                <a:cxn ang="0">
                  <a:pos x="T8" y="T9"/>
                </a:cxn>
              </a:cxnLst>
              <a:rect l="0" t="0" r="r" b="b"/>
              <a:pathLst>
                <a:path w="299" h="296">
                  <a:moveTo>
                    <a:pt x="299" y="148"/>
                  </a:moveTo>
                  <a:cubicBezTo>
                    <a:pt x="299" y="65"/>
                    <a:pt x="231" y="0"/>
                    <a:pt x="150" y="0"/>
                  </a:cubicBezTo>
                  <a:cubicBezTo>
                    <a:pt x="67" y="0"/>
                    <a:pt x="0" y="65"/>
                    <a:pt x="0" y="148"/>
                  </a:cubicBezTo>
                  <a:cubicBezTo>
                    <a:pt x="0" y="229"/>
                    <a:pt x="67" y="296"/>
                    <a:pt x="150" y="296"/>
                  </a:cubicBezTo>
                  <a:cubicBezTo>
                    <a:pt x="231" y="296"/>
                    <a:pt x="299" y="229"/>
                    <a:pt x="299" y="148"/>
                  </a:cubicBezTo>
                  <a:close/>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79">
            <a:extLst>
              <a:ext uri="{FF2B5EF4-FFF2-40B4-BE49-F238E27FC236}">
                <a16:creationId xmlns:a16="http://schemas.microsoft.com/office/drawing/2014/main" id="{AE8B4850-BF17-4886-80B7-8F3356E9987B}"/>
              </a:ext>
            </a:extLst>
          </p:cNvPr>
          <p:cNvGrpSpPr>
            <a:grpSpLocks noChangeAspect="1"/>
          </p:cNvGrpSpPr>
          <p:nvPr/>
        </p:nvGrpSpPr>
        <p:grpSpPr bwMode="auto">
          <a:xfrm>
            <a:off x="1983921" y="5005388"/>
            <a:ext cx="693738" cy="742950"/>
            <a:chOff x="1251" y="3153"/>
            <a:chExt cx="437" cy="468"/>
          </a:xfrm>
        </p:grpSpPr>
        <p:sp>
          <p:nvSpPr>
            <p:cNvPr id="99" name="Freeform 80">
              <a:extLst>
                <a:ext uri="{FF2B5EF4-FFF2-40B4-BE49-F238E27FC236}">
                  <a16:creationId xmlns:a16="http://schemas.microsoft.com/office/drawing/2014/main" id="{AE7DC47E-7782-42A2-9BF8-081D46074B5A}"/>
                </a:ext>
              </a:extLst>
            </p:cNvPr>
            <p:cNvSpPr>
              <a:spLocks/>
            </p:cNvSpPr>
            <p:nvPr/>
          </p:nvSpPr>
          <p:spPr bwMode="auto">
            <a:xfrm>
              <a:off x="1388" y="3266"/>
              <a:ext cx="151" cy="103"/>
            </a:xfrm>
            <a:custGeom>
              <a:avLst/>
              <a:gdLst>
                <a:gd name="T0" fmla="*/ 116 w 116"/>
                <a:gd name="T1" fmla="*/ 79 h 79"/>
                <a:gd name="T2" fmla="*/ 116 w 116"/>
                <a:gd name="T3" fmla="*/ 17 h 79"/>
                <a:gd name="T4" fmla="*/ 97 w 116"/>
                <a:gd name="T5" fmla="*/ 0 h 79"/>
                <a:gd name="T6" fmla="*/ 18 w 116"/>
                <a:gd name="T7" fmla="*/ 0 h 79"/>
                <a:gd name="T8" fmla="*/ 0 w 116"/>
                <a:gd name="T9" fmla="*/ 17 h 79"/>
                <a:gd name="T10" fmla="*/ 0 w 116"/>
                <a:gd name="T11" fmla="*/ 79 h 79"/>
              </a:gdLst>
              <a:ahLst/>
              <a:cxnLst>
                <a:cxn ang="0">
                  <a:pos x="T0" y="T1"/>
                </a:cxn>
                <a:cxn ang="0">
                  <a:pos x="T2" y="T3"/>
                </a:cxn>
                <a:cxn ang="0">
                  <a:pos x="T4" y="T5"/>
                </a:cxn>
                <a:cxn ang="0">
                  <a:pos x="T6" y="T7"/>
                </a:cxn>
                <a:cxn ang="0">
                  <a:pos x="T8" y="T9"/>
                </a:cxn>
                <a:cxn ang="0">
                  <a:pos x="T10" y="T11"/>
                </a:cxn>
              </a:cxnLst>
              <a:rect l="0" t="0" r="r" b="b"/>
              <a:pathLst>
                <a:path w="116" h="79">
                  <a:moveTo>
                    <a:pt x="116" y="79"/>
                  </a:moveTo>
                  <a:cubicBezTo>
                    <a:pt x="116" y="17"/>
                    <a:pt x="116" y="17"/>
                    <a:pt x="116" y="17"/>
                  </a:cubicBezTo>
                  <a:cubicBezTo>
                    <a:pt x="116" y="8"/>
                    <a:pt x="107" y="0"/>
                    <a:pt x="97" y="0"/>
                  </a:cubicBezTo>
                  <a:cubicBezTo>
                    <a:pt x="18" y="0"/>
                    <a:pt x="18" y="0"/>
                    <a:pt x="18" y="0"/>
                  </a:cubicBezTo>
                  <a:cubicBezTo>
                    <a:pt x="8" y="0"/>
                    <a:pt x="0" y="8"/>
                    <a:pt x="0" y="17"/>
                  </a:cubicBezTo>
                  <a:cubicBezTo>
                    <a:pt x="0" y="79"/>
                    <a:pt x="0" y="79"/>
                    <a:pt x="0" y="79"/>
                  </a:cubicBez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Oval 81">
              <a:extLst>
                <a:ext uri="{FF2B5EF4-FFF2-40B4-BE49-F238E27FC236}">
                  <a16:creationId xmlns:a16="http://schemas.microsoft.com/office/drawing/2014/main" id="{D65D16DC-60C7-4BC3-ABC9-2177E27141DC}"/>
                </a:ext>
              </a:extLst>
            </p:cNvPr>
            <p:cNvSpPr>
              <a:spLocks noChangeArrowheads="1"/>
            </p:cNvSpPr>
            <p:nvPr/>
          </p:nvSpPr>
          <p:spPr bwMode="auto">
            <a:xfrm>
              <a:off x="1425" y="3153"/>
              <a:ext cx="76" cy="80"/>
            </a:xfrm>
            <a:prstGeom prst="ellips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82">
              <a:extLst>
                <a:ext uri="{FF2B5EF4-FFF2-40B4-BE49-F238E27FC236}">
                  <a16:creationId xmlns:a16="http://schemas.microsoft.com/office/drawing/2014/main" id="{65874D58-20C5-4823-B5B6-54CB3359793A}"/>
                </a:ext>
              </a:extLst>
            </p:cNvPr>
            <p:cNvSpPr>
              <a:spLocks/>
            </p:cNvSpPr>
            <p:nvPr/>
          </p:nvSpPr>
          <p:spPr bwMode="auto">
            <a:xfrm>
              <a:off x="1391" y="3366"/>
              <a:ext cx="74" cy="163"/>
            </a:xfrm>
            <a:custGeom>
              <a:avLst/>
              <a:gdLst>
                <a:gd name="T0" fmla="*/ 74 w 74"/>
                <a:gd name="T1" fmla="*/ 0 h 163"/>
                <a:gd name="T2" fmla="*/ 74 w 74"/>
                <a:gd name="T3" fmla="*/ 100 h 163"/>
                <a:gd name="T4" fmla="*/ 0 w 74"/>
                <a:gd name="T5" fmla="*/ 163 h 163"/>
              </a:gdLst>
              <a:ahLst/>
              <a:cxnLst>
                <a:cxn ang="0">
                  <a:pos x="T0" y="T1"/>
                </a:cxn>
                <a:cxn ang="0">
                  <a:pos x="T2" y="T3"/>
                </a:cxn>
                <a:cxn ang="0">
                  <a:pos x="T4" y="T5"/>
                </a:cxn>
              </a:cxnLst>
              <a:rect l="0" t="0" r="r" b="b"/>
              <a:pathLst>
                <a:path w="74" h="163">
                  <a:moveTo>
                    <a:pt x="74" y="0"/>
                  </a:moveTo>
                  <a:lnTo>
                    <a:pt x="74" y="100"/>
                  </a:lnTo>
                  <a:lnTo>
                    <a:pt x="0" y="163"/>
                  </a:ln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83">
              <a:extLst>
                <a:ext uri="{FF2B5EF4-FFF2-40B4-BE49-F238E27FC236}">
                  <a16:creationId xmlns:a16="http://schemas.microsoft.com/office/drawing/2014/main" id="{58A19A41-DF7E-4EB9-8BED-168F40953726}"/>
                </a:ext>
              </a:extLst>
            </p:cNvPr>
            <p:cNvSpPr>
              <a:spLocks noChangeShapeType="1"/>
            </p:cNvSpPr>
            <p:nvPr/>
          </p:nvSpPr>
          <p:spPr bwMode="auto">
            <a:xfrm flipH="1" flipV="1">
              <a:off x="1465" y="3466"/>
              <a:ext cx="74" cy="64"/>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Oval 84">
              <a:extLst>
                <a:ext uri="{FF2B5EF4-FFF2-40B4-BE49-F238E27FC236}">
                  <a16:creationId xmlns:a16="http://schemas.microsoft.com/office/drawing/2014/main" id="{4679B323-EC57-46C6-8A74-B343C6A6FA79}"/>
                </a:ext>
              </a:extLst>
            </p:cNvPr>
            <p:cNvSpPr>
              <a:spLocks noChangeArrowheads="1"/>
            </p:cNvSpPr>
            <p:nvPr/>
          </p:nvSpPr>
          <p:spPr bwMode="auto">
            <a:xfrm>
              <a:off x="1438" y="3439"/>
              <a:ext cx="54" cy="54"/>
            </a:xfrm>
            <a:prstGeom prst="ellipse">
              <a:avLst/>
            </a:prstGeom>
            <a:solidFill>
              <a:srgbClr val="FFFFFF"/>
            </a:solidFill>
            <a:ln w="19050" cap="rnd">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Line 85">
              <a:extLst>
                <a:ext uri="{FF2B5EF4-FFF2-40B4-BE49-F238E27FC236}">
                  <a16:creationId xmlns:a16="http://schemas.microsoft.com/office/drawing/2014/main" id="{B112B85F-6EDB-4620-BABE-3DEA2FF63061}"/>
                </a:ext>
              </a:extLst>
            </p:cNvPr>
            <p:cNvSpPr>
              <a:spLocks noChangeShapeType="1"/>
            </p:cNvSpPr>
            <p:nvPr/>
          </p:nvSpPr>
          <p:spPr bwMode="auto">
            <a:xfrm>
              <a:off x="1388" y="3369"/>
              <a:ext cx="151" cy="0"/>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86">
              <a:extLst>
                <a:ext uri="{FF2B5EF4-FFF2-40B4-BE49-F238E27FC236}">
                  <a16:creationId xmlns:a16="http://schemas.microsoft.com/office/drawing/2014/main" id="{72F4F7BE-5F02-4B2C-BB46-F797CD5B302D}"/>
                </a:ext>
              </a:extLst>
            </p:cNvPr>
            <p:cNvSpPr>
              <a:spLocks/>
            </p:cNvSpPr>
            <p:nvPr/>
          </p:nvSpPr>
          <p:spPr bwMode="auto">
            <a:xfrm>
              <a:off x="1251" y="3518"/>
              <a:ext cx="150" cy="103"/>
            </a:xfrm>
            <a:custGeom>
              <a:avLst/>
              <a:gdLst>
                <a:gd name="T0" fmla="*/ 116 w 116"/>
                <a:gd name="T1" fmla="*/ 79 h 79"/>
                <a:gd name="T2" fmla="*/ 116 w 116"/>
                <a:gd name="T3" fmla="*/ 17 h 79"/>
                <a:gd name="T4" fmla="*/ 97 w 116"/>
                <a:gd name="T5" fmla="*/ 0 h 79"/>
                <a:gd name="T6" fmla="*/ 18 w 116"/>
                <a:gd name="T7" fmla="*/ 0 h 79"/>
                <a:gd name="T8" fmla="*/ 0 w 116"/>
                <a:gd name="T9" fmla="*/ 17 h 79"/>
                <a:gd name="T10" fmla="*/ 0 w 116"/>
                <a:gd name="T11" fmla="*/ 79 h 79"/>
              </a:gdLst>
              <a:ahLst/>
              <a:cxnLst>
                <a:cxn ang="0">
                  <a:pos x="T0" y="T1"/>
                </a:cxn>
                <a:cxn ang="0">
                  <a:pos x="T2" y="T3"/>
                </a:cxn>
                <a:cxn ang="0">
                  <a:pos x="T4" y="T5"/>
                </a:cxn>
                <a:cxn ang="0">
                  <a:pos x="T6" y="T7"/>
                </a:cxn>
                <a:cxn ang="0">
                  <a:pos x="T8" y="T9"/>
                </a:cxn>
                <a:cxn ang="0">
                  <a:pos x="T10" y="T11"/>
                </a:cxn>
              </a:cxnLst>
              <a:rect l="0" t="0" r="r" b="b"/>
              <a:pathLst>
                <a:path w="116" h="79">
                  <a:moveTo>
                    <a:pt x="116" y="79"/>
                  </a:moveTo>
                  <a:cubicBezTo>
                    <a:pt x="116" y="17"/>
                    <a:pt x="116" y="17"/>
                    <a:pt x="116" y="17"/>
                  </a:cubicBezTo>
                  <a:cubicBezTo>
                    <a:pt x="116" y="8"/>
                    <a:pt x="107" y="0"/>
                    <a:pt x="97" y="0"/>
                  </a:cubicBezTo>
                  <a:cubicBezTo>
                    <a:pt x="18" y="0"/>
                    <a:pt x="18" y="0"/>
                    <a:pt x="18" y="0"/>
                  </a:cubicBezTo>
                  <a:cubicBezTo>
                    <a:pt x="8" y="0"/>
                    <a:pt x="0" y="8"/>
                    <a:pt x="0" y="17"/>
                  </a:cubicBezTo>
                  <a:cubicBezTo>
                    <a:pt x="0" y="79"/>
                    <a:pt x="0" y="79"/>
                    <a:pt x="0" y="79"/>
                  </a:cubicBez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Oval 87">
              <a:extLst>
                <a:ext uri="{FF2B5EF4-FFF2-40B4-BE49-F238E27FC236}">
                  <a16:creationId xmlns:a16="http://schemas.microsoft.com/office/drawing/2014/main" id="{B0B484F9-314F-4001-B7DB-F5D5952598AC}"/>
                </a:ext>
              </a:extLst>
            </p:cNvPr>
            <p:cNvSpPr>
              <a:spLocks noChangeArrowheads="1"/>
            </p:cNvSpPr>
            <p:nvPr/>
          </p:nvSpPr>
          <p:spPr bwMode="auto">
            <a:xfrm>
              <a:off x="1287" y="3405"/>
              <a:ext cx="77" cy="81"/>
            </a:xfrm>
            <a:prstGeom prst="ellips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88">
              <a:extLst>
                <a:ext uri="{FF2B5EF4-FFF2-40B4-BE49-F238E27FC236}">
                  <a16:creationId xmlns:a16="http://schemas.microsoft.com/office/drawing/2014/main" id="{29D7D7B1-ACA4-4196-8019-4EF3ECF7337B}"/>
                </a:ext>
              </a:extLst>
            </p:cNvPr>
            <p:cNvSpPr>
              <a:spLocks noChangeShapeType="1"/>
            </p:cNvSpPr>
            <p:nvPr/>
          </p:nvSpPr>
          <p:spPr bwMode="auto">
            <a:xfrm>
              <a:off x="1251" y="3621"/>
              <a:ext cx="150" cy="0"/>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89">
              <a:extLst>
                <a:ext uri="{FF2B5EF4-FFF2-40B4-BE49-F238E27FC236}">
                  <a16:creationId xmlns:a16="http://schemas.microsoft.com/office/drawing/2014/main" id="{B09A1052-4488-4593-9CD4-93F90C4BEFFC}"/>
                </a:ext>
              </a:extLst>
            </p:cNvPr>
            <p:cNvSpPr>
              <a:spLocks/>
            </p:cNvSpPr>
            <p:nvPr/>
          </p:nvSpPr>
          <p:spPr bwMode="auto">
            <a:xfrm>
              <a:off x="1539" y="3518"/>
              <a:ext cx="149" cy="103"/>
            </a:xfrm>
            <a:custGeom>
              <a:avLst/>
              <a:gdLst>
                <a:gd name="T0" fmla="*/ 115 w 115"/>
                <a:gd name="T1" fmla="*/ 79 h 79"/>
                <a:gd name="T2" fmla="*/ 115 w 115"/>
                <a:gd name="T3" fmla="*/ 17 h 79"/>
                <a:gd name="T4" fmla="*/ 97 w 115"/>
                <a:gd name="T5" fmla="*/ 0 h 79"/>
                <a:gd name="T6" fmla="*/ 18 w 115"/>
                <a:gd name="T7" fmla="*/ 0 h 79"/>
                <a:gd name="T8" fmla="*/ 0 w 115"/>
                <a:gd name="T9" fmla="*/ 17 h 79"/>
                <a:gd name="T10" fmla="*/ 0 w 115"/>
                <a:gd name="T11" fmla="*/ 79 h 79"/>
              </a:gdLst>
              <a:ahLst/>
              <a:cxnLst>
                <a:cxn ang="0">
                  <a:pos x="T0" y="T1"/>
                </a:cxn>
                <a:cxn ang="0">
                  <a:pos x="T2" y="T3"/>
                </a:cxn>
                <a:cxn ang="0">
                  <a:pos x="T4" y="T5"/>
                </a:cxn>
                <a:cxn ang="0">
                  <a:pos x="T6" y="T7"/>
                </a:cxn>
                <a:cxn ang="0">
                  <a:pos x="T8" y="T9"/>
                </a:cxn>
                <a:cxn ang="0">
                  <a:pos x="T10" y="T11"/>
                </a:cxn>
              </a:cxnLst>
              <a:rect l="0" t="0" r="r" b="b"/>
              <a:pathLst>
                <a:path w="115" h="79">
                  <a:moveTo>
                    <a:pt x="115" y="79"/>
                  </a:moveTo>
                  <a:cubicBezTo>
                    <a:pt x="115" y="17"/>
                    <a:pt x="115" y="17"/>
                    <a:pt x="115" y="17"/>
                  </a:cubicBezTo>
                  <a:cubicBezTo>
                    <a:pt x="115" y="8"/>
                    <a:pt x="107" y="0"/>
                    <a:pt x="97" y="0"/>
                  </a:cubicBezTo>
                  <a:cubicBezTo>
                    <a:pt x="18" y="0"/>
                    <a:pt x="18" y="0"/>
                    <a:pt x="18" y="0"/>
                  </a:cubicBezTo>
                  <a:cubicBezTo>
                    <a:pt x="8" y="0"/>
                    <a:pt x="0" y="8"/>
                    <a:pt x="0" y="17"/>
                  </a:cubicBezTo>
                  <a:cubicBezTo>
                    <a:pt x="0" y="79"/>
                    <a:pt x="0" y="79"/>
                    <a:pt x="0" y="79"/>
                  </a:cubicBez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Oval 90">
              <a:extLst>
                <a:ext uri="{FF2B5EF4-FFF2-40B4-BE49-F238E27FC236}">
                  <a16:creationId xmlns:a16="http://schemas.microsoft.com/office/drawing/2014/main" id="{1D0D56EC-5ADC-48AC-B59F-12E91CBD58DD}"/>
                </a:ext>
              </a:extLst>
            </p:cNvPr>
            <p:cNvSpPr>
              <a:spLocks noChangeArrowheads="1"/>
            </p:cNvSpPr>
            <p:nvPr/>
          </p:nvSpPr>
          <p:spPr bwMode="auto">
            <a:xfrm>
              <a:off x="1574" y="3405"/>
              <a:ext cx="78" cy="81"/>
            </a:xfrm>
            <a:prstGeom prst="ellipse">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91">
              <a:extLst>
                <a:ext uri="{FF2B5EF4-FFF2-40B4-BE49-F238E27FC236}">
                  <a16:creationId xmlns:a16="http://schemas.microsoft.com/office/drawing/2014/main" id="{C09EFCFB-B9F1-43E6-8CE3-CDE65D7F8365}"/>
                </a:ext>
              </a:extLst>
            </p:cNvPr>
            <p:cNvSpPr>
              <a:spLocks noChangeShapeType="1"/>
            </p:cNvSpPr>
            <p:nvPr/>
          </p:nvSpPr>
          <p:spPr bwMode="auto">
            <a:xfrm>
              <a:off x="1539" y="3621"/>
              <a:ext cx="149" cy="0"/>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5398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7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74"/>
                                        </p:tgtEl>
                                      </p:cBhvr>
                                      <p:by x="0" y="0"/>
                                    </p:animScale>
                                  </p:childTnLst>
                                </p:cTn>
                              </p:par>
                              <p:par>
                                <p:cTn id="9" presetID="6" presetClass="emph" presetSubtype="0" decel="100000" fill="hold" nodeType="withEffect">
                                  <p:stCondLst>
                                    <p:cond delay="900"/>
                                  </p:stCondLst>
                                  <p:childTnLst>
                                    <p:animScale>
                                      <p:cBhvr>
                                        <p:cTn id="10" dur="500" fill="hold"/>
                                        <p:tgtEl>
                                          <p:spTgt spid="74"/>
                                        </p:tgtEl>
                                      </p:cBhvr>
                                      <p:by x="100000" y="100000"/>
                                    </p:animScale>
                                  </p:childTnLst>
                                </p:cTn>
                              </p:par>
                              <p:par>
                                <p:cTn id="11" presetID="10" presetClass="entr" presetSubtype="0" fill="hold" grpId="0" nodeType="withEffect">
                                  <p:stCondLst>
                                    <p:cond delay="90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42" presetClass="path" presetSubtype="0" decel="100000" fill="hold" grpId="1" nodeType="withEffect">
                                  <p:stCondLst>
                                    <p:cond delay="400"/>
                                  </p:stCondLst>
                                  <p:childTnLst>
                                    <p:animMotion origin="layout" path="M 7.13728E-7 -0.0449 L 7.13728E-7 -2.59259E-6 " pathEditMode="relative" rAng="0" ptsTypes="AA">
                                      <p:cBhvr>
                                        <p:cTn id="15" dur="1000" fill="hold"/>
                                        <p:tgtEl>
                                          <p:spTgt spid="102"/>
                                        </p:tgtEl>
                                        <p:attrNameLst>
                                          <p:attrName>ppt_x</p:attrName>
                                          <p:attrName>ppt_y</p:attrName>
                                        </p:attrNameLst>
                                      </p:cBhvr>
                                      <p:rCtr x="0" y="2245"/>
                                    </p:animMotion>
                                  </p:childTnLst>
                                </p:cTn>
                              </p:par>
                              <p:par>
                                <p:cTn id="16" presetID="10" presetClass="entr" presetSubtype="0" fill="hold" nodeType="withEffect">
                                  <p:stCondLst>
                                    <p:cond delay="100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par>
                                <p:cTn id="19" presetID="42" presetClass="path" presetSubtype="0" decel="100000" fill="hold" nodeType="withEffect">
                                  <p:stCondLst>
                                    <p:cond delay="500"/>
                                  </p:stCondLst>
                                  <p:childTnLst>
                                    <p:animMotion origin="layout" path="M -4.73321E-6 0.12346 L -4.73321E-6 3.40899E-6 " pathEditMode="relative" rAng="0" ptsTypes="AA">
                                      <p:cBhvr>
                                        <p:cTn id="20" dur="1000" fill="hold"/>
                                        <p:tgtEl>
                                          <p:spTgt spid="73"/>
                                        </p:tgtEl>
                                        <p:attrNameLst>
                                          <p:attrName>ppt_x</p:attrName>
                                          <p:attrName>ppt_y</p:attrName>
                                        </p:attrNameLst>
                                      </p:cBhvr>
                                      <p:rCtr x="0" y="-6173"/>
                                    </p:animMotion>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1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500"/>
                                  </p:stCondLst>
                                  <p:childTnLst>
                                    <p:set>
                                      <p:cBhvr>
                                        <p:cTn id="28" dur="1" fill="hold">
                                          <p:stCondLst>
                                            <p:cond delay="0"/>
                                          </p:stCondLst>
                                        </p:cTn>
                                        <p:tgtEl>
                                          <p:spTgt spid="87"/>
                                        </p:tgtEl>
                                        <p:attrNameLst>
                                          <p:attrName>style.visibility</p:attrName>
                                        </p:attrNameLst>
                                      </p:cBhvr>
                                      <p:to>
                                        <p:strVal val="visible"/>
                                      </p:to>
                                    </p:set>
                                  </p:childTnLst>
                                </p:cTn>
                              </p:par>
                              <p:par>
                                <p:cTn id="29" presetID="6" presetClass="emph" presetSubtype="0" accel="100000" autoRev="1" fill="hold" nodeType="withEffect">
                                  <p:stCondLst>
                                    <p:cond delay="0"/>
                                  </p:stCondLst>
                                  <p:childTnLst>
                                    <p:animScale>
                                      <p:cBhvr>
                                        <p:cTn id="30" dur="500" fill="hold"/>
                                        <p:tgtEl>
                                          <p:spTgt spid="87"/>
                                        </p:tgtEl>
                                      </p:cBhvr>
                                      <p:by x="0" y="0"/>
                                    </p:animScale>
                                  </p:childTnLst>
                                </p:cTn>
                              </p:par>
                              <p:par>
                                <p:cTn id="31" presetID="6" presetClass="emph" presetSubtype="0" decel="100000" fill="hold" nodeType="withEffect">
                                  <p:stCondLst>
                                    <p:cond delay="900"/>
                                  </p:stCondLst>
                                  <p:childTnLst>
                                    <p:animScale>
                                      <p:cBhvr>
                                        <p:cTn id="32" dur="500" fill="hold"/>
                                        <p:tgtEl>
                                          <p:spTgt spid="87"/>
                                        </p:tgtEl>
                                      </p:cBhvr>
                                      <p:by x="100000" y="100000"/>
                                    </p:animScale>
                                  </p:childTnLst>
                                </p:cTn>
                              </p:par>
                              <p:par>
                                <p:cTn id="33" presetID="10" presetClass="entr" presetSubtype="0" fill="hold" grpId="0" nodeType="withEffect">
                                  <p:stCondLst>
                                    <p:cond delay="90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500"/>
                                        <p:tgtEl>
                                          <p:spTgt spid="104"/>
                                        </p:tgtEl>
                                      </p:cBhvr>
                                    </p:animEffect>
                                  </p:childTnLst>
                                </p:cTn>
                              </p:par>
                              <p:par>
                                <p:cTn id="36" presetID="42" presetClass="path" presetSubtype="0" decel="100000" fill="hold" grpId="1" nodeType="withEffect">
                                  <p:stCondLst>
                                    <p:cond delay="400"/>
                                  </p:stCondLst>
                                  <p:childTnLst>
                                    <p:animMotion origin="layout" path="M 7.13728E-7 -0.0449 L 7.13728E-7 -2.59259E-6 " pathEditMode="relative" rAng="0" ptsTypes="AA">
                                      <p:cBhvr>
                                        <p:cTn id="37" dur="1000" fill="hold"/>
                                        <p:tgtEl>
                                          <p:spTgt spid="104"/>
                                        </p:tgtEl>
                                        <p:attrNameLst>
                                          <p:attrName>ppt_x</p:attrName>
                                          <p:attrName>ppt_y</p:attrName>
                                        </p:attrNameLst>
                                      </p:cBhvr>
                                      <p:rCtr x="0" y="2245"/>
                                    </p:animMotion>
                                  </p:childTnLst>
                                </p:cTn>
                              </p:par>
                              <p:par>
                                <p:cTn id="38" presetID="1" presetClass="entr" presetSubtype="0" fill="hold" nodeType="withEffect">
                                  <p:stCondLst>
                                    <p:cond delay="750"/>
                                  </p:stCondLst>
                                  <p:childTnLst>
                                    <p:set>
                                      <p:cBhvr>
                                        <p:cTn id="39" dur="1" fill="hold">
                                          <p:stCondLst>
                                            <p:cond delay="0"/>
                                          </p:stCondLst>
                                        </p:cTn>
                                        <p:tgtEl>
                                          <p:spTgt spid="97"/>
                                        </p:tgtEl>
                                        <p:attrNameLst>
                                          <p:attrName>style.visibility</p:attrName>
                                        </p:attrNameLst>
                                      </p:cBhvr>
                                      <p:to>
                                        <p:strVal val="visible"/>
                                      </p:to>
                                    </p:set>
                                  </p:childTnLst>
                                </p:cTn>
                              </p:par>
                              <p:par>
                                <p:cTn id="40" presetID="6" presetClass="emph" presetSubtype="0" accel="100000" autoRev="1" fill="hold" nodeType="withEffect">
                                  <p:stCondLst>
                                    <p:cond delay="250"/>
                                  </p:stCondLst>
                                  <p:childTnLst>
                                    <p:animScale>
                                      <p:cBhvr>
                                        <p:cTn id="41" dur="500" fill="hold"/>
                                        <p:tgtEl>
                                          <p:spTgt spid="97"/>
                                        </p:tgtEl>
                                      </p:cBhvr>
                                      <p:by x="0" y="0"/>
                                    </p:animScale>
                                  </p:childTnLst>
                                </p:cTn>
                              </p:par>
                              <p:par>
                                <p:cTn id="42" presetID="6" presetClass="emph" presetSubtype="0" decel="100000" fill="hold" nodeType="withEffect">
                                  <p:stCondLst>
                                    <p:cond delay="1150"/>
                                  </p:stCondLst>
                                  <p:childTnLst>
                                    <p:animScale>
                                      <p:cBhvr>
                                        <p:cTn id="43" dur="500" fill="hold"/>
                                        <p:tgtEl>
                                          <p:spTgt spid="97"/>
                                        </p:tgtEl>
                                      </p:cBhvr>
                                      <p:by x="100000" y="100000"/>
                                    </p:animScale>
                                  </p:childTnLst>
                                </p:cTn>
                              </p:par>
                              <p:par>
                                <p:cTn id="44" presetID="10" presetClass="entr" presetSubtype="0" fill="hold" grpId="0" nodeType="withEffect">
                                  <p:stCondLst>
                                    <p:cond delay="1150"/>
                                  </p:stCondLst>
                                  <p:childTnLst>
                                    <p:set>
                                      <p:cBhvr>
                                        <p:cTn id="45" dur="1" fill="hold">
                                          <p:stCondLst>
                                            <p:cond delay="0"/>
                                          </p:stCondLst>
                                        </p:cTn>
                                        <p:tgtEl>
                                          <p:spTgt spid="162"/>
                                        </p:tgtEl>
                                        <p:attrNameLst>
                                          <p:attrName>style.visibility</p:attrName>
                                        </p:attrNameLst>
                                      </p:cBhvr>
                                      <p:to>
                                        <p:strVal val="visible"/>
                                      </p:to>
                                    </p:set>
                                    <p:animEffect transition="in" filter="fade">
                                      <p:cBhvr>
                                        <p:cTn id="46" dur="500"/>
                                        <p:tgtEl>
                                          <p:spTgt spid="162"/>
                                        </p:tgtEl>
                                      </p:cBhvr>
                                    </p:animEffect>
                                  </p:childTnLst>
                                </p:cTn>
                              </p:par>
                              <p:par>
                                <p:cTn id="47" presetID="42" presetClass="path" presetSubtype="0" decel="100000" fill="hold" grpId="1" nodeType="withEffect">
                                  <p:stCondLst>
                                    <p:cond delay="650"/>
                                  </p:stCondLst>
                                  <p:childTnLst>
                                    <p:animMotion origin="layout" path="M 3.24824E-6 -0.0449 L 3.24824E-6 -2.59259E-6 " pathEditMode="relative" rAng="0" ptsTypes="AA">
                                      <p:cBhvr>
                                        <p:cTn id="48" dur="1000" fill="hold"/>
                                        <p:tgtEl>
                                          <p:spTgt spid="16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2" grpId="0"/>
      <p:bldP spid="102" grpId="1"/>
      <p:bldP spid="104" grpId="0"/>
      <p:bldP spid="104" grpId="1"/>
      <p:bldP spid="162" grpId="0"/>
      <p:bldP spid="16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24271" y="0"/>
            <a:ext cx="8011321" cy="699353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txBox="1">
            <a:spLocks/>
          </p:cNvSpPr>
          <p:nvPr/>
        </p:nvSpPr>
        <p:spPr>
          <a:xfrm>
            <a:off x="5445730" y="758777"/>
            <a:ext cx="6466584" cy="112243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156">
              <a:defRPr/>
            </a:pPr>
            <a:r>
              <a:rPr lang="en-US" sz="2800" spc="-102" dirty="0">
                <a:gradFill>
                  <a:gsLst>
                    <a:gs pos="0">
                      <a:schemeClr val="tx2"/>
                    </a:gs>
                    <a:gs pos="100000">
                      <a:schemeClr val="tx2"/>
                    </a:gs>
                  </a:gsLst>
                  <a:lin ang="5400000" scaled="0"/>
                </a:gradFill>
                <a:ea typeface="Segoe UI" pitchFamily="34" charset="0"/>
                <a:cs typeface="Segoe UI Light" panose="020B0502040204020203" pitchFamily="34" charset="0"/>
              </a:rPr>
              <a:t>Expand your HPC environment to the Cloud</a:t>
            </a:r>
          </a:p>
        </p:txBody>
      </p:sp>
      <p:sp>
        <p:nvSpPr>
          <p:cNvPr id="34" name="Title 1"/>
          <p:cNvSpPr txBox="1">
            <a:spLocks/>
          </p:cNvSpPr>
          <p:nvPr/>
        </p:nvSpPr>
        <p:spPr>
          <a:xfrm>
            <a:off x="410819" y="2936541"/>
            <a:ext cx="4525089" cy="112243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80" spc="-102"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The new HPC opportunity</a:t>
            </a:r>
          </a:p>
        </p:txBody>
      </p:sp>
      <p:sp>
        <p:nvSpPr>
          <p:cNvPr id="45" name="Freeform 5"/>
          <p:cNvSpPr>
            <a:spLocks/>
          </p:cNvSpPr>
          <p:nvPr/>
        </p:nvSpPr>
        <p:spPr bwMode="auto">
          <a:xfrm>
            <a:off x="6537839" y="1724692"/>
            <a:ext cx="4955409" cy="2930822"/>
          </a:xfrm>
          <a:custGeom>
            <a:avLst/>
            <a:gdLst>
              <a:gd name="T0" fmla="*/ 593 w 709"/>
              <a:gd name="T1" fmla="*/ 166 h 417"/>
              <a:gd name="T2" fmla="*/ 594 w 709"/>
              <a:gd name="T3" fmla="*/ 157 h 417"/>
              <a:gd name="T4" fmla="*/ 436 w 709"/>
              <a:gd name="T5" fmla="*/ 0 h 417"/>
              <a:gd name="T6" fmla="*/ 293 w 709"/>
              <a:gd name="T7" fmla="*/ 92 h 417"/>
              <a:gd name="T8" fmla="*/ 214 w 709"/>
              <a:gd name="T9" fmla="*/ 64 h 417"/>
              <a:gd name="T10" fmla="*/ 92 w 709"/>
              <a:gd name="T11" fmla="*/ 185 h 417"/>
              <a:gd name="T12" fmla="*/ 95 w 709"/>
              <a:gd name="T13" fmla="*/ 212 h 417"/>
              <a:gd name="T14" fmla="*/ 0 w 709"/>
              <a:gd name="T15" fmla="*/ 311 h 417"/>
              <a:gd name="T16" fmla="*/ 101 w 709"/>
              <a:gd name="T17" fmla="*/ 417 h 417"/>
              <a:gd name="T18" fmla="*/ 103 w 709"/>
              <a:gd name="T19" fmla="*/ 417 h 417"/>
              <a:gd name="T20" fmla="*/ 586 w 709"/>
              <a:gd name="T21" fmla="*/ 417 h 417"/>
              <a:gd name="T22" fmla="*/ 709 w 709"/>
              <a:gd name="T23" fmla="*/ 292 h 417"/>
              <a:gd name="T24" fmla="*/ 593 w 709"/>
              <a:gd name="T25" fmla="*/ 16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417">
                <a:moveTo>
                  <a:pt x="593" y="166"/>
                </a:moveTo>
                <a:cubicBezTo>
                  <a:pt x="593" y="164"/>
                  <a:pt x="594" y="160"/>
                  <a:pt x="594" y="157"/>
                </a:cubicBezTo>
                <a:cubicBezTo>
                  <a:pt x="594" y="70"/>
                  <a:pt x="523" y="0"/>
                  <a:pt x="436" y="0"/>
                </a:cubicBezTo>
                <a:cubicBezTo>
                  <a:pt x="372" y="0"/>
                  <a:pt x="317" y="37"/>
                  <a:pt x="293" y="92"/>
                </a:cubicBezTo>
                <a:cubicBezTo>
                  <a:pt x="271" y="75"/>
                  <a:pt x="245" y="64"/>
                  <a:pt x="214" y="64"/>
                </a:cubicBezTo>
                <a:cubicBezTo>
                  <a:pt x="146" y="64"/>
                  <a:pt x="92" y="118"/>
                  <a:pt x="92" y="185"/>
                </a:cubicBezTo>
                <a:cubicBezTo>
                  <a:pt x="92" y="195"/>
                  <a:pt x="94" y="204"/>
                  <a:pt x="95" y="212"/>
                </a:cubicBezTo>
                <a:cubicBezTo>
                  <a:pt x="43" y="216"/>
                  <a:pt x="0" y="257"/>
                  <a:pt x="0" y="311"/>
                </a:cubicBezTo>
                <a:cubicBezTo>
                  <a:pt x="0" y="368"/>
                  <a:pt x="44" y="401"/>
                  <a:pt x="101" y="417"/>
                </a:cubicBezTo>
                <a:cubicBezTo>
                  <a:pt x="103" y="417"/>
                  <a:pt x="103" y="417"/>
                  <a:pt x="103" y="417"/>
                </a:cubicBezTo>
                <a:cubicBezTo>
                  <a:pt x="586" y="417"/>
                  <a:pt x="586" y="417"/>
                  <a:pt x="586" y="417"/>
                </a:cubicBezTo>
                <a:cubicBezTo>
                  <a:pt x="654" y="417"/>
                  <a:pt x="709" y="360"/>
                  <a:pt x="709" y="292"/>
                </a:cubicBezTo>
                <a:cubicBezTo>
                  <a:pt x="709" y="226"/>
                  <a:pt x="658" y="169"/>
                  <a:pt x="593" y="166"/>
                </a:cubicBezTo>
                <a:close/>
              </a:path>
            </a:pathLst>
          </a:custGeom>
          <a:solidFill>
            <a:schemeClr val="tx2"/>
          </a:solidFill>
          <a:ln w="22225" cap="rnd">
            <a:noFill/>
            <a:prstDash val="sysDash"/>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632">
              <a:solidFill>
                <a:prstClr val="black"/>
              </a:solidFill>
            </a:endParaRPr>
          </a:p>
        </p:txBody>
      </p:sp>
      <p:sp>
        <p:nvSpPr>
          <p:cNvPr id="4" name="Freeform: Shape 3"/>
          <p:cNvSpPr/>
          <p:nvPr/>
        </p:nvSpPr>
        <p:spPr>
          <a:xfrm>
            <a:off x="7042675" y="3142294"/>
            <a:ext cx="4131446" cy="2368517"/>
          </a:xfrm>
          <a:custGeom>
            <a:avLst/>
            <a:gdLst>
              <a:gd name="connsiteX0" fmla="*/ 14514 w 4455886"/>
              <a:gd name="connsiteY0" fmla="*/ 1756229 h 2554515"/>
              <a:gd name="connsiteX1" fmla="*/ 145143 w 4455886"/>
              <a:gd name="connsiteY1" fmla="*/ 1640115 h 2554515"/>
              <a:gd name="connsiteX2" fmla="*/ 319314 w 4455886"/>
              <a:gd name="connsiteY2" fmla="*/ 1814286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14400 w 4455886"/>
              <a:gd name="connsiteY6" fmla="*/ 18433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19314 w 4455886"/>
              <a:gd name="connsiteY2" fmla="*/ 1814286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8886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455886" h="2554515">
                <a:moveTo>
                  <a:pt x="14514" y="1756229"/>
                </a:moveTo>
                <a:lnTo>
                  <a:pt x="145143" y="1640115"/>
                </a:lnTo>
                <a:lnTo>
                  <a:pt x="328839" y="2033361"/>
                </a:lnTo>
                <a:lnTo>
                  <a:pt x="406400" y="1625600"/>
                </a:lnTo>
                <a:lnTo>
                  <a:pt x="595086" y="1669143"/>
                </a:lnTo>
                <a:lnTo>
                  <a:pt x="725714" y="1611086"/>
                </a:lnTo>
                <a:lnTo>
                  <a:pt x="933450" y="2071915"/>
                </a:lnTo>
                <a:lnTo>
                  <a:pt x="1074057" y="1494972"/>
                </a:lnTo>
                <a:lnTo>
                  <a:pt x="1146629" y="1698172"/>
                </a:lnTo>
                <a:lnTo>
                  <a:pt x="1320800" y="1596572"/>
                </a:lnTo>
                <a:lnTo>
                  <a:pt x="1393371" y="246743"/>
                </a:lnTo>
                <a:lnTo>
                  <a:pt x="1582057" y="1712686"/>
                </a:lnTo>
                <a:lnTo>
                  <a:pt x="1843314" y="1785257"/>
                </a:lnTo>
                <a:lnTo>
                  <a:pt x="2017486" y="2023382"/>
                </a:lnTo>
                <a:lnTo>
                  <a:pt x="2148114" y="1654629"/>
                </a:lnTo>
                <a:lnTo>
                  <a:pt x="2336800" y="1770743"/>
                </a:lnTo>
                <a:lnTo>
                  <a:pt x="2409371" y="1480457"/>
                </a:lnTo>
                <a:lnTo>
                  <a:pt x="2510971" y="1611086"/>
                </a:lnTo>
                <a:lnTo>
                  <a:pt x="2569029" y="493486"/>
                </a:lnTo>
                <a:lnTo>
                  <a:pt x="2772229" y="1785257"/>
                </a:lnTo>
                <a:lnTo>
                  <a:pt x="2960914" y="1596572"/>
                </a:lnTo>
                <a:lnTo>
                  <a:pt x="3164114" y="1553029"/>
                </a:lnTo>
                <a:lnTo>
                  <a:pt x="3251200" y="1422400"/>
                </a:lnTo>
                <a:lnTo>
                  <a:pt x="3454400" y="1936750"/>
                </a:lnTo>
                <a:lnTo>
                  <a:pt x="3628571" y="1465943"/>
                </a:lnTo>
                <a:lnTo>
                  <a:pt x="3759200" y="1582057"/>
                </a:lnTo>
                <a:lnTo>
                  <a:pt x="3831771" y="0"/>
                </a:lnTo>
                <a:lnTo>
                  <a:pt x="4107543" y="1888672"/>
                </a:lnTo>
                <a:lnTo>
                  <a:pt x="4267200" y="1640115"/>
                </a:lnTo>
                <a:lnTo>
                  <a:pt x="4267200" y="1640115"/>
                </a:lnTo>
                <a:lnTo>
                  <a:pt x="4368800" y="1335315"/>
                </a:lnTo>
                <a:lnTo>
                  <a:pt x="4455886" y="1727200"/>
                </a:lnTo>
                <a:lnTo>
                  <a:pt x="4455886" y="2554515"/>
                </a:lnTo>
                <a:lnTo>
                  <a:pt x="0" y="2554515"/>
                </a:lnTo>
                <a:lnTo>
                  <a:pt x="14514" y="1756229"/>
                </a:lnTo>
                <a:close/>
              </a:path>
            </a:pathLst>
          </a:cu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US" sz="1836">
              <a:solidFill>
                <a:prstClr val="white"/>
              </a:solidFill>
            </a:endParaRPr>
          </a:p>
        </p:txBody>
      </p:sp>
      <p:sp>
        <p:nvSpPr>
          <p:cNvPr id="30" name="TextBox 29"/>
          <p:cNvSpPr txBox="1"/>
          <p:nvPr/>
        </p:nvSpPr>
        <p:spPr>
          <a:xfrm>
            <a:off x="11146717" y="2572179"/>
            <a:ext cx="625016" cy="445573"/>
          </a:xfrm>
          <a:prstGeom prst="rect">
            <a:avLst/>
          </a:prstGeom>
        </p:spPr>
        <p:txBody>
          <a:bodyPr vert="horz" wrap="square" lIns="95117" tIns="95117" rIns="95117" bIns="95117" rtlCol="0" anchor="t">
            <a:noAutofit/>
          </a:bodyPr>
          <a:lstStyle/>
          <a:p>
            <a:pPr algn="ctr" defTabSz="951156">
              <a:defRPr/>
            </a:pPr>
            <a:r>
              <a:rPr lang="en-US" sz="1200" dirty="0">
                <a:gradFill>
                  <a:gsLst>
                    <a:gs pos="0">
                      <a:schemeClr val="tx2"/>
                    </a:gs>
                    <a:gs pos="100000">
                      <a:schemeClr val="tx2"/>
                    </a:gs>
                  </a:gsLst>
                  <a:lin ang="5400000" scaled="0"/>
                </a:gradFill>
                <a:ea typeface="Segoe UI" pitchFamily="34" charset="0"/>
                <a:cs typeface="Segoe UI" pitchFamily="34" charset="0"/>
              </a:rPr>
              <a:t>Cloud</a:t>
            </a:r>
          </a:p>
        </p:txBody>
      </p:sp>
      <p:sp>
        <p:nvSpPr>
          <p:cNvPr id="49" name="TextBox 48"/>
          <p:cNvSpPr txBox="1"/>
          <p:nvPr/>
        </p:nvSpPr>
        <p:spPr>
          <a:xfrm>
            <a:off x="8064325" y="5603928"/>
            <a:ext cx="2304990" cy="280718"/>
          </a:xfrm>
          <a:prstGeom prst="rect">
            <a:avLst/>
          </a:prstGeom>
          <a:solidFill>
            <a:srgbClr val="F2F2F2"/>
          </a:solidFill>
        </p:spPr>
        <p:txBody>
          <a:bodyPr wrap="none" rtlCol="0">
            <a:spAutoFit/>
          </a:bodyPr>
          <a:lstStyle/>
          <a:p>
            <a:pPr defTabSz="932597">
              <a:defRPr/>
            </a:pPr>
            <a:r>
              <a:rPr lang="en-US" sz="1200" dirty="0">
                <a:gradFill>
                  <a:gsLst>
                    <a:gs pos="0">
                      <a:schemeClr val="tx1"/>
                    </a:gs>
                    <a:gs pos="100000">
                      <a:schemeClr val="tx1"/>
                    </a:gs>
                  </a:gsLst>
                  <a:lin ang="5400000" scaled="0"/>
                </a:gradFill>
                <a:cs typeface="Segoe UI" panose="020B0502040204020203" pitchFamily="34" charset="0"/>
              </a:rPr>
              <a:t>Demand for HPC infrastructure </a:t>
            </a:r>
          </a:p>
        </p:txBody>
      </p:sp>
      <p:sp>
        <p:nvSpPr>
          <p:cNvPr id="12" name="AutoShape 3"/>
          <p:cNvSpPr>
            <a:spLocks noChangeAspect="1" noChangeArrowheads="1" noTextEdit="1"/>
          </p:cNvSpPr>
          <p:nvPr/>
        </p:nvSpPr>
        <p:spPr bwMode="auto">
          <a:xfrm>
            <a:off x="7048538" y="4750883"/>
            <a:ext cx="4125768" cy="75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endParaRPr>
          </a:p>
        </p:txBody>
      </p:sp>
      <p:grpSp>
        <p:nvGrpSpPr>
          <p:cNvPr id="62" name="Group 61"/>
          <p:cNvGrpSpPr/>
          <p:nvPr/>
        </p:nvGrpSpPr>
        <p:grpSpPr>
          <a:xfrm>
            <a:off x="5985407" y="4891126"/>
            <a:ext cx="918329" cy="571836"/>
            <a:chOff x="5867715" y="4795658"/>
            <a:chExt cx="900404" cy="560674"/>
          </a:xfrm>
        </p:grpSpPr>
        <p:sp>
          <p:nvSpPr>
            <p:cNvPr id="51" name="TextBox 50"/>
            <p:cNvSpPr txBox="1"/>
            <p:nvPr/>
          </p:nvSpPr>
          <p:spPr>
            <a:xfrm>
              <a:off x="5867715" y="5159359"/>
              <a:ext cx="900404" cy="196973"/>
            </a:xfrm>
            <a:prstGeom prst="rect">
              <a:avLst/>
            </a:prstGeom>
          </p:spPr>
          <p:txBody>
            <a:bodyPr vert="horz" wrap="square" lIns="0" tIns="0" rIns="0" bIns="0" rtlCol="0" anchor="t">
              <a:noAutofit/>
            </a:bodyPr>
            <a:lstStyle/>
            <a:p>
              <a:pPr algn="ctr" defTabSz="951156">
                <a:defRPr/>
              </a:pPr>
              <a:r>
                <a:rPr lang="en-US" sz="1200" dirty="0">
                  <a:gradFill>
                    <a:gsLst>
                      <a:gs pos="0">
                        <a:schemeClr val="tx1"/>
                      </a:gs>
                      <a:gs pos="100000">
                        <a:schemeClr val="tx1"/>
                      </a:gs>
                    </a:gsLst>
                    <a:lin ang="5400000" scaled="0"/>
                  </a:gradFill>
                  <a:ea typeface="Segoe UI" pitchFamily="34" charset="0"/>
                  <a:cs typeface="Segoe UI" pitchFamily="34" charset="0"/>
                </a:rPr>
                <a:t>On-premises</a:t>
              </a:r>
            </a:p>
          </p:txBody>
        </p:sp>
        <p:grpSp>
          <p:nvGrpSpPr>
            <p:cNvPr id="28" name="Group 27"/>
            <p:cNvGrpSpPr/>
            <p:nvPr/>
          </p:nvGrpSpPr>
          <p:grpSpPr>
            <a:xfrm>
              <a:off x="6217374" y="4795658"/>
              <a:ext cx="201086" cy="304586"/>
              <a:chOff x="3027363" y="1585913"/>
              <a:chExt cx="323850" cy="490538"/>
            </a:xfrm>
          </p:grpSpPr>
          <p:sp>
            <p:nvSpPr>
              <p:cNvPr id="20" name="Freeform 9"/>
              <p:cNvSpPr>
                <a:spLocks/>
              </p:cNvSpPr>
              <p:nvPr/>
            </p:nvSpPr>
            <p:spPr bwMode="auto">
              <a:xfrm>
                <a:off x="3027363" y="1585913"/>
                <a:ext cx="323850" cy="490538"/>
              </a:xfrm>
              <a:custGeom>
                <a:avLst/>
                <a:gdLst>
                  <a:gd name="T0" fmla="*/ 96 w 151"/>
                  <a:gd name="T1" fmla="*/ 231 h 231"/>
                  <a:gd name="T2" fmla="*/ 93 w 151"/>
                  <a:gd name="T3" fmla="*/ 223 h 231"/>
                  <a:gd name="T4" fmla="*/ 93 w 151"/>
                  <a:gd name="T5" fmla="*/ 183 h 231"/>
                  <a:gd name="T6" fmla="*/ 85 w 151"/>
                  <a:gd name="T7" fmla="*/ 175 h 231"/>
                  <a:gd name="T8" fmla="*/ 65 w 151"/>
                  <a:gd name="T9" fmla="*/ 175 h 231"/>
                  <a:gd name="T10" fmla="*/ 57 w 151"/>
                  <a:gd name="T11" fmla="*/ 183 h 231"/>
                  <a:gd name="T12" fmla="*/ 57 w 151"/>
                  <a:gd name="T13" fmla="*/ 223 h 231"/>
                  <a:gd name="T14" fmla="*/ 56 w 151"/>
                  <a:gd name="T15" fmla="*/ 231 h 231"/>
                  <a:gd name="T16" fmla="*/ 46 w 151"/>
                  <a:gd name="T17" fmla="*/ 231 h 231"/>
                  <a:gd name="T18" fmla="*/ 8 w 151"/>
                  <a:gd name="T19" fmla="*/ 231 h 231"/>
                  <a:gd name="T20" fmla="*/ 0 w 151"/>
                  <a:gd name="T21" fmla="*/ 223 h 231"/>
                  <a:gd name="T22" fmla="*/ 0 w 151"/>
                  <a:gd name="T23" fmla="*/ 8 h 231"/>
                  <a:gd name="T24" fmla="*/ 8 w 151"/>
                  <a:gd name="T25" fmla="*/ 0 h 231"/>
                  <a:gd name="T26" fmla="*/ 143 w 151"/>
                  <a:gd name="T27" fmla="*/ 0 h 231"/>
                  <a:gd name="T28" fmla="*/ 151 w 151"/>
                  <a:gd name="T29" fmla="*/ 8 h 231"/>
                  <a:gd name="T30" fmla="*/ 151 w 151"/>
                  <a:gd name="T31" fmla="*/ 223 h 231"/>
                  <a:gd name="T32" fmla="*/ 143 w 151"/>
                  <a:gd name="T33" fmla="*/ 231 h 231"/>
                  <a:gd name="T34" fmla="*/ 108 w 151"/>
                  <a:gd name="T35" fmla="*/ 231 h 231"/>
                  <a:gd name="T36" fmla="*/ 96 w 151"/>
                  <a:gd name="T3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231">
                    <a:moveTo>
                      <a:pt x="96" y="231"/>
                    </a:moveTo>
                    <a:cubicBezTo>
                      <a:pt x="95" y="231"/>
                      <a:pt x="93" y="227"/>
                      <a:pt x="93" y="223"/>
                    </a:cubicBezTo>
                    <a:cubicBezTo>
                      <a:pt x="93" y="183"/>
                      <a:pt x="93" y="183"/>
                      <a:pt x="93" y="183"/>
                    </a:cubicBezTo>
                    <a:cubicBezTo>
                      <a:pt x="93" y="179"/>
                      <a:pt x="89" y="175"/>
                      <a:pt x="85" y="175"/>
                    </a:cubicBezTo>
                    <a:cubicBezTo>
                      <a:pt x="65" y="175"/>
                      <a:pt x="65" y="175"/>
                      <a:pt x="65" y="175"/>
                    </a:cubicBezTo>
                    <a:cubicBezTo>
                      <a:pt x="61" y="175"/>
                      <a:pt x="57" y="179"/>
                      <a:pt x="57" y="183"/>
                    </a:cubicBezTo>
                    <a:cubicBezTo>
                      <a:pt x="57" y="223"/>
                      <a:pt x="57" y="223"/>
                      <a:pt x="57" y="223"/>
                    </a:cubicBezTo>
                    <a:cubicBezTo>
                      <a:pt x="57" y="227"/>
                      <a:pt x="57" y="231"/>
                      <a:pt x="56" y="231"/>
                    </a:cubicBezTo>
                    <a:cubicBezTo>
                      <a:pt x="55" y="231"/>
                      <a:pt x="51" y="231"/>
                      <a:pt x="46" y="231"/>
                    </a:cubicBezTo>
                    <a:cubicBezTo>
                      <a:pt x="8" y="231"/>
                      <a:pt x="8" y="231"/>
                      <a:pt x="8" y="231"/>
                    </a:cubicBezTo>
                    <a:cubicBezTo>
                      <a:pt x="3" y="231"/>
                      <a:pt x="0" y="227"/>
                      <a:pt x="0" y="223"/>
                    </a:cubicBezTo>
                    <a:cubicBezTo>
                      <a:pt x="0" y="8"/>
                      <a:pt x="0" y="8"/>
                      <a:pt x="0" y="8"/>
                    </a:cubicBezTo>
                    <a:cubicBezTo>
                      <a:pt x="0" y="3"/>
                      <a:pt x="3" y="0"/>
                      <a:pt x="8" y="0"/>
                    </a:cubicBezTo>
                    <a:cubicBezTo>
                      <a:pt x="143" y="0"/>
                      <a:pt x="143" y="0"/>
                      <a:pt x="143" y="0"/>
                    </a:cubicBezTo>
                    <a:cubicBezTo>
                      <a:pt x="147" y="0"/>
                      <a:pt x="151" y="3"/>
                      <a:pt x="151" y="8"/>
                    </a:cubicBezTo>
                    <a:cubicBezTo>
                      <a:pt x="151" y="223"/>
                      <a:pt x="151" y="223"/>
                      <a:pt x="151" y="223"/>
                    </a:cubicBezTo>
                    <a:cubicBezTo>
                      <a:pt x="151" y="227"/>
                      <a:pt x="147" y="231"/>
                      <a:pt x="143" y="231"/>
                    </a:cubicBezTo>
                    <a:cubicBezTo>
                      <a:pt x="108" y="231"/>
                      <a:pt x="108" y="231"/>
                      <a:pt x="108" y="231"/>
                    </a:cubicBezTo>
                    <a:cubicBezTo>
                      <a:pt x="104" y="231"/>
                      <a:pt x="98" y="231"/>
                      <a:pt x="96" y="231"/>
                    </a:cubicBezTo>
                    <a:close/>
                  </a:path>
                </a:pathLst>
              </a:custGeom>
              <a:noFill/>
              <a:ln w="15875"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a:gradFill>
                    <a:gsLst>
                      <a:gs pos="0">
                        <a:schemeClr val="tx1"/>
                      </a:gs>
                      <a:gs pos="100000">
                        <a:schemeClr val="tx1"/>
                      </a:gs>
                    </a:gsLst>
                    <a:lin ang="5400000" scaled="0"/>
                  </a:gradFill>
                </a:endParaRPr>
              </a:p>
            </p:txBody>
          </p:sp>
          <p:sp>
            <p:nvSpPr>
              <p:cNvPr id="21" name="Rectangle 10"/>
              <p:cNvSpPr>
                <a:spLocks noChangeArrowheads="1"/>
              </p:cNvSpPr>
              <p:nvPr/>
            </p:nvSpPr>
            <p:spPr bwMode="auto">
              <a:xfrm>
                <a:off x="3095625" y="1795463"/>
                <a:ext cx="63500" cy="61913"/>
              </a:xfrm>
              <a:prstGeom prst="rect">
                <a:avLst/>
              </a:prstGeom>
              <a:noFill/>
              <a:ln w="15875"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a:gradFill>
                    <a:gsLst>
                      <a:gs pos="0">
                        <a:schemeClr val="tx1"/>
                      </a:gs>
                      <a:gs pos="100000">
                        <a:schemeClr val="tx1"/>
                      </a:gs>
                    </a:gsLst>
                    <a:lin ang="5400000" scaled="0"/>
                  </a:gradFill>
                </a:endParaRPr>
              </a:p>
            </p:txBody>
          </p:sp>
          <p:sp>
            <p:nvSpPr>
              <p:cNvPr id="23" name="Rectangle 11"/>
              <p:cNvSpPr>
                <a:spLocks noChangeArrowheads="1"/>
              </p:cNvSpPr>
              <p:nvPr/>
            </p:nvSpPr>
            <p:spPr bwMode="auto">
              <a:xfrm>
                <a:off x="3219450" y="1795463"/>
                <a:ext cx="63500" cy="61913"/>
              </a:xfrm>
              <a:prstGeom prst="rect">
                <a:avLst/>
              </a:prstGeom>
              <a:noFill/>
              <a:ln w="15875"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a:gradFill>
                    <a:gsLst>
                      <a:gs pos="0">
                        <a:schemeClr val="tx1"/>
                      </a:gs>
                      <a:gs pos="100000">
                        <a:schemeClr val="tx1"/>
                      </a:gs>
                    </a:gsLst>
                    <a:lin ang="5400000" scaled="0"/>
                  </a:gradFill>
                </a:endParaRPr>
              </a:p>
            </p:txBody>
          </p:sp>
          <p:sp>
            <p:nvSpPr>
              <p:cNvPr id="25" name="Rectangle 12"/>
              <p:cNvSpPr>
                <a:spLocks noChangeArrowheads="1"/>
              </p:cNvSpPr>
              <p:nvPr/>
            </p:nvSpPr>
            <p:spPr bwMode="auto">
              <a:xfrm>
                <a:off x="3095625" y="1670051"/>
                <a:ext cx="63500" cy="61913"/>
              </a:xfrm>
              <a:prstGeom prst="rect">
                <a:avLst/>
              </a:prstGeom>
              <a:noFill/>
              <a:ln w="15875"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a:gradFill>
                    <a:gsLst>
                      <a:gs pos="0">
                        <a:schemeClr val="tx1"/>
                      </a:gs>
                      <a:gs pos="100000">
                        <a:schemeClr val="tx1"/>
                      </a:gs>
                    </a:gsLst>
                    <a:lin ang="5400000" scaled="0"/>
                  </a:gradFill>
                </a:endParaRPr>
              </a:p>
            </p:txBody>
          </p:sp>
          <p:sp>
            <p:nvSpPr>
              <p:cNvPr id="26" name="Rectangle 13"/>
              <p:cNvSpPr>
                <a:spLocks noChangeArrowheads="1"/>
              </p:cNvSpPr>
              <p:nvPr/>
            </p:nvSpPr>
            <p:spPr bwMode="auto">
              <a:xfrm>
                <a:off x="3219450" y="1670051"/>
                <a:ext cx="63500" cy="61913"/>
              </a:xfrm>
              <a:prstGeom prst="rect">
                <a:avLst/>
              </a:prstGeom>
              <a:noFill/>
              <a:ln w="15875" cap="rnd">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200">
                  <a:gradFill>
                    <a:gsLst>
                      <a:gs pos="0">
                        <a:schemeClr val="tx1"/>
                      </a:gs>
                      <a:gs pos="100000">
                        <a:schemeClr val="tx1"/>
                      </a:gs>
                    </a:gsLst>
                    <a:lin ang="5400000" scaled="0"/>
                  </a:gradFill>
                </a:endParaRPr>
              </a:p>
            </p:txBody>
          </p:sp>
        </p:grpSp>
      </p:grpSp>
      <p:grpSp>
        <p:nvGrpSpPr>
          <p:cNvPr id="63" name="Group 62"/>
          <p:cNvGrpSpPr/>
          <p:nvPr/>
        </p:nvGrpSpPr>
        <p:grpSpPr>
          <a:xfrm>
            <a:off x="4595639" y="4607269"/>
            <a:ext cx="1259539" cy="908026"/>
            <a:chOff x="4505073" y="4668061"/>
            <a:chExt cx="1234954" cy="739582"/>
          </a:xfrm>
        </p:grpSpPr>
        <p:sp>
          <p:nvSpPr>
            <p:cNvPr id="10" name="TextBox 9"/>
            <p:cNvSpPr txBox="1"/>
            <p:nvPr/>
          </p:nvSpPr>
          <p:spPr>
            <a:xfrm>
              <a:off x="4505073" y="4707538"/>
              <a:ext cx="1049809" cy="489352"/>
            </a:xfrm>
            <a:prstGeom prst="rect">
              <a:avLst/>
            </a:prstGeom>
            <a:noFill/>
          </p:spPr>
          <p:txBody>
            <a:bodyPr wrap="square" rtlCol="0">
              <a:spAutoFit/>
            </a:bodyPr>
            <a:lstStyle/>
            <a:p>
              <a:pPr defTabSz="932597">
                <a:lnSpc>
                  <a:spcPct val="90000"/>
                </a:lnSpc>
                <a:defRPr/>
              </a:pPr>
              <a:r>
                <a:rPr lang="en-US" sz="1836" dirty="0">
                  <a:gradFill>
                    <a:gsLst>
                      <a:gs pos="0">
                        <a:schemeClr val="tx1"/>
                      </a:gs>
                      <a:gs pos="100000">
                        <a:schemeClr val="tx1"/>
                      </a:gs>
                    </a:gsLst>
                    <a:lin ang="5400000" scaled="0"/>
                  </a:gradFill>
                  <a:cs typeface="Segoe UI Light" panose="020B0502040204020203" pitchFamily="34" charset="0"/>
                </a:rPr>
                <a:t>Fixed demand</a:t>
              </a:r>
            </a:p>
          </p:txBody>
        </p:sp>
        <p:grpSp>
          <p:nvGrpSpPr>
            <p:cNvPr id="55" name="Group 54"/>
            <p:cNvGrpSpPr/>
            <p:nvPr/>
          </p:nvGrpSpPr>
          <p:grpSpPr>
            <a:xfrm>
              <a:off x="5614621" y="4668061"/>
              <a:ext cx="125406" cy="739582"/>
              <a:chOff x="5376917" y="4755853"/>
              <a:chExt cx="137947" cy="813540"/>
            </a:xfrm>
          </p:grpSpPr>
          <p:cxnSp>
            <p:nvCxnSpPr>
              <p:cNvPr id="44" name="Straight Connector 43"/>
              <p:cNvCxnSpPr/>
              <p:nvPr/>
            </p:nvCxnSpPr>
            <p:spPr>
              <a:xfrm>
                <a:off x="5448354" y="4755853"/>
                <a:ext cx="0" cy="81354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448354" y="4755853"/>
                <a:ext cx="6651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5448354" y="5569393"/>
                <a:ext cx="6651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376917" y="5162623"/>
                <a:ext cx="66510"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4" name="Group 63"/>
          <p:cNvGrpSpPr/>
          <p:nvPr/>
        </p:nvGrpSpPr>
        <p:grpSpPr>
          <a:xfrm>
            <a:off x="4570133" y="3135231"/>
            <a:ext cx="1631827" cy="1472038"/>
            <a:chOff x="4480065" y="3074034"/>
            <a:chExt cx="1599976" cy="1571609"/>
          </a:xfrm>
        </p:grpSpPr>
        <p:sp>
          <p:nvSpPr>
            <p:cNvPr id="24" name="TextBox 23"/>
            <p:cNvSpPr txBox="1"/>
            <p:nvPr/>
          </p:nvSpPr>
          <p:spPr>
            <a:xfrm>
              <a:off x="4480065" y="3551817"/>
              <a:ext cx="1599976" cy="912878"/>
            </a:xfrm>
            <a:prstGeom prst="rect">
              <a:avLst/>
            </a:prstGeom>
            <a:noFill/>
          </p:spPr>
          <p:txBody>
            <a:bodyPr wrap="square" rtlCol="0">
              <a:spAutoFit/>
            </a:bodyPr>
            <a:lstStyle/>
            <a:p>
              <a:pPr defTabSz="932597">
                <a:lnSpc>
                  <a:spcPct val="90000"/>
                </a:lnSpc>
                <a:defRPr/>
              </a:pPr>
              <a:r>
                <a:rPr lang="en-US" sz="1836" dirty="0">
                  <a:gradFill>
                    <a:gsLst>
                      <a:gs pos="0">
                        <a:schemeClr val="tx2"/>
                      </a:gs>
                      <a:gs pos="100000">
                        <a:schemeClr val="tx2"/>
                      </a:gs>
                    </a:gsLst>
                    <a:lin ang="5400000" scaled="0"/>
                  </a:gradFill>
                  <a:cs typeface="Segoe UI Light" panose="020B0502040204020203" pitchFamily="34" charset="0"/>
                </a:rPr>
                <a:t>Variable demand</a:t>
              </a:r>
            </a:p>
            <a:p>
              <a:pPr defTabSz="932597">
                <a:lnSpc>
                  <a:spcPct val="90000"/>
                </a:lnSpc>
                <a:defRPr/>
              </a:pPr>
              <a:endParaRPr lang="en-US" sz="1836" dirty="0">
                <a:gradFill>
                  <a:gsLst>
                    <a:gs pos="0">
                      <a:schemeClr val="tx2"/>
                    </a:gs>
                    <a:gs pos="100000">
                      <a:schemeClr val="tx2"/>
                    </a:gs>
                  </a:gsLst>
                  <a:lin ang="5400000" scaled="0"/>
                </a:gradFill>
                <a:cs typeface="Segoe UI Light" panose="020B0502040204020203" pitchFamily="34" charset="0"/>
              </a:endParaRPr>
            </a:p>
          </p:txBody>
        </p:sp>
        <p:grpSp>
          <p:nvGrpSpPr>
            <p:cNvPr id="56" name="Group 55"/>
            <p:cNvGrpSpPr/>
            <p:nvPr/>
          </p:nvGrpSpPr>
          <p:grpSpPr>
            <a:xfrm>
              <a:off x="5614621" y="3074034"/>
              <a:ext cx="124691" cy="1571609"/>
              <a:chOff x="5376917" y="4755853"/>
              <a:chExt cx="137947" cy="813540"/>
            </a:xfrm>
          </p:grpSpPr>
          <p:cxnSp>
            <p:nvCxnSpPr>
              <p:cNvPr id="57" name="Straight Connector 56"/>
              <p:cNvCxnSpPr/>
              <p:nvPr/>
            </p:nvCxnSpPr>
            <p:spPr>
              <a:xfrm>
                <a:off x="5448354" y="4755853"/>
                <a:ext cx="0" cy="81354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448354" y="4755853"/>
                <a:ext cx="665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448354" y="5569393"/>
                <a:ext cx="665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376917" y="5162623"/>
                <a:ext cx="665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cxnSp>
        <p:nvCxnSpPr>
          <p:cNvPr id="3" name="Straight Connector 2"/>
          <p:cNvCxnSpPr/>
          <p:nvPr/>
        </p:nvCxnSpPr>
        <p:spPr>
          <a:xfrm>
            <a:off x="7056051" y="4675656"/>
            <a:ext cx="4125583" cy="0"/>
          </a:xfrm>
          <a:prstGeom prst="line">
            <a:avLst/>
          </a:prstGeom>
          <a:ln w="19050" cap="flat" cmpd="sng" algn="ctr">
            <a:solidFill>
              <a:schemeClr val="tx1">
                <a:lumMod val="50000"/>
                <a:lumOff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9" name="Rectangle 88"/>
          <p:cNvSpPr/>
          <p:nvPr/>
        </p:nvSpPr>
        <p:spPr>
          <a:xfrm>
            <a:off x="7055866" y="4687303"/>
            <a:ext cx="4125768" cy="834825"/>
          </a:xfrm>
          <a:prstGeom prst="rect">
            <a:avLst/>
          </a:prstGeom>
          <a:solidFill>
            <a:schemeClr val="tx1">
              <a:lumMod val="50000"/>
              <a:lumOff val="5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283640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750"/>
                                        <p:tgtEl>
                                          <p:spTgt spid="64"/>
                                        </p:tgtEl>
                                      </p:cBhvr>
                                    </p:animEffect>
                                  </p:childTnLst>
                                </p:cTn>
                              </p:par>
                              <p:par>
                                <p:cTn id="20" presetID="10"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5" grpId="0" animBg="1"/>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24271" y="0"/>
            <a:ext cx="8011321" cy="699353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5445730" y="758777"/>
            <a:ext cx="6466584" cy="112243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56">
              <a:defRPr/>
            </a:pPr>
            <a:r>
              <a:rPr lang="en-US" sz="2856" spc="-102">
                <a:gradFill>
                  <a:gsLst>
                    <a:gs pos="0">
                      <a:schemeClr val="tx2"/>
                    </a:gs>
                    <a:gs pos="100000">
                      <a:schemeClr val="tx2"/>
                    </a:gs>
                  </a:gsLst>
                  <a:lin ang="5400000" scaled="0"/>
                </a:gradFill>
                <a:latin typeface="Segoe UI Light" panose="020B0502040204020203" pitchFamily="34" charset="0"/>
                <a:ea typeface="Segoe UI" pitchFamily="34" charset="0"/>
                <a:cs typeface="Segoe UI Light" panose="020B0502040204020203" pitchFamily="34" charset="0"/>
              </a:rPr>
              <a:t>Build your HPC environment in the Cloud</a:t>
            </a:r>
          </a:p>
        </p:txBody>
      </p:sp>
      <p:sp>
        <p:nvSpPr>
          <p:cNvPr id="34" name="Title 1"/>
          <p:cNvSpPr txBox="1">
            <a:spLocks/>
          </p:cNvSpPr>
          <p:nvPr/>
        </p:nvSpPr>
        <p:spPr>
          <a:xfrm>
            <a:off x="410819" y="2936541"/>
            <a:ext cx="4525089" cy="112243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80" spc="-102"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The new HPC opportunity</a:t>
            </a:r>
          </a:p>
        </p:txBody>
      </p:sp>
      <p:sp>
        <p:nvSpPr>
          <p:cNvPr id="45" name="Freeform 5"/>
          <p:cNvSpPr>
            <a:spLocks/>
          </p:cNvSpPr>
          <p:nvPr/>
        </p:nvSpPr>
        <p:spPr bwMode="auto">
          <a:xfrm>
            <a:off x="6537839" y="1724692"/>
            <a:ext cx="4955409" cy="2930822"/>
          </a:xfrm>
          <a:custGeom>
            <a:avLst/>
            <a:gdLst>
              <a:gd name="T0" fmla="*/ 593 w 709"/>
              <a:gd name="T1" fmla="*/ 166 h 417"/>
              <a:gd name="T2" fmla="*/ 594 w 709"/>
              <a:gd name="T3" fmla="*/ 157 h 417"/>
              <a:gd name="T4" fmla="*/ 436 w 709"/>
              <a:gd name="T5" fmla="*/ 0 h 417"/>
              <a:gd name="T6" fmla="*/ 293 w 709"/>
              <a:gd name="T7" fmla="*/ 92 h 417"/>
              <a:gd name="T8" fmla="*/ 214 w 709"/>
              <a:gd name="T9" fmla="*/ 64 h 417"/>
              <a:gd name="T10" fmla="*/ 92 w 709"/>
              <a:gd name="T11" fmla="*/ 185 h 417"/>
              <a:gd name="T12" fmla="*/ 95 w 709"/>
              <a:gd name="T13" fmla="*/ 212 h 417"/>
              <a:gd name="T14" fmla="*/ 0 w 709"/>
              <a:gd name="T15" fmla="*/ 311 h 417"/>
              <a:gd name="T16" fmla="*/ 101 w 709"/>
              <a:gd name="T17" fmla="*/ 417 h 417"/>
              <a:gd name="T18" fmla="*/ 103 w 709"/>
              <a:gd name="T19" fmla="*/ 417 h 417"/>
              <a:gd name="T20" fmla="*/ 586 w 709"/>
              <a:gd name="T21" fmla="*/ 417 h 417"/>
              <a:gd name="T22" fmla="*/ 709 w 709"/>
              <a:gd name="T23" fmla="*/ 292 h 417"/>
              <a:gd name="T24" fmla="*/ 593 w 709"/>
              <a:gd name="T25" fmla="*/ 16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417">
                <a:moveTo>
                  <a:pt x="593" y="166"/>
                </a:moveTo>
                <a:cubicBezTo>
                  <a:pt x="593" y="164"/>
                  <a:pt x="594" y="160"/>
                  <a:pt x="594" y="157"/>
                </a:cubicBezTo>
                <a:cubicBezTo>
                  <a:pt x="594" y="70"/>
                  <a:pt x="523" y="0"/>
                  <a:pt x="436" y="0"/>
                </a:cubicBezTo>
                <a:cubicBezTo>
                  <a:pt x="372" y="0"/>
                  <a:pt x="317" y="37"/>
                  <a:pt x="293" y="92"/>
                </a:cubicBezTo>
                <a:cubicBezTo>
                  <a:pt x="271" y="75"/>
                  <a:pt x="245" y="64"/>
                  <a:pt x="214" y="64"/>
                </a:cubicBezTo>
                <a:cubicBezTo>
                  <a:pt x="146" y="64"/>
                  <a:pt x="92" y="118"/>
                  <a:pt x="92" y="185"/>
                </a:cubicBezTo>
                <a:cubicBezTo>
                  <a:pt x="92" y="195"/>
                  <a:pt x="94" y="204"/>
                  <a:pt x="95" y="212"/>
                </a:cubicBezTo>
                <a:cubicBezTo>
                  <a:pt x="43" y="216"/>
                  <a:pt x="0" y="257"/>
                  <a:pt x="0" y="311"/>
                </a:cubicBezTo>
                <a:cubicBezTo>
                  <a:pt x="0" y="368"/>
                  <a:pt x="44" y="401"/>
                  <a:pt x="101" y="417"/>
                </a:cubicBezTo>
                <a:cubicBezTo>
                  <a:pt x="103" y="417"/>
                  <a:pt x="103" y="417"/>
                  <a:pt x="103" y="417"/>
                </a:cubicBezTo>
                <a:cubicBezTo>
                  <a:pt x="586" y="417"/>
                  <a:pt x="586" y="417"/>
                  <a:pt x="586" y="417"/>
                </a:cubicBezTo>
                <a:cubicBezTo>
                  <a:pt x="654" y="417"/>
                  <a:pt x="709" y="360"/>
                  <a:pt x="709" y="292"/>
                </a:cubicBezTo>
                <a:cubicBezTo>
                  <a:pt x="709" y="226"/>
                  <a:pt x="658" y="169"/>
                  <a:pt x="593" y="166"/>
                </a:cubicBezTo>
                <a:close/>
              </a:path>
            </a:pathLst>
          </a:custGeom>
          <a:solidFill>
            <a:schemeClr val="tx2"/>
          </a:solidFill>
          <a:ln w="22225" cap="rnd">
            <a:noFill/>
            <a:prstDash val="sysDash"/>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632">
              <a:solidFill>
                <a:prstClr val="black"/>
              </a:solidFill>
            </a:endParaRPr>
          </a:p>
        </p:txBody>
      </p:sp>
      <p:sp>
        <p:nvSpPr>
          <p:cNvPr id="30" name="TextBox 29"/>
          <p:cNvSpPr txBox="1"/>
          <p:nvPr/>
        </p:nvSpPr>
        <p:spPr>
          <a:xfrm>
            <a:off x="11146717" y="2572179"/>
            <a:ext cx="625016" cy="445573"/>
          </a:xfrm>
          <a:prstGeom prst="rect">
            <a:avLst/>
          </a:prstGeom>
        </p:spPr>
        <p:txBody>
          <a:bodyPr vert="horz" wrap="square" lIns="95117" tIns="95117" rIns="95117" bIns="95117" rtlCol="0" anchor="t">
            <a:noAutofit/>
          </a:bodyPr>
          <a:lstStyle/>
          <a:p>
            <a:pPr algn="ctr" defTabSz="951156">
              <a:defRPr/>
            </a:pPr>
            <a:r>
              <a:rPr lang="en-US" sz="1200" dirty="0">
                <a:gradFill>
                  <a:gsLst>
                    <a:gs pos="0">
                      <a:schemeClr val="tx2"/>
                    </a:gs>
                    <a:gs pos="100000">
                      <a:schemeClr val="tx2"/>
                    </a:gs>
                  </a:gsLst>
                  <a:lin ang="5400000" scaled="0"/>
                </a:gradFill>
                <a:ea typeface="Segoe UI" pitchFamily="34" charset="0"/>
                <a:cs typeface="Segoe UI" pitchFamily="34" charset="0"/>
              </a:rPr>
              <a:t>Cloud</a:t>
            </a:r>
          </a:p>
        </p:txBody>
      </p:sp>
      <p:sp>
        <p:nvSpPr>
          <p:cNvPr id="49" name="TextBox 48"/>
          <p:cNvSpPr txBox="1"/>
          <p:nvPr/>
        </p:nvSpPr>
        <p:spPr>
          <a:xfrm>
            <a:off x="8064325" y="5603928"/>
            <a:ext cx="2304990" cy="280718"/>
          </a:xfrm>
          <a:prstGeom prst="rect">
            <a:avLst/>
          </a:prstGeom>
          <a:solidFill>
            <a:srgbClr val="F2F2F2"/>
          </a:solidFill>
        </p:spPr>
        <p:txBody>
          <a:bodyPr wrap="none" rtlCol="0">
            <a:spAutoFit/>
          </a:bodyPr>
          <a:lstStyle/>
          <a:p>
            <a:pPr defTabSz="932597">
              <a:defRPr/>
            </a:pPr>
            <a:r>
              <a:rPr lang="en-US" sz="1200" dirty="0">
                <a:gradFill>
                  <a:gsLst>
                    <a:gs pos="0">
                      <a:schemeClr val="tx1"/>
                    </a:gs>
                    <a:gs pos="100000">
                      <a:schemeClr val="tx1"/>
                    </a:gs>
                  </a:gsLst>
                  <a:lin ang="5400000" scaled="0"/>
                </a:gradFill>
                <a:cs typeface="Segoe UI" panose="020B0502040204020203" pitchFamily="34" charset="0"/>
              </a:rPr>
              <a:t>Demand for HPC infrastructure </a:t>
            </a:r>
          </a:p>
        </p:txBody>
      </p:sp>
      <p:sp>
        <p:nvSpPr>
          <p:cNvPr id="12" name="AutoShape 3"/>
          <p:cNvSpPr>
            <a:spLocks noChangeAspect="1" noChangeArrowheads="1" noTextEdit="1"/>
          </p:cNvSpPr>
          <p:nvPr/>
        </p:nvSpPr>
        <p:spPr bwMode="auto">
          <a:xfrm>
            <a:off x="7048538" y="4750883"/>
            <a:ext cx="4125768" cy="75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chemeClr val="tx1"/>
                  </a:gs>
                  <a:gs pos="100000">
                    <a:schemeClr val="tx1"/>
                  </a:gs>
                </a:gsLst>
                <a:lin ang="5400000" scaled="0"/>
              </a:gradFill>
            </a:endParaRPr>
          </a:p>
        </p:txBody>
      </p:sp>
      <p:grpSp>
        <p:nvGrpSpPr>
          <p:cNvPr id="64" name="Group 63"/>
          <p:cNvGrpSpPr/>
          <p:nvPr/>
        </p:nvGrpSpPr>
        <p:grpSpPr>
          <a:xfrm>
            <a:off x="4570134" y="3135230"/>
            <a:ext cx="1284315" cy="2375159"/>
            <a:chOff x="4480065" y="3074034"/>
            <a:chExt cx="1259247" cy="1571609"/>
          </a:xfrm>
        </p:grpSpPr>
        <p:sp>
          <p:nvSpPr>
            <p:cNvPr id="24" name="TextBox 23"/>
            <p:cNvSpPr txBox="1"/>
            <p:nvPr/>
          </p:nvSpPr>
          <p:spPr>
            <a:xfrm>
              <a:off x="4480065" y="3551818"/>
              <a:ext cx="1199499" cy="565769"/>
            </a:xfrm>
            <a:prstGeom prst="rect">
              <a:avLst/>
            </a:prstGeom>
            <a:noFill/>
          </p:spPr>
          <p:txBody>
            <a:bodyPr wrap="square" rtlCol="0">
              <a:spAutoFit/>
            </a:bodyPr>
            <a:lstStyle/>
            <a:p>
              <a:pPr defTabSz="932597">
                <a:lnSpc>
                  <a:spcPct val="90000"/>
                </a:lnSpc>
                <a:defRPr/>
              </a:pPr>
              <a:r>
                <a:rPr lang="en-US" sz="1836" dirty="0">
                  <a:gradFill>
                    <a:gsLst>
                      <a:gs pos="0">
                        <a:schemeClr val="tx2"/>
                      </a:gs>
                      <a:gs pos="100000">
                        <a:schemeClr val="tx2"/>
                      </a:gs>
                    </a:gsLst>
                    <a:lin ang="5400000" scaled="0"/>
                  </a:gradFill>
                  <a:cs typeface="Segoe UI Light" panose="020B0502040204020203" pitchFamily="34" charset="0"/>
                </a:rPr>
                <a:t>All demand</a:t>
              </a:r>
            </a:p>
            <a:p>
              <a:pPr defTabSz="932597">
                <a:lnSpc>
                  <a:spcPct val="90000"/>
                </a:lnSpc>
                <a:defRPr/>
              </a:pPr>
              <a:endParaRPr lang="en-US" sz="1836" dirty="0">
                <a:gradFill>
                  <a:gsLst>
                    <a:gs pos="0">
                      <a:schemeClr val="tx2"/>
                    </a:gs>
                    <a:gs pos="100000">
                      <a:schemeClr val="tx2"/>
                    </a:gs>
                  </a:gsLst>
                  <a:lin ang="5400000" scaled="0"/>
                </a:gradFill>
                <a:cs typeface="Segoe UI Light" panose="020B0502040204020203" pitchFamily="34" charset="0"/>
              </a:endParaRPr>
            </a:p>
          </p:txBody>
        </p:sp>
        <p:grpSp>
          <p:nvGrpSpPr>
            <p:cNvPr id="56" name="Group 55"/>
            <p:cNvGrpSpPr/>
            <p:nvPr/>
          </p:nvGrpSpPr>
          <p:grpSpPr>
            <a:xfrm>
              <a:off x="5614621" y="3074034"/>
              <a:ext cx="124691" cy="1571609"/>
              <a:chOff x="5376917" y="4755853"/>
              <a:chExt cx="137947" cy="813540"/>
            </a:xfrm>
          </p:grpSpPr>
          <p:cxnSp>
            <p:nvCxnSpPr>
              <p:cNvPr id="57" name="Straight Connector 56"/>
              <p:cNvCxnSpPr/>
              <p:nvPr/>
            </p:nvCxnSpPr>
            <p:spPr>
              <a:xfrm>
                <a:off x="5448354" y="4755853"/>
                <a:ext cx="0" cy="81354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448354" y="4755853"/>
                <a:ext cx="665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448354" y="5569393"/>
                <a:ext cx="665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376917" y="5162623"/>
                <a:ext cx="665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89" name="Rectangle 88"/>
          <p:cNvSpPr/>
          <p:nvPr/>
        </p:nvSpPr>
        <p:spPr>
          <a:xfrm>
            <a:off x="7127752" y="4322811"/>
            <a:ext cx="3966968" cy="1187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endParaRPr>
          </a:p>
        </p:txBody>
      </p:sp>
      <p:sp>
        <p:nvSpPr>
          <p:cNvPr id="4" name="Freeform: Shape 3"/>
          <p:cNvSpPr/>
          <p:nvPr/>
        </p:nvSpPr>
        <p:spPr>
          <a:xfrm>
            <a:off x="7042675" y="3142294"/>
            <a:ext cx="4131446" cy="2368517"/>
          </a:xfrm>
          <a:custGeom>
            <a:avLst/>
            <a:gdLst>
              <a:gd name="connsiteX0" fmla="*/ 14514 w 4455886"/>
              <a:gd name="connsiteY0" fmla="*/ 1756229 h 2554515"/>
              <a:gd name="connsiteX1" fmla="*/ 145143 w 4455886"/>
              <a:gd name="connsiteY1" fmla="*/ 1640115 h 2554515"/>
              <a:gd name="connsiteX2" fmla="*/ 319314 w 4455886"/>
              <a:gd name="connsiteY2" fmla="*/ 1814286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14400 w 4455886"/>
              <a:gd name="connsiteY6" fmla="*/ 18433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19314 w 4455886"/>
              <a:gd name="connsiteY2" fmla="*/ 1814286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1785257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72720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6981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 name="connsiteX0" fmla="*/ 14514 w 4455886"/>
              <a:gd name="connsiteY0" fmla="*/ 1756229 h 2554515"/>
              <a:gd name="connsiteX1" fmla="*/ 145143 w 4455886"/>
              <a:gd name="connsiteY1" fmla="*/ 1640115 h 2554515"/>
              <a:gd name="connsiteX2" fmla="*/ 328839 w 4455886"/>
              <a:gd name="connsiteY2" fmla="*/ 2033361 h 2554515"/>
              <a:gd name="connsiteX3" fmla="*/ 406400 w 4455886"/>
              <a:gd name="connsiteY3" fmla="*/ 1625600 h 2554515"/>
              <a:gd name="connsiteX4" fmla="*/ 595086 w 4455886"/>
              <a:gd name="connsiteY4" fmla="*/ 1669143 h 2554515"/>
              <a:gd name="connsiteX5" fmla="*/ 725714 w 4455886"/>
              <a:gd name="connsiteY5" fmla="*/ 1611086 h 2554515"/>
              <a:gd name="connsiteX6" fmla="*/ 933450 w 4455886"/>
              <a:gd name="connsiteY6" fmla="*/ 2071915 h 2554515"/>
              <a:gd name="connsiteX7" fmla="*/ 1074057 w 4455886"/>
              <a:gd name="connsiteY7" fmla="*/ 1494972 h 2554515"/>
              <a:gd name="connsiteX8" fmla="*/ 1146629 w 4455886"/>
              <a:gd name="connsiteY8" fmla="*/ 1698172 h 2554515"/>
              <a:gd name="connsiteX9" fmla="*/ 1320800 w 4455886"/>
              <a:gd name="connsiteY9" fmla="*/ 1596572 h 2554515"/>
              <a:gd name="connsiteX10" fmla="*/ 1393371 w 4455886"/>
              <a:gd name="connsiteY10" fmla="*/ 246743 h 2554515"/>
              <a:gd name="connsiteX11" fmla="*/ 1582057 w 4455886"/>
              <a:gd name="connsiteY11" fmla="*/ 1712686 h 2554515"/>
              <a:gd name="connsiteX12" fmla="*/ 1843314 w 4455886"/>
              <a:gd name="connsiteY12" fmla="*/ 1785257 h 2554515"/>
              <a:gd name="connsiteX13" fmla="*/ 2017486 w 4455886"/>
              <a:gd name="connsiteY13" fmla="*/ 2023382 h 2554515"/>
              <a:gd name="connsiteX14" fmla="*/ 2148114 w 4455886"/>
              <a:gd name="connsiteY14" fmla="*/ 1654629 h 2554515"/>
              <a:gd name="connsiteX15" fmla="*/ 2336800 w 4455886"/>
              <a:gd name="connsiteY15" fmla="*/ 1770743 h 2554515"/>
              <a:gd name="connsiteX16" fmla="*/ 2409371 w 4455886"/>
              <a:gd name="connsiteY16" fmla="*/ 1480457 h 2554515"/>
              <a:gd name="connsiteX17" fmla="*/ 2510971 w 4455886"/>
              <a:gd name="connsiteY17" fmla="*/ 1611086 h 2554515"/>
              <a:gd name="connsiteX18" fmla="*/ 2569029 w 4455886"/>
              <a:gd name="connsiteY18" fmla="*/ 493486 h 2554515"/>
              <a:gd name="connsiteX19" fmla="*/ 2772229 w 4455886"/>
              <a:gd name="connsiteY19" fmla="*/ 1785257 h 2554515"/>
              <a:gd name="connsiteX20" fmla="*/ 2960914 w 4455886"/>
              <a:gd name="connsiteY20" fmla="*/ 1596572 h 2554515"/>
              <a:gd name="connsiteX21" fmla="*/ 3164114 w 4455886"/>
              <a:gd name="connsiteY21" fmla="*/ 1553029 h 2554515"/>
              <a:gd name="connsiteX22" fmla="*/ 3251200 w 4455886"/>
              <a:gd name="connsiteY22" fmla="*/ 1422400 h 2554515"/>
              <a:gd name="connsiteX23" fmla="*/ 3454400 w 4455886"/>
              <a:gd name="connsiteY23" fmla="*/ 1936750 h 2554515"/>
              <a:gd name="connsiteX24" fmla="*/ 3628571 w 4455886"/>
              <a:gd name="connsiteY24" fmla="*/ 1465943 h 2554515"/>
              <a:gd name="connsiteX25" fmla="*/ 3759200 w 4455886"/>
              <a:gd name="connsiteY25" fmla="*/ 1582057 h 2554515"/>
              <a:gd name="connsiteX26" fmla="*/ 3831771 w 4455886"/>
              <a:gd name="connsiteY26" fmla="*/ 0 h 2554515"/>
              <a:gd name="connsiteX27" fmla="*/ 4107543 w 4455886"/>
              <a:gd name="connsiteY27" fmla="*/ 1888672 h 2554515"/>
              <a:gd name="connsiteX28" fmla="*/ 4267200 w 4455886"/>
              <a:gd name="connsiteY28" fmla="*/ 1640115 h 2554515"/>
              <a:gd name="connsiteX29" fmla="*/ 4267200 w 4455886"/>
              <a:gd name="connsiteY29" fmla="*/ 1640115 h 2554515"/>
              <a:gd name="connsiteX30" fmla="*/ 4368800 w 4455886"/>
              <a:gd name="connsiteY30" fmla="*/ 1335315 h 2554515"/>
              <a:gd name="connsiteX31" fmla="*/ 4455886 w 4455886"/>
              <a:gd name="connsiteY31" fmla="*/ 1727200 h 2554515"/>
              <a:gd name="connsiteX32" fmla="*/ 4455886 w 4455886"/>
              <a:gd name="connsiteY32" fmla="*/ 2554515 h 2554515"/>
              <a:gd name="connsiteX33" fmla="*/ 0 w 4455886"/>
              <a:gd name="connsiteY33" fmla="*/ 2554515 h 2554515"/>
              <a:gd name="connsiteX34" fmla="*/ 14514 w 4455886"/>
              <a:gd name="connsiteY34" fmla="*/ 1756229 h 255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455886" h="2554515">
                <a:moveTo>
                  <a:pt x="14514" y="1756229"/>
                </a:moveTo>
                <a:lnTo>
                  <a:pt x="145143" y="1640115"/>
                </a:lnTo>
                <a:lnTo>
                  <a:pt x="328839" y="2033361"/>
                </a:lnTo>
                <a:lnTo>
                  <a:pt x="406400" y="1625600"/>
                </a:lnTo>
                <a:lnTo>
                  <a:pt x="595086" y="1669143"/>
                </a:lnTo>
                <a:lnTo>
                  <a:pt x="725714" y="1611086"/>
                </a:lnTo>
                <a:lnTo>
                  <a:pt x="933450" y="2071915"/>
                </a:lnTo>
                <a:lnTo>
                  <a:pt x="1074057" y="1494972"/>
                </a:lnTo>
                <a:lnTo>
                  <a:pt x="1146629" y="1698172"/>
                </a:lnTo>
                <a:lnTo>
                  <a:pt x="1320800" y="1596572"/>
                </a:lnTo>
                <a:lnTo>
                  <a:pt x="1393371" y="246743"/>
                </a:lnTo>
                <a:lnTo>
                  <a:pt x="1582057" y="1712686"/>
                </a:lnTo>
                <a:lnTo>
                  <a:pt x="1843314" y="1785257"/>
                </a:lnTo>
                <a:lnTo>
                  <a:pt x="2017486" y="2023382"/>
                </a:lnTo>
                <a:lnTo>
                  <a:pt x="2148114" y="1654629"/>
                </a:lnTo>
                <a:lnTo>
                  <a:pt x="2336800" y="1770743"/>
                </a:lnTo>
                <a:lnTo>
                  <a:pt x="2409371" y="1480457"/>
                </a:lnTo>
                <a:lnTo>
                  <a:pt x="2510971" y="1611086"/>
                </a:lnTo>
                <a:lnTo>
                  <a:pt x="2569029" y="493486"/>
                </a:lnTo>
                <a:lnTo>
                  <a:pt x="2772229" y="1785257"/>
                </a:lnTo>
                <a:lnTo>
                  <a:pt x="2960914" y="1596572"/>
                </a:lnTo>
                <a:lnTo>
                  <a:pt x="3164114" y="1553029"/>
                </a:lnTo>
                <a:lnTo>
                  <a:pt x="3251200" y="1422400"/>
                </a:lnTo>
                <a:lnTo>
                  <a:pt x="3454400" y="1936750"/>
                </a:lnTo>
                <a:lnTo>
                  <a:pt x="3628571" y="1465943"/>
                </a:lnTo>
                <a:lnTo>
                  <a:pt x="3759200" y="1582057"/>
                </a:lnTo>
                <a:lnTo>
                  <a:pt x="3831771" y="0"/>
                </a:lnTo>
                <a:lnTo>
                  <a:pt x="4107543" y="1888672"/>
                </a:lnTo>
                <a:lnTo>
                  <a:pt x="4267200" y="1640115"/>
                </a:lnTo>
                <a:lnTo>
                  <a:pt x="4267200" y="1640115"/>
                </a:lnTo>
                <a:lnTo>
                  <a:pt x="4368800" y="1335315"/>
                </a:lnTo>
                <a:lnTo>
                  <a:pt x="4455886" y="1727200"/>
                </a:lnTo>
                <a:lnTo>
                  <a:pt x="4455886" y="2554515"/>
                </a:lnTo>
                <a:lnTo>
                  <a:pt x="0" y="2554515"/>
                </a:lnTo>
                <a:lnTo>
                  <a:pt x="14514" y="1756229"/>
                </a:lnTo>
                <a:close/>
              </a:path>
            </a:pathLst>
          </a:custGeom>
          <a:solidFill>
            <a:schemeClr val="tx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32597">
              <a:defRPr/>
            </a:pPr>
            <a:endParaRPr lang="en-US" sz="1836">
              <a:solidFill>
                <a:prstClr val="white"/>
              </a:solidFill>
            </a:endParaRPr>
          </a:p>
        </p:txBody>
      </p:sp>
    </p:spTree>
    <p:extLst>
      <p:ext uri="{BB962C8B-B14F-4D97-AF65-F5344CB8AC3E}">
        <p14:creationId xmlns:p14="http://schemas.microsoft.com/office/powerpoint/2010/main" val="301614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50563" y="316324"/>
            <a:ext cx="6859166" cy="917901"/>
          </a:xfrm>
        </p:spPr>
        <p:txBody>
          <a:bodyPr/>
          <a:lstStyle/>
          <a:p>
            <a:r>
              <a:rPr lang="en-US" sz="4896" dirty="0">
                <a:solidFill>
                  <a:schemeClr val="accent1"/>
                </a:solidFill>
              </a:rPr>
              <a:t>What is HPC all about?</a:t>
            </a:r>
          </a:p>
        </p:txBody>
      </p:sp>
      <p:sp>
        <p:nvSpPr>
          <p:cNvPr id="61" name="Text Placeholder 2"/>
          <p:cNvSpPr txBox="1">
            <a:spLocks/>
          </p:cNvSpPr>
          <p:nvPr/>
        </p:nvSpPr>
        <p:spPr>
          <a:xfrm>
            <a:off x="7932832" y="569618"/>
            <a:ext cx="4570703" cy="5952090"/>
          </a:xfrm>
          <a:prstGeom prst="rect">
            <a:avLst/>
          </a:prstGeom>
        </p:spPr>
        <p:txBody>
          <a:bodyPr vert="horz" wrap="square" lIns="146262" tIns="91414" rIns="146262" bIns="9141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84">
              <a:buNone/>
              <a:defRPr/>
            </a:pPr>
            <a:r>
              <a:rPr lang="en-US" sz="3998" dirty="0">
                <a:solidFill>
                  <a:srgbClr val="0078D7"/>
                </a:solidFill>
                <a:latin typeface="Segoe UI Light"/>
              </a:rPr>
              <a:t>Uses:</a:t>
            </a:r>
          </a:p>
          <a:p>
            <a:pPr marL="0" lvl="1" indent="0" defTabSz="932384">
              <a:buNone/>
              <a:defRPr/>
            </a:pPr>
            <a:r>
              <a:rPr lang="en-US" sz="2800" dirty="0">
                <a:solidFill>
                  <a:srgbClr val="00188F"/>
                </a:solidFill>
                <a:latin typeface="Segoe UI Light"/>
              </a:rPr>
              <a:t>Science and research</a:t>
            </a:r>
          </a:p>
          <a:p>
            <a:pPr marL="0" lvl="1" indent="0" defTabSz="932384">
              <a:buNone/>
              <a:defRPr/>
            </a:pPr>
            <a:r>
              <a:rPr lang="en-US" sz="2800" dirty="0">
                <a:solidFill>
                  <a:srgbClr val="00188F"/>
                </a:solidFill>
                <a:latin typeface="Segoe UI Light"/>
              </a:rPr>
              <a:t>Genomics &amp; bioinformatics</a:t>
            </a:r>
          </a:p>
          <a:p>
            <a:pPr marL="0" lvl="1" indent="0" defTabSz="932384">
              <a:buNone/>
              <a:defRPr/>
            </a:pPr>
            <a:r>
              <a:rPr lang="en-US" sz="2800" dirty="0">
                <a:solidFill>
                  <a:srgbClr val="00188F"/>
                </a:solidFill>
                <a:latin typeface="Segoe UI Light"/>
              </a:rPr>
              <a:t>Climate modeling</a:t>
            </a:r>
          </a:p>
          <a:p>
            <a:pPr marL="0" lvl="1" indent="0" defTabSz="932384">
              <a:buNone/>
              <a:defRPr/>
            </a:pPr>
            <a:r>
              <a:rPr lang="en-US" sz="2800" dirty="0">
                <a:solidFill>
                  <a:srgbClr val="00188F"/>
                </a:solidFill>
                <a:latin typeface="Segoe UI Light"/>
              </a:rPr>
              <a:t>Hydrological analysis</a:t>
            </a:r>
          </a:p>
          <a:p>
            <a:pPr marL="0" lvl="1" indent="0" defTabSz="932384">
              <a:buNone/>
              <a:defRPr/>
            </a:pPr>
            <a:r>
              <a:rPr lang="en-US" sz="2800" dirty="0">
                <a:solidFill>
                  <a:srgbClr val="00188F"/>
                </a:solidFill>
                <a:latin typeface="Segoe UI Light"/>
              </a:rPr>
              <a:t>Image analysis &amp; processing</a:t>
            </a:r>
          </a:p>
          <a:p>
            <a:pPr marL="0" lvl="1" indent="0" defTabSz="932384">
              <a:buNone/>
              <a:defRPr/>
            </a:pPr>
            <a:r>
              <a:rPr lang="en-US" sz="2800" dirty="0">
                <a:solidFill>
                  <a:srgbClr val="00188F"/>
                </a:solidFill>
                <a:latin typeface="Segoe UI Light"/>
              </a:rPr>
              <a:t>Video &amp; audio transcoding</a:t>
            </a:r>
          </a:p>
          <a:p>
            <a:pPr marL="0" lvl="1" indent="0" defTabSz="932384">
              <a:buNone/>
              <a:defRPr/>
            </a:pPr>
            <a:r>
              <a:rPr lang="en-US" sz="2800" dirty="0">
                <a:solidFill>
                  <a:srgbClr val="00188F"/>
                </a:solidFill>
                <a:latin typeface="Segoe UI Light"/>
              </a:rPr>
              <a:t>Engineering stress analysis</a:t>
            </a:r>
          </a:p>
          <a:p>
            <a:pPr marL="0" lvl="1" indent="0" defTabSz="932384">
              <a:buNone/>
              <a:defRPr/>
            </a:pPr>
            <a:r>
              <a:rPr lang="en-US" sz="2800" dirty="0">
                <a:solidFill>
                  <a:srgbClr val="00188F"/>
                </a:solidFill>
                <a:latin typeface="Segoe UI Light"/>
              </a:rPr>
              <a:t>Automobile crash simulation</a:t>
            </a:r>
          </a:p>
          <a:p>
            <a:pPr marL="0" lvl="1" indent="0" defTabSz="932384">
              <a:buNone/>
              <a:defRPr/>
            </a:pPr>
            <a:r>
              <a:rPr lang="en-US" sz="2800" dirty="0">
                <a:solidFill>
                  <a:srgbClr val="00188F"/>
                </a:solidFill>
                <a:latin typeface="Segoe UI Light"/>
              </a:rPr>
              <a:t>Financial risk analysis</a:t>
            </a:r>
          </a:p>
          <a:p>
            <a:pPr marL="0" lvl="1" indent="0" defTabSz="932384">
              <a:buNone/>
              <a:defRPr/>
            </a:pPr>
            <a:r>
              <a:rPr lang="en-US" sz="2800" dirty="0">
                <a:solidFill>
                  <a:srgbClr val="00188F"/>
                </a:solidFill>
                <a:latin typeface="Segoe UI Light"/>
              </a:rPr>
              <a:t>Oil and gas production</a:t>
            </a:r>
          </a:p>
          <a:p>
            <a:pPr marL="0" lvl="1" indent="0" defTabSz="932384">
              <a:buNone/>
              <a:defRPr/>
            </a:pPr>
            <a:r>
              <a:rPr lang="en-US" sz="2800" dirty="0">
                <a:solidFill>
                  <a:srgbClr val="0078D7"/>
                </a:solidFill>
                <a:latin typeface="Segoe UI Light"/>
              </a:rPr>
              <a:t>... and much more!</a:t>
            </a:r>
          </a:p>
        </p:txBody>
      </p:sp>
      <p:grpSp>
        <p:nvGrpSpPr>
          <p:cNvPr id="147" name="Group 146"/>
          <p:cNvGrpSpPr/>
          <p:nvPr/>
        </p:nvGrpSpPr>
        <p:grpSpPr>
          <a:xfrm>
            <a:off x="2088274" y="4436179"/>
            <a:ext cx="3395644" cy="1702051"/>
            <a:chOff x="5442654" y="4275734"/>
            <a:chExt cx="3396608" cy="1702533"/>
          </a:xfrm>
        </p:grpSpPr>
        <p:sp>
          <p:nvSpPr>
            <p:cNvPr id="148"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49">
                <a:defRPr/>
              </a:pPr>
              <a:endParaRPr lang="en-US" kern="0" dirty="0">
                <a:solidFill>
                  <a:srgbClr val="00188F"/>
                </a:solidFill>
                <a:latin typeface="Segoe UI"/>
              </a:endParaRPr>
            </a:p>
          </p:txBody>
        </p:sp>
        <p:sp>
          <p:nvSpPr>
            <p:cNvPr id="149"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49">
                <a:defRPr/>
              </a:pPr>
              <a:endParaRPr lang="en-US" kern="0" dirty="0">
                <a:solidFill>
                  <a:srgbClr val="00188F"/>
                </a:solidFill>
                <a:latin typeface="Segoe UI"/>
              </a:endParaRPr>
            </a:p>
          </p:txBody>
        </p:sp>
        <p:grpSp>
          <p:nvGrpSpPr>
            <p:cNvPr id="150" name="Group 149"/>
            <p:cNvGrpSpPr/>
            <p:nvPr/>
          </p:nvGrpSpPr>
          <p:grpSpPr>
            <a:xfrm>
              <a:off x="5442654" y="5035088"/>
              <a:ext cx="3396608" cy="943179"/>
              <a:chOff x="6332961" y="5035088"/>
              <a:chExt cx="3396608" cy="943179"/>
            </a:xfrm>
          </p:grpSpPr>
          <p:sp>
            <p:nvSpPr>
              <p:cNvPr id="151"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5"/>
              </a:solidFill>
              <a:ln>
                <a:solidFill>
                  <a:schemeClr val="tx2">
                    <a:lumMod val="60000"/>
                    <a:lumOff val="40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00188F"/>
                  </a:solidFill>
                  <a:latin typeface="Segoe UI"/>
                </a:endParaRPr>
              </a:p>
            </p:txBody>
          </p:sp>
          <p:sp>
            <p:nvSpPr>
              <p:cNvPr id="152"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2">
                    <a:lumMod val="60000"/>
                    <a:lumOff val="40000"/>
                  </a:schemeClr>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49">
                  <a:defRPr/>
                </a:pPr>
                <a:endParaRPr lang="en-US" kern="0" dirty="0">
                  <a:solidFill>
                    <a:srgbClr val="00188F"/>
                  </a:solidFill>
                  <a:latin typeface="Segoe UI"/>
                </a:endParaRPr>
              </a:p>
            </p:txBody>
          </p:sp>
          <p:sp>
            <p:nvSpPr>
              <p:cNvPr id="153"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accent5"/>
              </a:solidFill>
              <a:ln>
                <a:solidFill>
                  <a:schemeClr val="tx2">
                    <a:lumMod val="60000"/>
                    <a:lumOff val="40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00188F"/>
                  </a:solidFill>
                  <a:latin typeface="Segoe UI"/>
                </a:endParaRPr>
              </a:p>
            </p:txBody>
          </p:sp>
          <p:sp>
            <p:nvSpPr>
              <p:cNvPr id="154"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2">
                    <a:lumMod val="60000"/>
                    <a:lumOff val="40000"/>
                  </a:schemeClr>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49">
                  <a:defRPr/>
                </a:pPr>
                <a:endParaRPr lang="en-US" kern="0" dirty="0">
                  <a:solidFill>
                    <a:srgbClr val="00188F"/>
                  </a:solidFill>
                  <a:latin typeface="Segoe UI"/>
                </a:endParaRPr>
              </a:p>
            </p:txBody>
          </p:sp>
          <p:grpSp>
            <p:nvGrpSpPr>
              <p:cNvPr id="155" name="Group 154"/>
              <p:cNvGrpSpPr/>
              <p:nvPr/>
            </p:nvGrpSpPr>
            <p:grpSpPr>
              <a:xfrm>
                <a:off x="7343981" y="5168304"/>
                <a:ext cx="1232507" cy="226619"/>
                <a:chOff x="7973864" y="1592010"/>
                <a:chExt cx="781050" cy="226619"/>
              </a:xfrm>
            </p:grpSpPr>
            <p:sp>
              <p:nvSpPr>
                <p:cNvPr id="158" name="Rectangle 157"/>
                <p:cNvSpPr/>
                <p:nvPr/>
              </p:nvSpPr>
              <p:spPr bwMode="auto">
                <a:xfrm>
                  <a:off x="7973864" y="1592010"/>
                  <a:ext cx="781050" cy="226619"/>
                </a:xfrm>
                <a:prstGeom prst="rect">
                  <a:avLst/>
                </a:prstGeom>
                <a:solidFill>
                  <a:schemeClr val="bg2">
                    <a:lumMod val="60000"/>
                    <a:lumOff val="40000"/>
                  </a:schemeClr>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sp>
              <p:nvSpPr>
                <p:cNvPr id="159" name="Rectangle 158"/>
                <p:cNvSpPr/>
                <p:nvPr/>
              </p:nvSpPr>
              <p:spPr bwMode="auto">
                <a:xfrm>
                  <a:off x="8044350" y="1676744"/>
                  <a:ext cx="640080" cy="57150"/>
                </a:xfrm>
                <a:prstGeom prst="rect">
                  <a:avLst/>
                </a:prstGeom>
                <a:solidFill>
                  <a:schemeClr val="accent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grpSp>
          <p:sp>
            <p:nvSpPr>
              <p:cNvPr id="156" name="TextBox 155"/>
              <p:cNvSpPr txBox="1"/>
              <p:nvPr/>
            </p:nvSpPr>
            <p:spPr>
              <a:xfrm>
                <a:off x="6332961" y="5485145"/>
                <a:ext cx="881133" cy="493122"/>
              </a:xfrm>
              <a:prstGeom prst="rect">
                <a:avLst/>
              </a:prstGeom>
              <a:noFill/>
              <a:ln>
                <a:noFill/>
              </a:ln>
            </p:spPr>
            <p:txBody>
              <a:bodyPr wrap="none" lIns="182828" tIns="146262" rIns="182828" bIns="146262" rtlCol="0">
                <a:spAutoFit/>
              </a:bodyPr>
              <a:lstStyle/>
              <a:p>
                <a:pPr defTabSz="914049">
                  <a:lnSpc>
                    <a:spcPct val="90000"/>
                  </a:lnSpc>
                  <a:spcAft>
                    <a:spcPts val="600"/>
                  </a:spcAft>
                  <a:defRPr/>
                </a:pPr>
                <a:r>
                  <a:rPr lang="en-US" sz="1398" kern="0" dirty="0">
                    <a:solidFill>
                      <a:srgbClr val="00188F"/>
                    </a:solidFill>
                    <a:latin typeface="Segoe UI"/>
                  </a:rPr>
                  <a:t>INPUT</a:t>
                </a:r>
              </a:p>
            </p:txBody>
          </p:sp>
          <p:sp>
            <p:nvSpPr>
              <p:cNvPr id="157" name="TextBox 156"/>
              <p:cNvSpPr txBox="1"/>
              <p:nvPr/>
            </p:nvSpPr>
            <p:spPr>
              <a:xfrm>
                <a:off x="8675111" y="5485145"/>
                <a:ext cx="1054458" cy="493122"/>
              </a:xfrm>
              <a:prstGeom prst="rect">
                <a:avLst/>
              </a:prstGeom>
              <a:noFill/>
              <a:ln>
                <a:noFill/>
              </a:ln>
            </p:spPr>
            <p:txBody>
              <a:bodyPr wrap="none" lIns="182828" tIns="146262" rIns="182828" bIns="146262" rtlCol="0">
                <a:spAutoFit/>
              </a:bodyPr>
              <a:lstStyle/>
              <a:p>
                <a:pPr defTabSz="914049">
                  <a:lnSpc>
                    <a:spcPct val="90000"/>
                  </a:lnSpc>
                  <a:spcAft>
                    <a:spcPts val="600"/>
                  </a:spcAft>
                  <a:defRPr/>
                </a:pPr>
                <a:r>
                  <a:rPr lang="en-US" sz="1398" kern="0" dirty="0">
                    <a:solidFill>
                      <a:srgbClr val="00188F"/>
                    </a:solidFill>
                    <a:latin typeface="Segoe UI"/>
                  </a:rPr>
                  <a:t>OUTPUT</a:t>
                </a:r>
              </a:p>
            </p:txBody>
          </p:sp>
        </p:grpSp>
      </p:grpSp>
      <p:sp>
        <p:nvSpPr>
          <p:cNvPr id="160" name="TextBox 159"/>
          <p:cNvSpPr txBox="1"/>
          <p:nvPr/>
        </p:nvSpPr>
        <p:spPr>
          <a:xfrm>
            <a:off x="4389505" y="3345614"/>
            <a:ext cx="2618364" cy="860328"/>
          </a:xfrm>
          <a:prstGeom prst="rect">
            <a:avLst/>
          </a:prstGeom>
          <a:noFill/>
          <a:ln>
            <a:noFill/>
          </a:ln>
        </p:spPr>
        <p:txBody>
          <a:bodyPr wrap="square" lIns="91414" tIns="146262" rIns="0" bIns="146262" rtlCol="0">
            <a:spAutoFit/>
          </a:bodyPr>
          <a:lstStyle/>
          <a:p>
            <a:pPr defTabSz="914049">
              <a:lnSpc>
                <a:spcPct val="90000"/>
              </a:lnSpc>
              <a:spcAft>
                <a:spcPts val="600"/>
              </a:spcAft>
              <a:defRPr/>
            </a:pPr>
            <a:r>
              <a:rPr lang="en-US" sz="2000" kern="0" dirty="0">
                <a:solidFill>
                  <a:srgbClr val="00188F"/>
                </a:solidFill>
                <a:latin typeface="Segoe UI"/>
              </a:rPr>
              <a:t>Tasks are assigned </a:t>
            </a:r>
            <a:br>
              <a:rPr lang="en-US" sz="2000" kern="0" dirty="0">
                <a:solidFill>
                  <a:srgbClr val="00188F"/>
                </a:solidFill>
                <a:latin typeface="Segoe UI"/>
              </a:rPr>
            </a:br>
            <a:r>
              <a:rPr lang="en-US" sz="2000" kern="0" dirty="0">
                <a:solidFill>
                  <a:srgbClr val="00188F"/>
                </a:solidFill>
                <a:latin typeface="Segoe UI"/>
              </a:rPr>
              <a:t>to computers/VMs</a:t>
            </a:r>
          </a:p>
        </p:txBody>
      </p:sp>
      <p:sp>
        <p:nvSpPr>
          <p:cNvPr id="161" name="TextBox 160"/>
          <p:cNvSpPr txBox="1"/>
          <p:nvPr/>
        </p:nvSpPr>
        <p:spPr>
          <a:xfrm>
            <a:off x="4389504" y="4073215"/>
            <a:ext cx="2618363" cy="860328"/>
          </a:xfrm>
          <a:prstGeom prst="rect">
            <a:avLst/>
          </a:prstGeom>
          <a:noFill/>
          <a:ln>
            <a:noFill/>
          </a:ln>
        </p:spPr>
        <p:txBody>
          <a:bodyPr wrap="square" lIns="91414" tIns="146262" rIns="91414" bIns="146262" rtlCol="0">
            <a:spAutoFit/>
          </a:bodyPr>
          <a:lstStyle/>
          <a:p>
            <a:pPr defTabSz="914049">
              <a:lnSpc>
                <a:spcPct val="90000"/>
              </a:lnSpc>
              <a:spcAft>
                <a:spcPts val="600"/>
              </a:spcAft>
              <a:defRPr/>
            </a:pPr>
            <a:r>
              <a:rPr lang="en-US" sz="2000" kern="0" dirty="0">
                <a:solidFill>
                  <a:srgbClr val="00188F"/>
                </a:solidFill>
                <a:latin typeface="Segoe UI"/>
              </a:rPr>
              <a:t>Independent or coupled tasks</a:t>
            </a:r>
          </a:p>
        </p:txBody>
      </p:sp>
      <p:grpSp>
        <p:nvGrpSpPr>
          <p:cNvPr id="162" name="Group 161"/>
          <p:cNvGrpSpPr/>
          <p:nvPr/>
        </p:nvGrpSpPr>
        <p:grpSpPr>
          <a:xfrm>
            <a:off x="1410085" y="2982634"/>
            <a:ext cx="2799365" cy="1682192"/>
            <a:chOff x="6664525" y="2950369"/>
            <a:chExt cx="2800159" cy="1682670"/>
          </a:xfrm>
          <a:solidFill>
            <a:schemeClr val="accent2"/>
          </a:solidFill>
        </p:grpSpPr>
        <p:grpSp>
          <p:nvGrpSpPr>
            <p:cNvPr id="163" name="Group 162"/>
            <p:cNvGrpSpPr/>
            <p:nvPr/>
          </p:nvGrpSpPr>
          <p:grpSpPr>
            <a:xfrm>
              <a:off x="6664525" y="2950369"/>
              <a:ext cx="860871" cy="659606"/>
              <a:chOff x="6963918" y="2950369"/>
              <a:chExt cx="860871" cy="659606"/>
            </a:xfrm>
            <a:grpFill/>
          </p:grpSpPr>
          <p:sp>
            <p:nvSpPr>
              <p:cNvPr id="173" name="Freeform 3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sp>
            <p:nvSpPr>
              <p:cNvPr id="17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w="12700">
                <a:solidFill>
                  <a:schemeClr val="accent4"/>
                </a:solidFill>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00188F"/>
                  </a:solidFill>
                  <a:latin typeface="Segoe UI"/>
                </a:endParaRPr>
              </a:p>
            </p:txBody>
          </p:sp>
        </p:grpSp>
        <p:grpSp>
          <p:nvGrpSpPr>
            <p:cNvPr id="164" name="Group 163"/>
            <p:cNvGrpSpPr/>
            <p:nvPr/>
          </p:nvGrpSpPr>
          <p:grpSpPr>
            <a:xfrm>
              <a:off x="8603813" y="2950369"/>
              <a:ext cx="860871" cy="659606"/>
              <a:chOff x="6963918" y="2950369"/>
              <a:chExt cx="860871" cy="659606"/>
            </a:xfrm>
            <a:grpFill/>
          </p:grpSpPr>
          <p:sp>
            <p:nvSpPr>
              <p:cNvPr id="171" name="Freeform 5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sp>
            <p:nvSpPr>
              <p:cNvPr id="172"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w="12700">
                <a:solidFill>
                  <a:schemeClr val="accent4"/>
                </a:solidFill>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00188F"/>
                  </a:solidFill>
                  <a:latin typeface="Segoe UI"/>
                </a:endParaRPr>
              </a:p>
            </p:txBody>
          </p:sp>
        </p:grpSp>
        <p:grpSp>
          <p:nvGrpSpPr>
            <p:cNvPr id="165" name="Group 164"/>
            <p:cNvGrpSpPr/>
            <p:nvPr/>
          </p:nvGrpSpPr>
          <p:grpSpPr>
            <a:xfrm>
              <a:off x="6664525" y="3973433"/>
              <a:ext cx="860871" cy="659606"/>
              <a:chOff x="6963918" y="2950369"/>
              <a:chExt cx="860871" cy="659606"/>
            </a:xfrm>
            <a:grpFill/>
          </p:grpSpPr>
          <p:sp>
            <p:nvSpPr>
              <p:cNvPr id="169" name="Freeform 5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sp>
            <p:nvSpPr>
              <p:cNvPr id="170"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w="12700">
                <a:solidFill>
                  <a:schemeClr val="accent4"/>
                </a:solidFill>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00188F"/>
                  </a:solidFill>
                  <a:latin typeface="Segoe UI"/>
                </a:endParaRPr>
              </a:p>
            </p:txBody>
          </p:sp>
        </p:grpSp>
        <p:grpSp>
          <p:nvGrpSpPr>
            <p:cNvPr id="166" name="Group 165"/>
            <p:cNvGrpSpPr/>
            <p:nvPr/>
          </p:nvGrpSpPr>
          <p:grpSpPr>
            <a:xfrm>
              <a:off x="8603813" y="3973433"/>
              <a:ext cx="860871" cy="659606"/>
              <a:chOff x="6963918" y="2950369"/>
              <a:chExt cx="860871" cy="659606"/>
            </a:xfrm>
            <a:grpFill/>
          </p:grpSpPr>
          <p:sp>
            <p:nvSpPr>
              <p:cNvPr id="167" name="Freeform 58"/>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sp>
            <p:nvSpPr>
              <p:cNvPr id="168"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w="12700">
                <a:solidFill>
                  <a:schemeClr val="accent4"/>
                </a:solidFill>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00188F"/>
                  </a:solidFill>
                  <a:latin typeface="Segoe UI"/>
                </a:endParaRPr>
              </a:p>
            </p:txBody>
          </p:sp>
        </p:grpSp>
      </p:grpSp>
      <p:sp>
        <p:nvSpPr>
          <p:cNvPr id="175" name="TextBox 174"/>
          <p:cNvSpPr txBox="1"/>
          <p:nvPr/>
        </p:nvSpPr>
        <p:spPr>
          <a:xfrm>
            <a:off x="4358346" y="1382730"/>
            <a:ext cx="2634057" cy="1142801"/>
          </a:xfrm>
          <a:prstGeom prst="rect">
            <a:avLst/>
          </a:prstGeom>
          <a:noFill/>
          <a:ln>
            <a:noFill/>
          </a:ln>
        </p:spPr>
        <p:txBody>
          <a:bodyPr wrap="square" lIns="91414" tIns="146262" rIns="91414" bIns="146262" rtlCol="0">
            <a:spAutoFit/>
          </a:bodyPr>
          <a:lstStyle/>
          <a:p>
            <a:pPr defTabSz="932114" fontAlgn="base">
              <a:lnSpc>
                <a:spcPct val="90000"/>
              </a:lnSpc>
              <a:spcBef>
                <a:spcPct val="0"/>
              </a:spcBef>
              <a:spcAft>
                <a:spcPct val="0"/>
              </a:spcAft>
              <a:defRPr/>
            </a:pPr>
            <a:r>
              <a:rPr lang="en-US" sz="2000" kern="0" dirty="0">
                <a:solidFill>
                  <a:srgbClr val="00188F"/>
                </a:solidFill>
                <a:latin typeface="Segoe UI"/>
                <a:ea typeface="Segoe UI" pitchFamily="34" charset="0"/>
                <a:cs typeface="Segoe UI" pitchFamily="34" charset="0"/>
              </a:rPr>
              <a:t>Many individual tasks need to run to reach the answer</a:t>
            </a:r>
          </a:p>
        </p:txBody>
      </p:sp>
      <p:grpSp>
        <p:nvGrpSpPr>
          <p:cNvPr id="176" name="Group 175"/>
          <p:cNvGrpSpPr/>
          <p:nvPr/>
        </p:nvGrpSpPr>
        <p:grpSpPr>
          <a:xfrm>
            <a:off x="1608875" y="1731967"/>
            <a:ext cx="1030954" cy="409459"/>
            <a:chOff x="6826048" y="1855762"/>
            <a:chExt cx="1031246" cy="409575"/>
          </a:xfrm>
        </p:grpSpPr>
        <p:sp>
          <p:nvSpPr>
            <p:cNvPr id="177" name="Rectangle 176"/>
            <p:cNvSpPr/>
            <p:nvPr/>
          </p:nvSpPr>
          <p:spPr bwMode="auto">
            <a:xfrm>
              <a:off x="6943725" y="1855762"/>
              <a:ext cx="781050" cy="381000"/>
            </a:xfrm>
            <a:prstGeom prst="rect">
              <a:avLst/>
            </a:prstGeom>
            <a:solidFill>
              <a:schemeClr val="bg2">
                <a:lumMod val="60000"/>
                <a:lumOff val="4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sp>
          <p:nvSpPr>
            <p:cNvPr id="178" name="Rectangle 177"/>
            <p:cNvSpPr/>
            <p:nvPr/>
          </p:nvSpPr>
          <p:spPr bwMode="auto">
            <a:xfrm>
              <a:off x="6826048" y="1884337"/>
              <a:ext cx="1031246" cy="381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kern="0" dirty="0">
                  <a:solidFill>
                    <a:srgbClr val="00188F"/>
                  </a:solidFill>
                  <a:latin typeface="Segoe UI"/>
                  <a:ea typeface="Segoe UI" pitchFamily="34" charset="0"/>
                  <a:cs typeface="Segoe UI" pitchFamily="34" charset="0"/>
                </a:rPr>
                <a:t>APP</a:t>
              </a:r>
            </a:p>
          </p:txBody>
        </p:sp>
      </p:grpSp>
      <p:grpSp>
        <p:nvGrpSpPr>
          <p:cNvPr id="179" name="Group 178"/>
          <p:cNvGrpSpPr/>
          <p:nvPr/>
        </p:nvGrpSpPr>
        <p:grpSpPr>
          <a:xfrm>
            <a:off x="3035307" y="1678049"/>
            <a:ext cx="780828" cy="226555"/>
            <a:chOff x="7969031" y="1629143"/>
            <a:chExt cx="781050" cy="226619"/>
          </a:xfrm>
        </p:grpSpPr>
        <p:sp>
          <p:nvSpPr>
            <p:cNvPr id="180" name="Rectangle 179"/>
            <p:cNvSpPr/>
            <p:nvPr/>
          </p:nvSpPr>
          <p:spPr bwMode="auto">
            <a:xfrm>
              <a:off x="7969031" y="1629143"/>
              <a:ext cx="781050" cy="226619"/>
            </a:xfrm>
            <a:prstGeom prst="rect">
              <a:avLst/>
            </a:prstGeom>
            <a:solidFill>
              <a:schemeClr val="bg2">
                <a:lumMod val="60000"/>
                <a:lumOff val="40000"/>
              </a:schemeClr>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sp>
          <p:nvSpPr>
            <p:cNvPr id="181" name="Rectangle 180"/>
            <p:cNvSpPr/>
            <p:nvPr/>
          </p:nvSpPr>
          <p:spPr bwMode="auto">
            <a:xfrm>
              <a:off x="8039516" y="1713877"/>
              <a:ext cx="640080" cy="57150"/>
            </a:xfrm>
            <a:prstGeom prst="rect">
              <a:avLst/>
            </a:prstGeom>
            <a:solidFill>
              <a:schemeClr val="accent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grpSp>
      <p:grpSp>
        <p:nvGrpSpPr>
          <p:cNvPr id="182" name="Group 181"/>
          <p:cNvGrpSpPr/>
          <p:nvPr/>
        </p:nvGrpSpPr>
        <p:grpSpPr>
          <a:xfrm>
            <a:off x="3035307" y="1954522"/>
            <a:ext cx="780828" cy="226555"/>
            <a:chOff x="7969031" y="1629143"/>
            <a:chExt cx="781050" cy="226619"/>
          </a:xfrm>
        </p:grpSpPr>
        <p:sp>
          <p:nvSpPr>
            <p:cNvPr id="183" name="Rectangle 182"/>
            <p:cNvSpPr/>
            <p:nvPr/>
          </p:nvSpPr>
          <p:spPr bwMode="auto">
            <a:xfrm>
              <a:off x="7969031" y="1629143"/>
              <a:ext cx="781050" cy="226619"/>
            </a:xfrm>
            <a:prstGeom prst="rect">
              <a:avLst/>
            </a:prstGeom>
            <a:solidFill>
              <a:schemeClr val="bg2">
                <a:lumMod val="60000"/>
                <a:lumOff val="40000"/>
              </a:schemeClr>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sp>
          <p:nvSpPr>
            <p:cNvPr id="184" name="Rectangle 183"/>
            <p:cNvSpPr/>
            <p:nvPr/>
          </p:nvSpPr>
          <p:spPr bwMode="auto">
            <a:xfrm>
              <a:off x="8039516" y="1713877"/>
              <a:ext cx="640080" cy="57150"/>
            </a:xfrm>
            <a:prstGeom prst="rect">
              <a:avLst/>
            </a:prstGeom>
            <a:solidFill>
              <a:schemeClr val="accent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grpSp>
      <p:grpSp>
        <p:nvGrpSpPr>
          <p:cNvPr id="185" name="Group 184"/>
          <p:cNvGrpSpPr/>
          <p:nvPr/>
        </p:nvGrpSpPr>
        <p:grpSpPr>
          <a:xfrm>
            <a:off x="3035307" y="2230994"/>
            <a:ext cx="780828" cy="226555"/>
            <a:chOff x="7969031" y="1629143"/>
            <a:chExt cx="781050" cy="226619"/>
          </a:xfrm>
        </p:grpSpPr>
        <p:sp>
          <p:nvSpPr>
            <p:cNvPr id="186" name="Rectangle 185"/>
            <p:cNvSpPr/>
            <p:nvPr/>
          </p:nvSpPr>
          <p:spPr bwMode="auto">
            <a:xfrm>
              <a:off x="7969031" y="1629143"/>
              <a:ext cx="781050" cy="226619"/>
            </a:xfrm>
            <a:prstGeom prst="rect">
              <a:avLst/>
            </a:prstGeom>
            <a:solidFill>
              <a:schemeClr val="bg2">
                <a:lumMod val="60000"/>
                <a:lumOff val="40000"/>
              </a:schemeClr>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sp>
          <p:nvSpPr>
            <p:cNvPr id="187" name="Rectangle 186"/>
            <p:cNvSpPr/>
            <p:nvPr/>
          </p:nvSpPr>
          <p:spPr bwMode="auto">
            <a:xfrm>
              <a:off x="8039516" y="1713877"/>
              <a:ext cx="640080" cy="57150"/>
            </a:xfrm>
            <a:prstGeom prst="rect">
              <a:avLst/>
            </a:prstGeom>
            <a:solidFill>
              <a:schemeClr val="accent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grpSp>
      <p:sp>
        <p:nvSpPr>
          <p:cNvPr id="188" name="Freeform 86"/>
          <p:cNvSpPr/>
          <p:nvPr/>
        </p:nvSpPr>
        <p:spPr bwMode="auto">
          <a:xfrm>
            <a:off x="1870129" y="3251640"/>
            <a:ext cx="0" cy="999838"/>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2">
                <a:lumMod val="60000"/>
                <a:lumOff val="40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49">
              <a:defRPr/>
            </a:pPr>
            <a:endParaRPr lang="en-US" kern="0" dirty="0">
              <a:solidFill>
                <a:srgbClr val="00188F"/>
              </a:solidFill>
              <a:latin typeface="Segoe UI"/>
            </a:endParaRPr>
          </a:p>
        </p:txBody>
      </p:sp>
      <p:sp>
        <p:nvSpPr>
          <p:cNvPr id="189" name="Freeform 87"/>
          <p:cNvSpPr/>
          <p:nvPr/>
        </p:nvSpPr>
        <p:spPr bwMode="auto">
          <a:xfrm>
            <a:off x="1879652" y="3232594"/>
            <a:ext cx="1933026" cy="990320"/>
          </a:xfrm>
          <a:custGeom>
            <a:avLst/>
            <a:gdLst>
              <a:gd name="connsiteX0" fmla="*/ 0 w 1924050"/>
              <a:gd name="connsiteY0" fmla="*/ 0 h 1019175"/>
              <a:gd name="connsiteX1" fmla="*/ 1924050 w 1924050"/>
              <a:gd name="connsiteY1" fmla="*/ 1019175 h 1019175"/>
              <a:gd name="connsiteX0" fmla="*/ 0 w 1924050"/>
              <a:gd name="connsiteY0" fmla="*/ 0 h 1009650"/>
              <a:gd name="connsiteX1" fmla="*/ 1924050 w 1924050"/>
              <a:gd name="connsiteY1" fmla="*/ 1009650 h 1009650"/>
              <a:gd name="connsiteX0" fmla="*/ 0 w 1933575"/>
              <a:gd name="connsiteY0" fmla="*/ 0 h 990600"/>
              <a:gd name="connsiteX1" fmla="*/ 1933575 w 1933575"/>
              <a:gd name="connsiteY1" fmla="*/ 990600 h 990600"/>
            </a:gdLst>
            <a:ahLst/>
            <a:cxnLst>
              <a:cxn ang="0">
                <a:pos x="connsiteX0" y="connsiteY0"/>
              </a:cxn>
              <a:cxn ang="0">
                <a:pos x="connsiteX1" y="connsiteY1"/>
              </a:cxn>
            </a:cxnLst>
            <a:rect l="l" t="t" r="r" b="b"/>
            <a:pathLst>
              <a:path w="1933575" h="990600">
                <a:moveTo>
                  <a:pt x="0" y="0"/>
                </a:moveTo>
                <a:lnTo>
                  <a:pt x="1933575" y="990600"/>
                </a:lnTo>
              </a:path>
            </a:pathLst>
          </a:custGeom>
          <a:noFill/>
          <a:ln w="25400" cap="rnd">
            <a:solidFill>
              <a:schemeClr val="tx2">
                <a:lumMod val="60000"/>
                <a:lumOff val="40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49">
              <a:defRPr/>
            </a:pPr>
            <a:endParaRPr lang="en-US" kern="0" dirty="0">
              <a:solidFill>
                <a:srgbClr val="00188F"/>
              </a:solidFill>
              <a:latin typeface="Segoe UI"/>
            </a:endParaRPr>
          </a:p>
        </p:txBody>
      </p:sp>
      <p:sp>
        <p:nvSpPr>
          <p:cNvPr id="190" name="Freeform 88"/>
          <p:cNvSpPr/>
          <p:nvPr/>
        </p:nvSpPr>
        <p:spPr bwMode="auto">
          <a:xfrm>
            <a:off x="1870129" y="4270524"/>
            <a:ext cx="1923505" cy="0"/>
          </a:xfrm>
          <a:custGeom>
            <a:avLst/>
            <a:gdLst>
              <a:gd name="connsiteX0" fmla="*/ 1924050 w 1924050"/>
              <a:gd name="connsiteY0" fmla="*/ 0 h 0"/>
              <a:gd name="connsiteX1" fmla="*/ 0 w 1924050"/>
              <a:gd name="connsiteY1" fmla="*/ 0 h 0"/>
            </a:gdLst>
            <a:ahLst/>
            <a:cxnLst>
              <a:cxn ang="0">
                <a:pos x="connsiteX0" y="connsiteY0"/>
              </a:cxn>
              <a:cxn ang="0">
                <a:pos x="connsiteX1" y="connsiteY1"/>
              </a:cxn>
            </a:cxnLst>
            <a:rect l="l" t="t" r="r" b="b"/>
            <a:pathLst>
              <a:path w="1924050">
                <a:moveTo>
                  <a:pt x="1924050" y="0"/>
                </a:moveTo>
                <a:lnTo>
                  <a:pt x="0" y="0"/>
                </a:lnTo>
              </a:path>
            </a:pathLst>
          </a:custGeom>
          <a:noFill/>
          <a:ln w="25400" cap="rnd">
            <a:solidFill>
              <a:schemeClr val="tx2">
                <a:lumMod val="60000"/>
                <a:lumOff val="40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49">
              <a:defRPr/>
            </a:pPr>
            <a:endParaRPr lang="en-US" kern="0" dirty="0">
              <a:solidFill>
                <a:srgbClr val="00188F"/>
              </a:solidFill>
              <a:latin typeface="Segoe UI"/>
            </a:endParaRPr>
          </a:p>
        </p:txBody>
      </p:sp>
      <p:grpSp>
        <p:nvGrpSpPr>
          <p:cNvPr id="191" name="Group 190"/>
          <p:cNvGrpSpPr/>
          <p:nvPr/>
        </p:nvGrpSpPr>
        <p:grpSpPr>
          <a:xfrm>
            <a:off x="3033696" y="1423372"/>
            <a:ext cx="780828" cy="215213"/>
            <a:chOff x="7969031" y="1621959"/>
            <a:chExt cx="781050" cy="226619"/>
          </a:xfrm>
        </p:grpSpPr>
        <p:sp>
          <p:nvSpPr>
            <p:cNvPr id="192" name="Rectangle 191"/>
            <p:cNvSpPr/>
            <p:nvPr/>
          </p:nvSpPr>
          <p:spPr bwMode="auto">
            <a:xfrm>
              <a:off x="7969031" y="1621959"/>
              <a:ext cx="781050" cy="226619"/>
            </a:xfrm>
            <a:prstGeom prst="rect">
              <a:avLst/>
            </a:prstGeom>
            <a:solidFill>
              <a:schemeClr val="bg2">
                <a:lumMod val="60000"/>
                <a:lumOff val="40000"/>
              </a:schemeClr>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sp>
          <p:nvSpPr>
            <p:cNvPr id="193" name="Rectangle 192"/>
            <p:cNvSpPr/>
            <p:nvPr/>
          </p:nvSpPr>
          <p:spPr bwMode="auto">
            <a:xfrm>
              <a:off x="8039516" y="1713877"/>
              <a:ext cx="640080" cy="57150"/>
            </a:xfrm>
            <a:prstGeom prst="rect">
              <a:avLst/>
            </a:prstGeom>
            <a:solidFill>
              <a:schemeClr val="accent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solidFill>
                  <a:srgbClr val="00188F"/>
                </a:solidFill>
                <a:latin typeface="Segoe UI"/>
                <a:ea typeface="Segoe UI" pitchFamily="34" charset="0"/>
                <a:cs typeface="Segoe UI" pitchFamily="34" charset="0"/>
              </a:endParaRPr>
            </a:p>
          </p:txBody>
        </p:sp>
      </p:grpSp>
      <p:sp>
        <p:nvSpPr>
          <p:cNvPr id="194" name="Freeform 75"/>
          <p:cNvSpPr/>
          <p:nvPr/>
        </p:nvSpPr>
        <p:spPr bwMode="auto">
          <a:xfrm>
            <a:off x="3812678" y="3280290"/>
            <a:ext cx="0" cy="999838"/>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2">
                <a:lumMod val="60000"/>
                <a:lumOff val="40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49">
              <a:defRPr/>
            </a:pPr>
            <a:endParaRPr lang="en-US" kern="0" dirty="0">
              <a:solidFill>
                <a:srgbClr val="00188F"/>
              </a:solidFill>
              <a:latin typeface="Segoe UI"/>
            </a:endParaRPr>
          </a:p>
        </p:txBody>
      </p:sp>
      <p:sp>
        <p:nvSpPr>
          <p:cNvPr id="195" name="TextBox 194"/>
          <p:cNvSpPr txBox="1"/>
          <p:nvPr/>
        </p:nvSpPr>
        <p:spPr>
          <a:xfrm>
            <a:off x="4396234" y="2669202"/>
            <a:ext cx="2791687" cy="860328"/>
          </a:xfrm>
          <a:prstGeom prst="rect">
            <a:avLst/>
          </a:prstGeom>
          <a:noFill/>
          <a:ln>
            <a:noFill/>
          </a:ln>
        </p:spPr>
        <p:txBody>
          <a:bodyPr wrap="square" lIns="91414" tIns="146262" rIns="91414" bIns="146262" rtlCol="0">
            <a:spAutoFit/>
          </a:bodyPr>
          <a:lstStyle/>
          <a:p>
            <a:pPr defTabSz="932114" fontAlgn="base">
              <a:lnSpc>
                <a:spcPct val="90000"/>
              </a:lnSpc>
              <a:spcBef>
                <a:spcPct val="0"/>
              </a:spcBef>
              <a:spcAft>
                <a:spcPct val="0"/>
              </a:spcAft>
              <a:defRPr/>
            </a:pPr>
            <a:r>
              <a:rPr lang="en-US" sz="2000" kern="0" dirty="0">
                <a:solidFill>
                  <a:srgbClr val="00188F"/>
                </a:solidFill>
                <a:latin typeface="Segoe UI"/>
                <a:ea typeface="Segoe UI" pitchFamily="34" charset="0"/>
                <a:cs typeface="Segoe UI" pitchFamily="34" charset="0"/>
              </a:rPr>
              <a:t>Use many computers/ VMs instead of one</a:t>
            </a:r>
          </a:p>
        </p:txBody>
      </p:sp>
      <p:sp>
        <p:nvSpPr>
          <p:cNvPr id="196" name="TextBox 195"/>
          <p:cNvSpPr txBox="1"/>
          <p:nvPr/>
        </p:nvSpPr>
        <p:spPr>
          <a:xfrm>
            <a:off x="2334713" y="6004107"/>
            <a:ext cx="2889302" cy="860328"/>
          </a:xfrm>
          <a:prstGeom prst="rect">
            <a:avLst/>
          </a:prstGeom>
          <a:noFill/>
          <a:ln>
            <a:noFill/>
          </a:ln>
        </p:spPr>
        <p:txBody>
          <a:bodyPr wrap="square" lIns="91414" tIns="146262" rIns="91414" bIns="146262" rtlCol="0">
            <a:spAutoFit/>
          </a:bodyPr>
          <a:lstStyle/>
          <a:p>
            <a:pPr defTabSz="914049">
              <a:lnSpc>
                <a:spcPct val="90000"/>
              </a:lnSpc>
              <a:spcAft>
                <a:spcPts val="600"/>
              </a:spcAft>
              <a:defRPr/>
            </a:pPr>
            <a:r>
              <a:rPr lang="en-US" sz="2000" kern="0" dirty="0">
                <a:solidFill>
                  <a:srgbClr val="00188F"/>
                </a:solidFill>
                <a:latin typeface="Segoe UI"/>
              </a:rPr>
              <a:t>Data is read, computed and written/stored</a:t>
            </a:r>
          </a:p>
        </p:txBody>
      </p:sp>
      <p:sp>
        <p:nvSpPr>
          <p:cNvPr id="197" name="Right Brace 196"/>
          <p:cNvSpPr/>
          <p:nvPr/>
        </p:nvSpPr>
        <p:spPr>
          <a:xfrm>
            <a:off x="3941196" y="1423372"/>
            <a:ext cx="364228" cy="1034176"/>
          </a:xfrm>
          <a:prstGeom prst="rightBrace">
            <a:avLst/>
          </a:prstGeom>
          <a:ln w="19050">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NZ" kern="0" dirty="0">
              <a:solidFill>
                <a:srgbClr val="00188F"/>
              </a:solidFill>
              <a:latin typeface="Segoe UI"/>
            </a:endParaRPr>
          </a:p>
        </p:txBody>
      </p:sp>
    </p:spTree>
    <p:extLst>
      <p:ext uri="{BB962C8B-B14F-4D97-AF65-F5344CB8AC3E}">
        <p14:creationId xmlns:p14="http://schemas.microsoft.com/office/powerpoint/2010/main" val="160355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10" presetClass="entr" presetSubtype="0" fill="hold" nodeType="withEffect">
                                  <p:stCondLst>
                                    <p:cond delay="0"/>
                                  </p:stCondLst>
                                  <p:childTnLst>
                                    <p:set>
                                      <p:cBhvr>
                                        <p:cTn id="9" dur="1" fill="hold">
                                          <p:stCondLst>
                                            <p:cond delay="0"/>
                                          </p:stCondLst>
                                        </p:cTn>
                                        <p:tgtEl>
                                          <p:spTgt spid="182"/>
                                        </p:tgtEl>
                                        <p:attrNameLst>
                                          <p:attrName>style.visibility</p:attrName>
                                        </p:attrNameLst>
                                      </p:cBhvr>
                                      <p:to>
                                        <p:strVal val="visible"/>
                                      </p:to>
                                    </p:set>
                                    <p:animEffect transition="in" filter="fade">
                                      <p:cBhvr>
                                        <p:cTn id="10" dur="500"/>
                                        <p:tgtEl>
                                          <p:spTgt spid="182"/>
                                        </p:tgtEl>
                                      </p:cBhvr>
                                    </p:animEffect>
                                  </p:child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500"/>
                                        <p:tgtEl>
                                          <p:spTgt spid="185"/>
                                        </p:tgtEl>
                                      </p:cBhvr>
                                    </p:animEffect>
                                  </p:childTnLst>
                                </p:cTn>
                              </p:par>
                              <p:par>
                                <p:cTn id="14" presetID="10" presetClass="entr" presetSubtype="0" fill="hold"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5"/>
                                        </p:tgtEl>
                                        <p:attrNameLst>
                                          <p:attrName>style.visibility</p:attrName>
                                        </p:attrNameLst>
                                      </p:cBhvr>
                                      <p:to>
                                        <p:strVal val="visible"/>
                                      </p:to>
                                    </p:set>
                                    <p:animEffect transition="in" filter="fade">
                                      <p:cBhvr>
                                        <p:cTn id="19" dur="500"/>
                                        <p:tgtEl>
                                          <p:spTgt spid="175"/>
                                        </p:tgtEl>
                                      </p:cBhvr>
                                    </p:animEffect>
                                  </p:childTnLst>
                                </p:cTn>
                              </p:par>
                              <p:par>
                                <p:cTn id="20" presetID="10" presetClass="entr" presetSubtype="0" fill="hold" nodeType="withEffect">
                                  <p:stCondLst>
                                    <p:cond delay="0"/>
                                  </p:stCondLst>
                                  <p:childTnLst>
                                    <p:set>
                                      <p:cBhvr>
                                        <p:cTn id="21" dur="1" fill="hold">
                                          <p:stCondLst>
                                            <p:cond delay="0"/>
                                          </p:stCondLst>
                                        </p:cTn>
                                        <p:tgtEl>
                                          <p:spTgt spid="176"/>
                                        </p:tgtEl>
                                        <p:attrNameLst>
                                          <p:attrName>style.visibility</p:attrName>
                                        </p:attrNameLst>
                                      </p:cBhvr>
                                      <p:to>
                                        <p:strVal val="visible"/>
                                      </p:to>
                                    </p:set>
                                    <p:animEffect transition="in" filter="fade">
                                      <p:cBhvr>
                                        <p:cTn id="22" dur="500"/>
                                        <p:tgtEl>
                                          <p:spTgt spid="1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7"/>
                                        </p:tgtEl>
                                        <p:attrNameLst>
                                          <p:attrName>style.visibility</p:attrName>
                                        </p:attrNameLst>
                                      </p:cBhvr>
                                      <p:to>
                                        <p:strVal val="visible"/>
                                      </p:to>
                                    </p:set>
                                    <p:animEffect transition="in" filter="fade">
                                      <p:cBhvr>
                                        <p:cTn id="25" dur="500"/>
                                        <p:tgtEl>
                                          <p:spTgt spid="19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animEffect transition="in" filter="fade">
                                      <p:cBhvr>
                                        <p:cTn id="33" dur="500"/>
                                        <p:tgtEl>
                                          <p:spTgt spid="195"/>
                                        </p:tgtEl>
                                      </p:cBhvr>
                                    </p:animEffect>
                                  </p:childTnLst>
                                </p:cTn>
                              </p:par>
                            </p:childTnLst>
                          </p:cTn>
                        </p:par>
                        <p:par>
                          <p:cTn id="34" fill="hold">
                            <p:stCondLst>
                              <p:cond delay="500"/>
                            </p:stCondLst>
                            <p:childTnLst>
                              <p:par>
                                <p:cTn id="35" presetID="10" presetClass="entr" presetSubtype="0" fill="hold" grpId="0" nodeType="afterEffect">
                                  <p:stCondLst>
                                    <p:cond delay="500"/>
                                  </p:stCondLst>
                                  <p:childTnLst>
                                    <p:set>
                                      <p:cBhvr>
                                        <p:cTn id="36" dur="1" fill="hold">
                                          <p:stCondLst>
                                            <p:cond delay="0"/>
                                          </p:stCondLst>
                                        </p:cTn>
                                        <p:tgtEl>
                                          <p:spTgt spid="160"/>
                                        </p:tgtEl>
                                        <p:attrNameLst>
                                          <p:attrName>style.visibility</p:attrName>
                                        </p:attrNameLst>
                                      </p:cBhvr>
                                      <p:to>
                                        <p:strVal val="visible"/>
                                      </p:to>
                                    </p:set>
                                    <p:animEffect transition="in" filter="fade">
                                      <p:cBhvr>
                                        <p:cTn id="37" dur="500"/>
                                        <p:tgtEl>
                                          <p:spTgt spid="160"/>
                                        </p:tgtEl>
                                      </p:cBhvr>
                                    </p:animEffect>
                                  </p:childTnLst>
                                </p:cTn>
                              </p:par>
                            </p:childTnLst>
                          </p:cTn>
                        </p:par>
                        <p:par>
                          <p:cTn id="38" fill="hold">
                            <p:stCondLst>
                              <p:cond delay="1500"/>
                            </p:stCondLst>
                            <p:childTnLst>
                              <p:par>
                                <p:cTn id="39" presetID="42" presetClass="path" presetSubtype="0" decel="100000" fill="hold" nodeType="afterEffect">
                                  <p:stCondLst>
                                    <p:cond delay="0"/>
                                  </p:stCondLst>
                                  <p:childTnLst>
                                    <p:animMotion origin="layout" path="M -6.25E-7 4.81481E-6 L 0.02956 0.09652 " pathEditMode="relative" rAng="0" ptsTypes="AA">
                                      <p:cBhvr>
                                        <p:cTn id="40" dur="750" fill="hold"/>
                                        <p:tgtEl>
                                          <p:spTgt spid="185"/>
                                        </p:tgtEl>
                                        <p:attrNameLst>
                                          <p:attrName>ppt_x</p:attrName>
                                          <p:attrName>ppt_y</p:attrName>
                                        </p:attrNameLst>
                                      </p:cBhvr>
                                      <p:rCtr x="1471" y="4815"/>
                                    </p:animMotion>
                                  </p:childTnLst>
                                </p:cTn>
                              </p:par>
                            </p:childTnLst>
                          </p:cTn>
                        </p:par>
                        <p:par>
                          <p:cTn id="41" fill="hold">
                            <p:stCondLst>
                              <p:cond delay="2250"/>
                            </p:stCondLst>
                            <p:childTnLst>
                              <p:par>
                                <p:cTn id="42" presetID="42" presetClass="path" presetSubtype="0" decel="100000" fill="hold" nodeType="afterEffect">
                                  <p:stCondLst>
                                    <p:cond delay="0"/>
                                  </p:stCondLst>
                                  <p:childTnLst>
                                    <p:animMotion origin="layout" path="M -6.25E-7 -1.85185E-6 L -0.12513 0.13588 " pathEditMode="relative" rAng="0" ptsTypes="AA">
                                      <p:cBhvr>
                                        <p:cTn id="43" dur="750" fill="hold"/>
                                        <p:tgtEl>
                                          <p:spTgt spid="182"/>
                                        </p:tgtEl>
                                        <p:attrNameLst>
                                          <p:attrName>ppt_x</p:attrName>
                                          <p:attrName>ppt_y</p:attrName>
                                        </p:attrNameLst>
                                      </p:cBhvr>
                                      <p:rCtr x="-6263" y="6782"/>
                                    </p:animMotion>
                                  </p:childTnLst>
                                </p:cTn>
                              </p:par>
                            </p:childTnLst>
                          </p:cTn>
                        </p:par>
                        <p:par>
                          <p:cTn id="44" fill="hold">
                            <p:stCondLst>
                              <p:cond delay="3000"/>
                            </p:stCondLst>
                            <p:childTnLst>
                              <p:par>
                                <p:cTn id="45" presetID="42" presetClass="path" presetSubtype="0" decel="100000" fill="hold" nodeType="afterEffect">
                                  <p:stCondLst>
                                    <p:cond delay="0"/>
                                  </p:stCondLst>
                                  <p:childTnLst>
                                    <p:animMotion origin="layout" path="M -6.25E-7 1.48148E-6 L -0.12513 0.31967 " pathEditMode="relative" rAng="0" ptsTypes="AA">
                                      <p:cBhvr>
                                        <p:cTn id="46" dur="750" fill="hold"/>
                                        <p:tgtEl>
                                          <p:spTgt spid="179"/>
                                        </p:tgtEl>
                                        <p:attrNameLst>
                                          <p:attrName>ppt_x</p:attrName>
                                          <p:attrName>ppt_y</p:attrName>
                                        </p:attrNameLst>
                                      </p:cBhvr>
                                      <p:rCtr x="-6263" y="15972"/>
                                    </p:animMotion>
                                  </p:childTnLst>
                                </p:cTn>
                              </p:par>
                            </p:childTnLst>
                          </p:cTn>
                        </p:par>
                        <p:par>
                          <p:cTn id="47" fill="hold">
                            <p:stCondLst>
                              <p:cond delay="3750"/>
                            </p:stCondLst>
                            <p:childTnLst>
                              <p:par>
                                <p:cTn id="48" presetID="42" presetClass="path" presetSubtype="0" accel="50000" decel="50000" fill="hold" nodeType="afterEffect">
                                  <p:stCondLst>
                                    <p:cond delay="0"/>
                                  </p:stCondLst>
                                  <p:childTnLst>
                                    <p:animMotion origin="layout" path="M -4.16667E-7 2.77556E-17 L 0.03151 0.35903 " pathEditMode="relative" rAng="0" ptsTypes="AA">
                                      <p:cBhvr>
                                        <p:cTn id="49" dur="750" fill="hold"/>
                                        <p:tgtEl>
                                          <p:spTgt spid="191"/>
                                        </p:tgtEl>
                                        <p:attrNameLst>
                                          <p:attrName>ppt_x</p:attrName>
                                          <p:attrName>ppt_y</p:attrName>
                                        </p:attrNameLst>
                                      </p:cBhvr>
                                      <p:rCtr x="1576" y="17940"/>
                                    </p:animMotion>
                                  </p:childTnLst>
                                </p:cTn>
                              </p:par>
                            </p:childTnLst>
                          </p:cTn>
                        </p:par>
                        <p:par>
                          <p:cTn id="50" fill="hold">
                            <p:stCondLst>
                              <p:cond delay="4500"/>
                            </p:stCondLst>
                            <p:childTnLst>
                              <p:par>
                                <p:cTn id="51" presetID="10" presetClass="entr" presetSubtype="0" fill="hold" grpId="0" nodeType="afterEffect">
                                  <p:stCondLst>
                                    <p:cond delay="250"/>
                                  </p:stCondLst>
                                  <p:childTnLst>
                                    <p:set>
                                      <p:cBhvr>
                                        <p:cTn id="52" dur="1" fill="hold">
                                          <p:stCondLst>
                                            <p:cond delay="0"/>
                                          </p:stCondLst>
                                        </p:cTn>
                                        <p:tgtEl>
                                          <p:spTgt spid="161"/>
                                        </p:tgtEl>
                                        <p:attrNameLst>
                                          <p:attrName>style.visibility</p:attrName>
                                        </p:attrNameLst>
                                      </p:cBhvr>
                                      <p:to>
                                        <p:strVal val="visible"/>
                                      </p:to>
                                    </p:set>
                                    <p:animEffect transition="in" filter="fade">
                                      <p:cBhvr>
                                        <p:cTn id="53" dur="500"/>
                                        <p:tgtEl>
                                          <p:spTgt spid="16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0"/>
                                        </p:tgtEl>
                                        <p:attrNameLst>
                                          <p:attrName>style.visibility</p:attrName>
                                        </p:attrNameLst>
                                      </p:cBhvr>
                                      <p:to>
                                        <p:strVal val="visible"/>
                                      </p:to>
                                    </p:set>
                                    <p:animEffect transition="in" filter="fade">
                                      <p:cBhvr>
                                        <p:cTn id="56" dur="500"/>
                                        <p:tgtEl>
                                          <p:spTgt spid="19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8"/>
                                        </p:tgtEl>
                                        <p:attrNameLst>
                                          <p:attrName>style.visibility</p:attrName>
                                        </p:attrNameLst>
                                      </p:cBhvr>
                                      <p:to>
                                        <p:strVal val="visible"/>
                                      </p:to>
                                    </p:set>
                                    <p:animEffect transition="in" filter="fade">
                                      <p:cBhvr>
                                        <p:cTn id="59" dur="500"/>
                                        <p:tgtEl>
                                          <p:spTgt spid="18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9"/>
                                        </p:tgtEl>
                                        <p:attrNameLst>
                                          <p:attrName>style.visibility</p:attrName>
                                        </p:attrNameLst>
                                      </p:cBhvr>
                                      <p:to>
                                        <p:strVal val="visible"/>
                                      </p:to>
                                    </p:set>
                                    <p:animEffect transition="in" filter="fade">
                                      <p:cBhvr>
                                        <p:cTn id="62" dur="500"/>
                                        <p:tgtEl>
                                          <p:spTgt spid="18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fade">
                                      <p:cBhvr>
                                        <p:cTn id="65" dur="500"/>
                                        <p:tgtEl>
                                          <p:spTgt spid="19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47"/>
                                        </p:tgtEl>
                                        <p:attrNameLst>
                                          <p:attrName>style.visibility</p:attrName>
                                        </p:attrNameLst>
                                      </p:cBhvr>
                                      <p:to>
                                        <p:strVal val="visible"/>
                                      </p:to>
                                    </p:set>
                                    <p:animEffect transition="in" filter="fade">
                                      <p:cBhvr>
                                        <p:cTn id="70" dur="500"/>
                                        <p:tgtEl>
                                          <p:spTgt spid="1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6"/>
                                        </p:tgtEl>
                                        <p:attrNameLst>
                                          <p:attrName>style.visibility</p:attrName>
                                        </p:attrNameLst>
                                      </p:cBhvr>
                                      <p:to>
                                        <p:strVal val="visible"/>
                                      </p:to>
                                    </p:set>
                                    <p:animEffect transition="in" filter="fade">
                                      <p:cBhvr>
                                        <p:cTn id="73" dur="500"/>
                                        <p:tgtEl>
                                          <p:spTgt spid="19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60" grpId="0"/>
      <p:bldP spid="161" grpId="0"/>
      <p:bldP spid="175" grpId="0"/>
      <p:bldP spid="188" grpId="0" animBg="1"/>
      <p:bldP spid="189" grpId="0" animBg="1"/>
      <p:bldP spid="190" grpId="0" animBg="1"/>
      <p:bldP spid="194" grpId="0" animBg="1"/>
      <p:bldP spid="195" grpId="0"/>
      <p:bldP spid="196" grpId="0"/>
      <p:bldP spid="19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50562" y="295132"/>
            <a:ext cx="11884149" cy="917901"/>
          </a:xfrm>
        </p:spPr>
        <p:txBody>
          <a:bodyPr/>
          <a:lstStyle/>
          <a:p>
            <a:r>
              <a:rPr lang="en-US" dirty="0">
                <a:solidFill>
                  <a:schemeClr val="accent1"/>
                </a:solidFill>
              </a:rPr>
              <a:t>Two main types of HPC workloads</a:t>
            </a:r>
          </a:p>
        </p:txBody>
      </p:sp>
      <p:sp>
        <p:nvSpPr>
          <p:cNvPr id="3" name="Text Placeholder 2"/>
          <p:cNvSpPr>
            <a:spLocks noGrp="1"/>
          </p:cNvSpPr>
          <p:nvPr>
            <p:ph type="body" sz="quarter" idx="4294967295"/>
          </p:nvPr>
        </p:nvSpPr>
        <p:spPr>
          <a:xfrm>
            <a:off x="793420" y="1064606"/>
            <a:ext cx="6070774" cy="3090430"/>
          </a:xfrm>
        </p:spPr>
        <p:txBody>
          <a:bodyPr>
            <a:normAutofit lnSpcReduction="10000"/>
          </a:bodyPr>
          <a:lstStyle/>
          <a:p>
            <a:r>
              <a:rPr lang="en-US" dirty="0">
                <a:solidFill>
                  <a:schemeClr val="accent1"/>
                </a:solidFill>
              </a:rPr>
              <a:t>Embarrassingly parallel:</a:t>
            </a:r>
          </a:p>
          <a:p>
            <a:pPr marL="349656" indent="-349656"/>
            <a:r>
              <a:rPr lang="en-US" sz="2000" dirty="0">
                <a:solidFill>
                  <a:schemeClr val="accent1"/>
                </a:solidFill>
              </a:rPr>
              <a:t>Nodes don’t need to talk to each other, or very little cross-node communication</a:t>
            </a:r>
          </a:p>
          <a:p>
            <a:pPr marL="349656" indent="-349656"/>
            <a:r>
              <a:rPr lang="en-US" sz="2000" dirty="0">
                <a:solidFill>
                  <a:schemeClr val="accent1"/>
                </a:solidFill>
              </a:rPr>
              <a:t>Usually a parameter sweep, a job splitting, or a search/comparison through data</a:t>
            </a:r>
          </a:p>
          <a:p>
            <a:pPr marL="349656" indent="-349656"/>
            <a:r>
              <a:rPr lang="en-US" sz="2000" dirty="0">
                <a:solidFill>
                  <a:schemeClr val="accent1"/>
                </a:solidFill>
              </a:rPr>
              <a:t>Examples: Monte Carlo simulations, image/video rendering, genetic algorithms, sequence matching</a:t>
            </a:r>
          </a:p>
          <a:p>
            <a:r>
              <a:rPr lang="en-US" sz="2000" dirty="0">
                <a:solidFill>
                  <a:schemeClr val="accent1"/>
                </a:solidFill>
                <a:sym typeface="Wingdings" panose="05000000000000000000" pitchFamily="2" charset="2"/>
              </a:rPr>
              <a:t>Great workload for the cloud!</a:t>
            </a:r>
            <a:br>
              <a:rPr lang="en-US" sz="2000" dirty="0">
                <a:solidFill>
                  <a:schemeClr val="accent1"/>
                </a:solidFill>
              </a:rPr>
            </a:br>
            <a:endParaRPr lang="en-US" sz="2000" dirty="0">
              <a:solidFill>
                <a:schemeClr val="accent1"/>
              </a:solidFill>
            </a:endParaRPr>
          </a:p>
        </p:txBody>
      </p:sp>
      <p:grpSp>
        <p:nvGrpSpPr>
          <p:cNvPr id="38" name="Group 37"/>
          <p:cNvGrpSpPr/>
          <p:nvPr/>
        </p:nvGrpSpPr>
        <p:grpSpPr>
          <a:xfrm>
            <a:off x="8067035" y="2005903"/>
            <a:ext cx="860626" cy="659419"/>
            <a:chOff x="6963918" y="2950369"/>
            <a:chExt cx="860871" cy="659606"/>
          </a:xfrm>
          <a:solidFill>
            <a:schemeClr val="accent2"/>
          </a:solidFill>
        </p:grpSpPr>
        <p:sp>
          <p:nvSpPr>
            <p:cNvPr id="33" name="Freeform 3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14" tIns="45706" rIns="91414" bIns="45706" numCol="1" anchor="t" anchorCtr="0" compatLnSpc="1">
              <a:prstTxWarp prst="textNoShape">
                <a:avLst/>
              </a:prstTxWarp>
            </a:bodyPr>
            <a:lstStyle/>
            <a:p>
              <a:pPr defTabSz="932563">
                <a:defRPr/>
              </a:pPr>
              <a:endParaRPr lang="en-US" dirty="0">
                <a:solidFill>
                  <a:srgbClr val="161616"/>
                </a:solidFill>
                <a:latin typeface="Segoe UI"/>
              </a:endParaRPr>
            </a:p>
          </p:txBody>
        </p:sp>
      </p:grpSp>
      <p:grpSp>
        <p:nvGrpSpPr>
          <p:cNvPr id="52" name="Group 51"/>
          <p:cNvGrpSpPr/>
          <p:nvPr/>
        </p:nvGrpSpPr>
        <p:grpSpPr>
          <a:xfrm>
            <a:off x="10330539" y="2005903"/>
            <a:ext cx="860626" cy="659419"/>
            <a:chOff x="6963918" y="2950369"/>
            <a:chExt cx="860871" cy="659606"/>
          </a:xfrm>
          <a:solidFill>
            <a:schemeClr val="accent2"/>
          </a:solidFill>
        </p:grpSpPr>
        <p:sp>
          <p:nvSpPr>
            <p:cNvPr id="53" name="Freeform 5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14" tIns="45706" rIns="91414" bIns="45706" numCol="1" anchor="t" anchorCtr="0" compatLnSpc="1">
              <a:prstTxWarp prst="textNoShape">
                <a:avLst/>
              </a:prstTxWarp>
            </a:bodyPr>
            <a:lstStyle/>
            <a:p>
              <a:pPr defTabSz="932563">
                <a:defRPr/>
              </a:pPr>
              <a:endParaRPr lang="en-US" dirty="0">
                <a:solidFill>
                  <a:srgbClr val="161616"/>
                </a:solidFill>
                <a:latin typeface="Segoe UI"/>
              </a:endParaRPr>
            </a:p>
          </p:txBody>
        </p:sp>
      </p:grpSp>
      <p:grpSp>
        <p:nvGrpSpPr>
          <p:cNvPr id="55" name="Group 54"/>
          <p:cNvGrpSpPr/>
          <p:nvPr/>
        </p:nvGrpSpPr>
        <p:grpSpPr>
          <a:xfrm>
            <a:off x="8067035" y="3028677"/>
            <a:ext cx="860626" cy="659419"/>
            <a:chOff x="6963918" y="2950369"/>
            <a:chExt cx="860871" cy="659606"/>
          </a:xfrm>
          <a:solidFill>
            <a:schemeClr val="accent2"/>
          </a:solidFill>
        </p:grpSpPr>
        <p:sp>
          <p:nvSpPr>
            <p:cNvPr id="56" name="Freeform 5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14" tIns="45706" rIns="91414" bIns="45706" numCol="1" anchor="t" anchorCtr="0" compatLnSpc="1">
              <a:prstTxWarp prst="textNoShape">
                <a:avLst/>
              </a:prstTxWarp>
            </a:bodyPr>
            <a:lstStyle/>
            <a:p>
              <a:pPr defTabSz="932563">
                <a:defRPr/>
              </a:pPr>
              <a:endParaRPr lang="en-US" dirty="0">
                <a:solidFill>
                  <a:srgbClr val="161616"/>
                </a:solidFill>
                <a:latin typeface="Segoe UI"/>
              </a:endParaRPr>
            </a:p>
          </p:txBody>
        </p:sp>
      </p:grpSp>
      <p:grpSp>
        <p:nvGrpSpPr>
          <p:cNvPr id="58" name="Group 57"/>
          <p:cNvGrpSpPr/>
          <p:nvPr/>
        </p:nvGrpSpPr>
        <p:grpSpPr>
          <a:xfrm>
            <a:off x="10330539" y="3028677"/>
            <a:ext cx="860626" cy="659419"/>
            <a:chOff x="6963918" y="2950369"/>
            <a:chExt cx="860871" cy="659606"/>
          </a:xfrm>
          <a:solidFill>
            <a:schemeClr val="accent2"/>
          </a:solidFill>
        </p:grpSpPr>
        <p:sp>
          <p:nvSpPr>
            <p:cNvPr id="59" name="Freeform 58"/>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14" tIns="45706" rIns="91414" bIns="45706" numCol="1" anchor="t" anchorCtr="0" compatLnSpc="1">
              <a:prstTxWarp prst="textNoShape">
                <a:avLst/>
              </a:prstTxWarp>
            </a:bodyPr>
            <a:lstStyle/>
            <a:p>
              <a:pPr defTabSz="932563">
                <a:defRPr/>
              </a:pPr>
              <a:endParaRPr lang="en-US" dirty="0">
                <a:solidFill>
                  <a:srgbClr val="161616"/>
                </a:solidFill>
                <a:latin typeface="Segoe UI"/>
              </a:endParaRPr>
            </a:p>
          </p:txBody>
        </p:sp>
      </p:grpSp>
      <p:grpSp>
        <p:nvGrpSpPr>
          <p:cNvPr id="93" name="Group 92"/>
          <p:cNvGrpSpPr/>
          <p:nvPr/>
        </p:nvGrpSpPr>
        <p:grpSpPr>
          <a:xfrm>
            <a:off x="8143912" y="2938292"/>
            <a:ext cx="780828" cy="226555"/>
            <a:chOff x="7969031" y="1629143"/>
            <a:chExt cx="781050" cy="226619"/>
          </a:xfrm>
        </p:grpSpPr>
        <p:sp>
          <p:nvSpPr>
            <p:cNvPr id="91" name="Rectangle 90"/>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4" name="Group 93"/>
          <p:cNvGrpSpPr/>
          <p:nvPr/>
        </p:nvGrpSpPr>
        <p:grpSpPr>
          <a:xfrm>
            <a:off x="10425419" y="1939063"/>
            <a:ext cx="780828" cy="226555"/>
            <a:chOff x="7969031" y="1629143"/>
            <a:chExt cx="781050" cy="226619"/>
          </a:xfrm>
        </p:grpSpPr>
        <p:sp>
          <p:nvSpPr>
            <p:cNvPr id="95" name="Rectangle 94"/>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7" name="Group 96"/>
          <p:cNvGrpSpPr/>
          <p:nvPr/>
        </p:nvGrpSpPr>
        <p:grpSpPr>
          <a:xfrm>
            <a:off x="10437252" y="2915400"/>
            <a:ext cx="780828" cy="226555"/>
            <a:chOff x="7969031" y="1629143"/>
            <a:chExt cx="781050" cy="226619"/>
          </a:xfrm>
        </p:grpSpPr>
        <p:sp>
          <p:nvSpPr>
            <p:cNvPr id="98" name="Rectangle 97"/>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1" name="Group 60"/>
          <p:cNvGrpSpPr/>
          <p:nvPr/>
        </p:nvGrpSpPr>
        <p:grpSpPr>
          <a:xfrm>
            <a:off x="8135593" y="1912698"/>
            <a:ext cx="780828" cy="226555"/>
            <a:chOff x="7969031" y="1629143"/>
            <a:chExt cx="781050" cy="226619"/>
          </a:xfrm>
        </p:grpSpPr>
        <p:sp>
          <p:nvSpPr>
            <p:cNvPr id="62" name="Rectangle 61"/>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 name="Group 64"/>
          <p:cNvGrpSpPr/>
          <p:nvPr/>
        </p:nvGrpSpPr>
        <p:grpSpPr>
          <a:xfrm>
            <a:off x="8045740" y="4072329"/>
            <a:ext cx="860626" cy="659419"/>
            <a:chOff x="6963918" y="2950369"/>
            <a:chExt cx="860871" cy="659606"/>
          </a:xfrm>
          <a:solidFill>
            <a:schemeClr val="accent2"/>
          </a:solidFill>
        </p:grpSpPr>
        <p:sp>
          <p:nvSpPr>
            <p:cNvPr id="76" name="Freeform 7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14" tIns="45706" rIns="91414" bIns="45706" numCol="1" anchor="t" anchorCtr="0" compatLnSpc="1">
              <a:prstTxWarp prst="textNoShape">
                <a:avLst/>
              </a:prstTxWarp>
            </a:bodyPr>
            <a:lstStyle/>
            <a:p>
              <a:pPr defTabSz="932563">
                <a:defRPr/>
              </a:pPr>
              <a:endParaRPr lang="en-US" dirty="0">
                <a:solidFill>
                  <a:srgbClr val="161616"/>
                </a:solidFill>
                <a:latin typeface="Segoe UI"/>
              </a:endParaRPr>
            </a:p>
          </p:txBody>
        </p:sp>
      </p:grpSp>
      <p:grpSp>
        <p:nvGrpSpPr>
          <p:cNvPr id="66" name="Group 65"/>
          <p:cNvGrpSpPr/>
          <p:nvPr/>
        </p:nvGrpSpPr>
        <p:grpSpPr>
          <a:xfrm>
            <a:off x="10309244" y="4072329"/>
            <a:ext cx="860626" cy="659419"/>
            <a:chOff x="6963918" y="2950369"/>
            <a:chExt cx="860871" cy="659606"/>
          </a:xfrm>
          <a:solidFill>
            <a:schemeClr val="accent2"/>
          </a:solidFill>
        </p:grpSpPr>
        <p:sp>
          <p:nvSpPr>
            <p:cNvPr id="74" name="Freeform 7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14" tIns="45706" rIns="91414" bIns="45706" numCol="1" anchor="t" anchorCtr="0" compatLnSpc="1">
              <a:prstTxWarp prst="textNoShape">
                <a:avLst/>
              </a:prstTxWarp>
            </a:bodyPr>
            <a:lstStyle/>
            <a:p>
              <a:pPr defTabSz="932563">
                <a:defRPr/>
              </a:pPr>
              <a:endParaRPr lang="en-US" dirty="0">
                <a:solidFill>
                  <a:srgbClr val="161616"/>
                </a:solidFill>
                <a:latin typeface="Segoe UI"/>
              </a:endParaRPr>
            </a:p>
          </p:txBody>
        </p:sp>
      </p:grpSp>
      <p:grpSp>
        <p:nvGrpSpPr>
          <p:cNvPr id="67" name="Group 66"/>
          <p:cNvGrpSpPr/>
          <p:nvPr/>
        </p:nvGrpSpPr>
        <p:grpSpPr>
          <a:xfrm>
            <a:off x="8045740" y="5095103"/>
            <a:ext cx="860626" cy="659419"/>
            <a:chOff x="6963918" y="2950369"/>
            <a:chExt cx="860871" cy="659606"/>
          </a:xfrm>
          <a:solidFill>
            <a:schemeClr val="accent2"/>
          </a:solidFill>
        </p:grpSpPr>
        <p:sp>
          <p:nvSpPr>
            <p:cNvPr id="72" name="Freeform 7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14" tIns="45706" rIns="91414" bIns="45706" numCol="1" anchor="t" anchorCtr="0" compatLnSpc="1">
              <a:prstTxWarp prst="textNoShape">
                <a:avLst/>
              </a:prstTxWarp>
            </a:bodyPr>
            <a:lstStyle/>
            <a:p>
              <a:pPr defTabSz="932563">
                <a:defRPr/>
              </a:pPr>
              <a:endParaRPr lang="en-US" dirty="0">
                <a:solidFill>
                  <a:srgbClr val="161616"/>
                </a:solidFill>
                <a:latin typeface="Segoe UI"/>
              </a:endParaRPr>
            </a:p>
          </p:txBody>
        </p:sp>
      </p:grpSp>
      <p:grpSp>
        <p:nvGrpSpPr>
          <p:cNvPr id="69" name="Group 68"/>
          <p:cNvGrpSpPr/>
          <p:nvPr/>
        </p:nvGrpSpPr>
        <p:grpSpPr>
          <a:xfrm>
            <a:off x="10309244" y="5095103"/>
            <a:ext cx="860626" cy="659419"/>
            <a:chOff x="6963918" y="2950369"/>
            <a:chExt cx="860871" cy="659606"/>
          </a:xfrm>
          <a:solidFill>
            <a:schemeClr val="accent2"/>
          </a:solidFill>
        </p:grpSpPr>
        <p:sp>
          <p:nvSpPr>
            <p:cNvPr id="70" name="Freeform 69"/>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14" tIns="45706" rIns="91414" bIns="45706" numCol="1" anchor="t" anchorCtr="0" compatLnSpc="1">
              <a:prstTxWarp prst="textNoShape">
                <a:avLst/>
              </a:prstTxWarp>
            </a:bodyPr>
            <a:lstStyle/>
            <a:p>
              <a:pPr defTabSz="932563">
                <a:defRPr/>
              </a:pPr>
              <a:endParaRPr lang="en-US" dirty="0">
                <a:solidFill>
                  <a:srgbClr val="161616"/>
                </a:solidFill>
                <a:latin typeface="Segoe UI"/>
              </a:endParaRPr>
            </a:p>
          </p:txBody>
        </p:sp>
      </p:grpSp>
      <p:grpSp>
        <p:nvGrpSpPr>
          <p:cNvPr id="79" name="Group 78"/>
          <p:cNvGrpSpPr/>
          <p:nvPr/>
        </p:nvGrpSpPr>
        <p:grpSpPr>
          <a:xfrm>
            <a:off x="8122617" y="5004718"/>
            <a:ext cx="780828" cy="226555"/>
            <a:chOff x="7969031" y="1629143"/>
            <a:chExt cx="781050" cy="226619"/>
          </a:xfrm>
        </p:grpSpPr>
        <p:sp>
          <p:nvSpPr>
            <p:cNvPr id="80" name="Rectangle 79"/>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a:off x="10415956" y="3969867"/>
            <a:ext cx="780828" cy="226555"/>
            <a:chOff x="7969031" y="1629143"/>
            <a:chExt cx="781050" cy="226619"/>
          </a:xfrm>
        </p:grpSpPr>
        <p:sp>
          <p:nvSpPr>
            <p:cNvPr id="83" name="Rectangle 82"/>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5" name="Group 84"/>
          <p:cNvGrpSpPr/>
          <p:nvPr/>
        </p:nvGrpSpPr>
        <p:grpSpPr>
          <a:xfrm>
            <a:off x="10415956" y="4981827"/>
            <a:ext cx="780828" cy="226555"/>
            <a:chOff x="7969031" y="1629143"/>
            <a:chExt cx="781050" cy="226619"/>
          </a:xfrm>
        </p:grpSpPr>
        <p:sp>
          <p:nvSpPr>
            <p:cNvPr id="86" name="Rectangle 85"/>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0" name="Group 119"/>
          <p:cNvGrpSpPr/>
          <p:nvPr/>
        </p:nvGrpSpPr>
        <p:grpSpPr>
          <a:xfrm>
            <a:off x="8114298" y="3979124"/>
            <a:ext cx="780828" cy="226555"/>
            <a:chOff x="7969031" y="1629143"/>
            <a:chExt cx="781050" cy="226619"/>
          </a:xfrm>
        </p:grpSpPr>
        <p:sp>
          <p:nvSpPr>
            <p:cNvPr id="121" name="Rectangle 120"/>
            <p:cNvSpPr/>
            <p:nvPr/>
          </p:nvSpPr>
          <p:spPr bwMode="auto">
            <a:xfrm>
              <a:off x="7969031" y="1629143"/>
              <a:ext cx="781050" cy="22661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p:cNvSpPr/>
            <p:nvPr/>
          </p:nvSpPr>
          <p:spPr bwMode="auto">
            <a:xfrm>
              <a:off x="8039516" y="1713877"/>
              <a:ext cx="640080" cy="57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7" name="Text Placeholder 2"/>
          <p:cNvSpPr txBox="1">
            <a:spLocks/>
          </p:cNvSpPr>
          <p:nvPr/>
        </p:nvSpPr>
        <p:spPr>
          <a:xfrm>
            <a:off x="819712" y="3784099"/>
            <a:ext cx="6524588" cy="3279442"/>
          </a:xfrm>
          <a:prstGeom prst="rect">
            <a:avLst/>
          </a:prstGeom>
        </p:spPr>
        <p:txBody>
          <a:bodyPr vert="horz" wrap="square" lIns="146262" tIns="91414" rIns="146262" bIns="9141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3198" dirty="0">
                <a:solidFill>
                  <a:srgbClr val="0078D7"/>
                </a:solidFill>
                <a:latin typeface="Segoe UI Light"/>
              </a:rPr>
              <a:t>Tightly coupled:</a:t>
            </a:r>
          </a:p>
          <a:p>
            <a:pPr marL="457024" lvl="1" indent="-457024" defTabSz="932563">
              <a:defRPr/>
            </a:pPr>
            <a:r>
              <a:rPr lang="en-US" sz="2000" dirty="0">
                <a:solidFill>
                  <a:schemeClr val="accent1"/>
                </a:solidFill>
                <a:latin typeface="Segoe UI Light"/>
              </a:rPr>
              <a:t>Nodes need to talk to each other constantly</a:t>
            </a:r>
          </a:p>
          <a:p>
            <a:pPr marL="457024" lvl="1" indent="-457024" defTabSz="932563">
              <a:defRPr/>
            </a:pPr>
            <a:r>
              <a:rPr lang="en-US" sz="2000" dirty="0">
                <a:solidFill>
                  <a:schemeClr val="accent1"/>
                </a:solidFill>
                <a:latin typeface="Segoe UI Light"/>
              </a:rPr>
              <a:t>Requires a fast interconnection network (low latency and high throughput)</a:t>
            </a:r>
          </a:p>
          <a:p>
            <a:pPr marL="457024" lvl="1" indent="-457024" defTabSz="932563">
              <a:defRPr/>
            </a:pPr>
            <a:r>
              <a:rPr lang="en-US" sz="2000" dirty="0">
                <a:solidFill>
                  <a:schemeClr val="accent1"/>
                </a:solidFill>
                <a:latin typeface="Segoe UI Light"/>
              </a:rPr>
              <a:t>Examples: automotive crash simulation, fluid dynamics, climate modeling, reservoir simulation, manufacturing modeling</a:t>
            </a:r>
          </a:p>
          <a:p>
            <a:pPr marL="0" lvl="1" indent="0" defTabSz="932563">
              <a:buNone/>
              <a:defRPr/>
            </a:pPr>
            <a:r>
              <a:rPr lang="en-US" sz="2000" dirty="0">
                <a:solidFill>
                  <a:schemeClr val="accent1"/>
                </a:solidFill>
                <a:latin typeface="Segoe UI Light"/>
                <a:sym typeface="Wingdings" panose="05000000000000000000" pitchFamily="2" charset="2"/>
              </a:rPr>
              <a:t></a:t>
            </a:r>
            <a:r>
              <a:rPr lang="en-US" sz="2000" dirty="0">
                <a:solidFill>
                  <a:schemeClr val="accent1"/>
                </a:solidFill>
                <a:latin typeface="Segoe UI Light"/>
              </a:rPr>
              <a:t>More challenging, but </a:t>
            </a:r>
            <a:r>
              <a:rPr lang="en-US" sz="2000" b="1" dirty="0">
                <a:solidFill>
                  <a:schemeClr val="accent1"/>
                </a:solidFill>
                <a:latin typeface="Segoe UI Light"/>
              </a:rPr>
              <a:t>already</a:t>
            </a:r>
            <a:r>
              <a:rPr lang="en-US" sz="2000" dirty="0">
                <a:solidFill>
                  <a:schemeClr val="accent1"/>
                </a:solidFill>
                <a:latin typeface="Segoe UI Light"/>
              </a:rPr>
              <a:t> </a:t>
            </a:r>
            <a:r>
              <a:rPr lang="en-US" sz="2000" b="1" dirty="0">
                <a:solidFill>
                  <a:schemeClr val="accent1"/>
                </a:solidFill>
                <a:latin typeface="Segoe UI Light"/>
              </a:rPr>
              <a:t>possible on Azure!  </a:t>
            </a:r>
          </a:p>
          <a:p>
            <a:pPr marL="0" lvl="1" indent="0" defTabSz="932563">
              <a:buNone/>
              <a:defRPr/>
            </a:pPr>
            <a:r>
              <a:rPr lang="en-US" sz="2000" b="1" dirty="0">
                <a:solidFill>
                  <a:schemeClr val="accent1"/>
                </a:solidFill>
                <a:latin typeface="Segoe UI Light"/>
              </a:rPr>
              <a:t>    </a:t>
            </a:r>
            <a:r>
              <a:rPr lang="en-US" b="1" dirty="0">
                <a:solidFill>
                  <a:schemeClr val="accent1"/>
                </a:solidFill>
                <a:latin typeface="Segoe UI Light"/>
              </a:rPr>
              <a:t>And the focus of this Lab</a:t>
            </a:r>
            <a:endParaRPr lang="en-US" sz="2000" b="1" dirty="0">
              <a:solidFill>
                <a:schemeClr val="accent1"/>
              </a:solidFill>
              <a:latin typeface="Segoe UI Light"/>
            </a:endParaRPr>
          </a:p>
        </p:txBody>
      </p:sp>
      <p:sp>
        <p:nvSpPr>
          <p:cNvPr id="158" name="Freeform 157"/>
          <p:cNvSpPr/>
          <p:nvPr/>
        </p:nvSpPr>
        <p:spPr bwMode="auto">
          <a:xfrm>
            <a:off x="8676075" y="2265795"/>
            <a:ext cx="1923505" cy="0"/>
          </a:xfrm>
          <a:custGeom>
            <a:avLst/>
            <a:gdLst>
              <a:gd name="connsiteX0" fmla="*/ 1924050 w 1924050"/>
              <a:gd name="connsiteY0" fmla="*/ 0 h 0"/>
              <a:gd name="connsiteX1" fmla="*/ 0 w 1924050"/>
              <a:gd name="connsiteY1" fmla="*/ 0 h 0"/>
            </a:gdLst>
            <a:ahLst/>
            <a:cxnLst>
              <a:cxn ang="0">
                <a:pos x="connsiteX0" y="connsiteY0"/>
              </a:cxn>
              <a:cxn ang="0">
                <a:pos x="connsiteX1" y="connsiteY1"/>
              </a:cxn>
            </a:cxnLst>
            <a:rect l="l" t="t" r="r" b="b"/>
            <a:pathLst>
              <a:path w="1924050">
                <a:moveTo>
                  <a:pt x="1924050" y="0"/>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59" name="Freeform 158"/>
          <p:cNvSpPr/>
          <p:nvPr/>
        </p:nvSpPr>
        <p:spPr bwMode="auto">
          <a:xfrm>
            <a:off x="8676075" y="3284180"/>
            <a:ext cx="1923505" cy="0"/>
          </a:xfrm>
          <a:custGeom>
            <a:avLst/>
            <a:gdLst>
              <a:gd name="connsiteX0" fmla="*/ 1924050 w 1924050"/>
              <a:gd name="connsiteY0" fmla="*/ 0 h 0"/>
              <a:gd name="connsiteX1" fmla="*/ 0 w 1924050"/>
              <a:gd name="connsiteY1" fmla="*/ 0 h 0"/>
            </a:gdLst>
            <a:ahLst/>
            <a:cxnLst>
              <a:cxn ang="0">
                <a:pos x="connsiteX0" y="connsiteY0"/>
              </a:cxn>
              <a:cxn ang="0">
                <a:pos x="connsiteX1" y="connsiteY1"/>
              </a:cxn>
            </a:cxnLst>
            <a:rect l="l" t="t" r="r" b="b"/>
            <a:pathLst>
              <a:path w="1924050">
                <a:moveTo>
                  <a:pt x="1924050" y="0"/>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60" name="Freeform 159"/>
          <p:cNvSpPr/>
          <p:nvPr/>
        </p:nvSpPr>
        <p:spPr bwMode="auto">
          <a:xfrm>
            <a:off x="8676075" y="4303819"/>
            <a:ext cx="1923505" cy="0"/>
          </a:xfrm>
          <a:custGeom>
            <a:avLst/>
            <a:gdLst>
              <a:gd name="connsiteX0" fmla="*/ 1924050 w 1924050"/>
              <a:gd name="connsiteY0" fmla="*/ 0 h 0"/>
              <a:gd name="connsiteX1" fmla="*/ 0 w 1924050"/>
              <a:gd name="connsiteY1" fmla="*/ 0 h 0"/>
            </a:gdLst>
            <a:ahLst/>
            <a:cxnLst>
              <a:cxn ang="0">
                <a:pos x="connsiteX0" y="connsiteY0"/>
              </a:cxn>
              <a:cxn ang="0">
                <a:pos x="connsiteX1" y="connsiteY1"/>
              </a:cxn>
            </a:cxnLst>
            <a:rect l="l" t="t" r="r" b="b"/>
            <a:pathLst>
              <a:path w="1924050">
                <a:moveTo>
                  <a:pt x="1924050" y="0"/>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61" name="Freeform 160"/>
          <p:cNvSpPr/>
          <p:nvPr/>
        </p:nvSpPr>
        <p:spPr bwMode="auto">
          <a:xfrm>
            <a:off x="8676075" y="5328967"/>
            <a:ext cx="1923505" cy="0"/>
          </a:xfrm>
          <a:custGeom>
            <a:avLst/>
            <a:gdLst>
              <a:gd name="connsiteX0" fmla="*/ 1924050 w 1924050"/>
              <a:gd name="connsiteY0" fmla="*/ 0 h 0"/>
              <a:gd name="connsiteX1" fmla="*/ 0 w 1924050"/>
              <a:gd name="connsiteY1" fmla="*/ 0 h 0"/>
            </a:gdLst>
            <a:ahLst/>
            <a:cxnLst>
              <a:cxn ang="0">
                <a:pos x="connsiteX0" y="connsiteY0"/>
              </a:cxn>
              <a:cxn ang="0">
                <a:pos x="connsiteX1" y="connsiteY1"/>
              </a:cxn>
            </a:cxnLst>
            <a:rect l="l" t="t" r="r" b="b"/>
            <a:pathLst>
              <a:path w="1924050">
                <a:moveTo>
                  <a:pt x="1924050" y="0"/>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62" name="Freeform 161"/>
          <p:cNvSpPr/>
          <p:nvPr/>
        </p:nvSpPr>
        <p:spPr bwMode="auto">
          <a:xfrm>
            <a:off x="8676074" y="2284345"/>
            <a:ext cx="0" cy="999838"/>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63" name="Freeform 162"/>
          <p:cNvSpPr/>
          <p:nvPr/>
        </p:nvSpPr>
        <p:spPr bwMode="auto">
          <a:xfrm>
            <a:off x="8676074" y="3284182"/>
            <a:ext cx="0" cy="999838"/>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64" name="Freeform 163"/>
          <p:cNvSpPr/>
          <p:nvPr/>
        </p:nvSpPr>
        <p:spPr bwMode="auto">
          <a:xfrm>
            <a:off x="8666050" y="4284018"/>
            <a:ext cx="0" cy="999838"/>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65" name="Freeform 164"/>
          <p:cNvSpPr/>
          <p:nvPr/>
        </p:nvSpPr>
        <p:spPr bwMode="auto">
          <a:xfrm>
            <a:off x="10601583" y="4303821"/>
            <a:ext cx="0" cy="999838"/>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66" name="Freeform 165"/>
          <p:cNvSpPr/>
          <p:nvPr/>
        </p:nvSpPr>
        <p:spPr bwMode="auto">
          <a:xfrm>
            <a:off x="10599580" y="3303983"/>
            <a:ext cx="0" cy="999838"/>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67" name="Freeform 166"/>
          <p:cNvSpPr/>
          <p:nvPr/>
        </p:nvSpPr>
        <p:spPr bwMode="auto">
          <a:xfrm>
            <a:off x="10599580" y="2265797"/>
            <a:ext cx="0" cy="999838"/>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69" name="Freeform 168"/>
          <p:cNvSpPr/>
          <p:nvPr/>
        </p:nvSpPr>
        <p:spPr bwMode="auto">
          <a:xfrm rot="3840000" flipH="1">
            <a:off x="9583153" y="2720781"/>
            <a:ext cx="72414" cy="2069946"/>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70" name="Freeform 169"/>
          <p:cNvSpPr/>
          <p:nvPr/>
        </p:nvSpPr>
        <p:spPr bwMode="auto">
          <a:xfrm rot="3840000" flipH="1">
            <a:off x="9566687" y="3749940"/>
            <a:ext cx="72414" cy="2069946"/>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71" name="Freeform 170"/>
          <p:cNvSpPr/>
          <p:nvPr/>
        </p:nvSpPr>
        <p:spPr bwMode="auto">
          <a:xfrm rot="3840000" flipH="1">
            <a:off x="9577720" y="1694101"/>
            <a:ext cx="72414" cy="2069946"/>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72" name="Freeform 171"/>
          <p:cNvSpPr/>
          <p:nvPr/>
        </p:nvSpPr>
        <p:spPr bwMode="auto">
          <a:xfrm rot="7020000" flipH="1">
            <a:off x="9651684" y="1706585"/>
            <a:ext cx="72414" cy="2069946"/>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73" name="Freeform 172"/>
          <p:cNvSpPr/>
          <p:nvPr/>
        </p:nvSpPr>
        <p:spPr bwMode="auto">
          <a:xfrm rot="7020000" flipH="1">
            <a:off x="9624767" y="2713787"/>
            <a:ext cx="72414" cy="2069946"/>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74" name="Freeform 173"/>
          <p:cNvSpPr/>
          <p:nvPr/>
        </p:nvSpPr>
        <p:spPr bwMode="auto">
          <a:xfrm rot="7020000" flipH="1">
            <a:off x="9598296" y="3746753"/>
            <a:ext cx="72414" cy="2069946"/>
          </a:xfrm>
          <a:custGeom>
            <a:avLst/>
            <a:gdLst>
              <a:gd name="connsiteX0" fmla="*/ 0 w 0"/>
              <a:gd name="connsiteY0" fmla="*/ 962025 h 962025"/>
              <a:gd name="connsiteX1" fmla="*/ 0 w 0"/>
              <a:gd name="connsiteY1" fmla="*/ 0 h 962025"/>
              <a:gd name="connsiteX0" fmla="*/ 0 w 0"/>
              <a:gd name="connsiteY0" fmla="*/ 10396 h 10396"/>
              <a:gd name="connsiteX1" fmla="*/ 0 w 0"/>
              <a:gd name="connsiteY1" fmla="*/ 0 h 10396"/>
            </a:gdLst>
            <a:ahLst/>
            <a:cxnLst>
              <a:cxn ang="0">
                <a:pos x="connsiteX0" y="connsiteY0"/>
              </a:cxn>
              <a:cxn ang="0">
                <a:pos x="connsiteX1" y="connsiteY1"/>
              </a:cxn>
            </a:cxnLst>
            <a:rect l="l" t="t" r="r" b="b"/>
            <a:pathLst>
              <a:path h="10396">
                <a:moveTo>
                  <a:pt x="0" y="10396"/>
                </a:moveTo>
                <a:lnTo>
                  <a:pt x="0" y="0"/>
                </a:lnTo>
              </a:path>
            </a:pathLst>
          </a:custGeom>
          <a:noFill/>
          <a:ln w="25400" cap="rnd">
            <a:solidFill>
              <a:schemeClr val="tx1">
                <a:lumMod val="65000"/>
              </a:schemeClr>
            </a:solidFill>
            <a:prstDash val="sysDot"/>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dirty="0">
              <a:solidFill>
                <a:srgbClr val="FFFFFF"/>
              </a:solidFill>
              <a:latin typeface="Segoe UI"/>
            </a:endParaRPr>
          </a:p>
        </p:txBody>
      </p:sp>
      <p:sp>
        <p:nvSpPr>
          <p:cNvPr id="176" name="Circular Arrow 175"/>
          <p:cNvSpPr>
            <a:spLocks noChangeAspect="1"/>
          </p:cNvSpPr>
          <p:nvPr/>
        </p:nvSpPr>
        <p:spPr>
          <a:xfrm>
            <a:off x="8299069" y="2024029"/>
            <a:ext cx="391620" cy="391679"/>
          </a:xfrm>
          <a:prstGeom prst="circularArrow">
            <a:avLst>
              <a:gd name="adj1" fmla="val 10980"/>
              <a:gd name="adj2" fmla="val 1142322"/>
              <a:gd name="adj3" fmla="val 4500000"/>
              <a:gd name="adj4" fmla="val 10800000"/>
              <a:gd name="adj5" fmla="val 12500"/>
            </a:avLst>
          </a:prstGeom>
          <a:solidFill>
            <a:schemeClr val="accent3">
              <a:lumMod val="60000"/>
              <a:lumOff val="40000"/>
            </a:schemeClr>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7" name="Circular Arrow 176"/>
          <p:cNvSpPr>
            <a:spLocks noChangeAspect="1"/>
          </p:cNvSpPr>
          <p:nvPr/>
        </p:nvSpPr>
        <p:spPr>
          <a:xfrm>
            <a:off x="8299069" y="3030532"/>
            <a:ext cx="391620" cy="391679"/>
          </a:xfrm>
          <a:prstGeom prst="circularArrow">
            <a:avLst>
              <a:gd name="adj1" fmla="val 10980"/>
              <a:gd name="adj2" fmla="val 1142322"/>
              <a:gd name="adj3" fmla="val 4500000"/>
              <a:gd name="adj4" fmla="val 10800000"/>
              <a:gd name="adj5" fmla="val 12500"/>
            </a:avLst>
          </a:prstGeom>
          <a:solidFill>
            <a:schemeClr val="accent3">
              <a:lumMod val="60000"/>
              <a:lumOff val="40000"/>
            </a:schemeClr>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8" name="Circular Arrow 177"/>
          <p:cNvSpPr>
            <a:spLocks noChangeAspect="1"/>
          </p:cNvSpPr>
          <p:nvPr/>
        </p:nvSpPr>
        <p:spPr>
          <a:xfrm>
            <a:off x="8299069" y="4102828"/>
            <a:ext cx="391620" cy="391679"/>
          </a:xfrm>
          <a:prstGeom prst="circularArrow">
            <a:avLst>
              <a:gd name="adj1" fmla="val 10980"/>
              <a:gd name="adj2" fmla="val 1142322"/>
              <a:gd name="adj3" fmla="val 4500000"/>
              <a:gd name="adj4" fmla="val 10800000"/>
              <a:gd name="adj5" fmla="val 12500"/>
            </a:avLst>
          </a:prstGeom>
          <a:solidFill>
            <a:schemeClr val="accent3">
              <a:lumMod val="60000"/>
              <a:lumOff val="40000"/>
            </a:schemeClr>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9" name="Circular Arrow 178"/>
          <p:cNvSpPr>
            <a:spLocks noChangeAspect="1"/>
          </p:cNvSpPr>
          <p:nvPr/>
        </p:nvSpPr>
        <p:spPr>
          <a:xfrm>
            <a:off x="8299069" y="5112241"/>
            <a:ext cx="391620" cy="391679"/>
          </a:xfrm>
          <a:prstGeom prst="circularArrow">
            <a:avLst>
              <a:gd name="adj1" fmla="val 10980"/>
              <a:gd name="adj2" fmla="val 1142322"/>
              <a:gd name="adj3" fmla="val 4500000"/>
              <a:gd name="adj4" fmla="val 10800000"/>
              <a:gd name="adj5" fmla="val 12500"/>
            </a:avLst>
          </a:prstGeom>
          <a:solidFill>
            <a:schemeClr val="accent3">
              <a:lumMod val="60000"/>
              <a:lumOff val="40000"/>
            </a:schemeClr>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0" name="Circular Arrow 179"/>
          <p:cNvSpPr>
            <a:spLocks noChangeAspect="1"/>
          </p:cNvSpPr>
          <p:nvPr/>
        </p:nvSpPr>
        <p:spPr>
          <a:xfrm>
            <a:off x="10593272" y="2043590"/>
            <a:ext cx="391620" cy="391679"/>
          </a:xfrm>
          <a:prstGeom prst="circularArrow">
            <a:avLst>
              <a:gd name="adj1" fmla="val 10980"/>
              <a:gd name="adj2" fmla="val 1142322"/>
              <a:gd name="adj3" fmla="val 4500000"/>
              <a:gd name="adj4" fmla="val 10800000"/>
              <a:gd name="adj5" fmla="val 12500"/>
            </a:avLst>
          </a:prstGeom>
          <a:solidFill>
            <a:schemeClr val="accent3">
              <a:lumMod val="60000"/>
              <a:lumOff val="40000"/>
            </a:schemeClr>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1" name="Circular Arrow 180"/>
          <p:cNvSpPr>
            <a:spLocks noChangeAspect="1"/>
          </p:cNvSpPr>
          <p:nvPr/>
        </p:nvSpPr>
        <p:spPr>
          <a:xfrm>
            <a:off x="10593272" y="3050093"/>
            <a:ext cx="391620" cy="391679"/>
          </a:xfrm>
          <a:prstGeom prst="circularArrow">
            <a:avLst>
              <a:gd name="adj1" fmla="val 10980"/>
              <a:gd name="adj2" fmla="val 1142322"/>
              <a:gd name="adj3" fmla="val 4500000"/>
              <a:gd name="adj4" fmla="val 10800000"/>
              <a:gd name="adj5" fmla="val 12500"/>
            </a:avLst>
          </a:prstGeom>
          <a:solidFill>
            <a:schemeClr val="accent3">
              <a:lumMod val="60000"/>
              <a:lumOff val="40000"/>
            </a:schemeClr>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2" name="Circular Arrow 181"/>
          <p:cNvSpPr>
            <a:spLocks noChangeAspect="1"/>
          </p:cNvSpPr>
          <p:nvPr/>
        </p:nvSpPr>
        <p:spPr>
          <a:xfrm>
            <a:off x="10593272" y="4122388"/>
            <a:ext cx="391620" cy="391679"/>
          </a:xfrm>
          <a:prstGeom prst="circularArrow">
            <a:avLst>
              <a:gd name="adj1" fmla="val 10980"/>
              <a:gd name="adj2" fmla="val 1142322"/>
              <a:gd name="adj3" fmla="val 4500000"/>
              <a:gd name="adj4" fmla="val 10800000"/>
              <a:gd name="adj5" fmla="val 12500"/>
            </a:avLst>
          </a:prstGeom>
          <a:solidFill>
            <a:schemeClr val="accent3">
              <a:lumMod val="60000"/>
              <a:lumOff val="40000"/>
            </a:schemeClr>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3" name="Circular Arrow 182"/>
          <p:cNvSpPr>
            <a:spLocks noChangeAspect="1"/>
          </p:cNvSpPr>
          <p:nvPr/>
        </p:nvSpPr>
        <p:spPr>
          <a:xfrm>
            <a:off x="10593272" y="5131800"/>
            <a:ext cx="391620" cy="391679"/>
          </a:xfrm>
          <a:prstGeom prst="circularArrow">
            <a:avLst>
              <a:gd name="adj1" fmla="val 10980"/>
              <a:gd name="adj2" fmla="val 1142322"/>
              <a:gd name="adj3" fmla="val 4500000"/>
              <a:gd name="adj4" fmla="val 10800000"/>
              <a:gd name="adj5" fmla="val 12500"/>
            </a:avLst>
          </a:prstGeom>
          <a:solidFill>
            <a:schemeClr val="accent3">
              <a:lumMod val="60000"/>
              <a:lumOff val="40000"/>
            </a:schemeClr>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2441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500"/>
                                        <p:tgtEl>
                                          <p:spTgt spid="176"/>
                                        </p:tgtEl>
                                      </p:cBhvr>
                                    </p:animEffect>
                                  </p:childTnLst>
                                </p:cTn>
                              </p:par>
                              <p:par>
                                <p:cTn id="8" presetID="10" presetClass="entr" presetSubtype="0" fill="hold"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500"/>
                                        <p:tgtEl>
                                          <p:spTgt spid="177"/>
                                        </p:tgtEl>
                                      </p:cBhvr>
                                    </p:animEffect>
                                  </p:childTnLst>
                                </p:cTn>
                              </p:par>
                              <p:par>
                                <p:cTn id="11" presetID="10"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animEffect transition="in" filter="fade">
                                      <p:cBhvr>
                                        <p:cTn id="13" dur="500"/>
                                        <p:tgtEl>
                                          <p:spTgt spid="178"/>
                                        </p:tgtEl>
                                      </p:cBhvr>
                                    </p:animEffect>
                                  </p:childTnLst>
                                </p:cTn>
                              </p:par>
                              <p:par>
                                <p:cTn id="14" presetID="10" presetClass="entr" presetSubtype="0" fill="hold" nodeType="with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500"/>
                                        <p:tgtEl>
                                          <p:spTgt spid="179"/>
                                        </p:tgtEl>
                                      </p:cBhvr>
                                    </p:animEffect>
                                  </p:childTnLst>
                                </p:cTn>
                              </p:par>
                              <p:par>
                                <p:cTn id="17" presetID="10" presetClass="entr" presetSubtype="0" fill="hold" nodeType="withEffect">
                                  <p:stCondLst>
                                    <p:cond delay="0"/>
                                  </p:stCondLst>
                                  <p:childTnLst>
                                    <p:set>
                                      <p:cBhvr>
                                        <p:cTn id="18" dur="1" fill="hold">
                                          <p:stCondLst>
                                            <p:cond delay="0"/>
                                          </p:stCondLst>
                                        </p:cTn>
                                        <p:tgtEl>
                                          <p:spTgt spid="180"/>
                                        </p:tgtEl>
                                        <p:attrNameLst>
                                          <p:attrName>style.visibility</p:attrName>
                                        </p:attrNameLst>
                                      </p:cBhvr>
                                      <p:to>
                                        <p:strVal val="visible"/>
                                      </p:to>
                                    </p:set>
                                    <p:animEffect transition="in" filter="fade">
                                      <p:cBhvr>
                                        <p:cTn id="19" dur="500"/>
                                        <p:tgtEl>
                                          <p:spTgt spid="180"/>
                                        </p:tgtEl>
                                      </p:cBhvr>
                                    </p:animEffect>
                                  </p:childTnLst>
                                </p:cTn>
                              </p:par>
                              <p:par>
                                <p:cTn id="20" presetID="10" presetClass="entr" presetSubtype="0" fill="hold" nodeType="with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fade">
                                      <p:cBhvr>
                                        <p:cTn id="22" dur="500"/>
                                        <p:tgtEl>
                                          <p:spTgt spid="181"/>
                                        </p:tgtEl>
                                      </p:cBhvr>
                                    </p:animEffect>
                                  </p:childTnLst>
                                </p:cTn>
                              </p:par>
                              <p:par>
                                <p:cTn id="23" presetID="10" presetClass="entr" presetSubtype="0" fill="hold" nodeType="withEffect">
                                  <p:stCondLst>
                                    <p:cond delay="0"/>
                                  </p:stCondLst>
                                  <p:childTnLst>
                                    <p:set>
                                      <p:cBhvr>
                                        <p:cTn id="24" dur="1" fill="hold">
                                          <p:stCondLst>
                                            <p:cond delay="0"/>
                                          </p:stCondLst>
                                        </p:cTn>
                                        <p:tgtEl>
                                          <p:spTgt spid="182"/>
                                        </p:tgtEl>
                                        <p:attrNameLst>
                                          <p:attrName>style.visibility</p:attrName>
                                        </p:attrNameLst>
                                      </p:cBhvr>
                                      <p:to>
                                        <p:strVal val="visible"/>
                                      </p:to>
                                    </p:set>
                                    <p:animEffect transition="in" filter="fade">
                                      <p:cBhvr>
                                        <p:cTn id="25" dur="500"/>
                                        <p:tgtEl>
                                          <p:spTgt spid="182"/>
                                        </p:tgtEl>
                                      </p:cBhvr>
                                    </p:animEffect>
                                  </p:childTnLst>
                                </p:cTn>
                              </p:par>
                              <p:par>
                                <p:cTn id="26" presetID="10" presetClass="entr" presetSubtype="0" fill="hold" nodeType="withEffect">
                                  <p:stCondLst>
                                    <p:cond delay="0"/>
                                  </p:stCondLst>
                                  <p:childTnLst>
                                    <p:set>
                                      <p:cBhvr>
                                        <p:cTn id="27" dur="1" fill="hold">
                                          <p:stCondLst>
                                            <p:cond delay="0"/>
                                          </p:stCondLst>
                                        </p:cTn>
                                        <p:tgtEl>
                                          <p:spTgt spid="183"/>
                                        </p:tgtEl>
                                        <p:attrNameLst>
                                          <p:attrName>style.visibility</p:attrName>
                                        </p:attrNameLst>
                                      </p:cBhvr>
                                      <p:to>
                                        <p:strVal val="visible"/>
                                      </p:to>
                                    </p:set>
                                    <p:animEffect transition="in" filter="fade">
                                      <p:cBhvr>
                                        <p:cTn id="28" dur="500"/>
                                        <p:tgtEl>
                                          <p:spTgt spid="183"/>
                                        </p:tgtEl>
                                      </p:cBhvr>
                                    </p:animEffect>
                                  </p:childTnLst>
                                </p:cTn>
                              </p:par>
                              <p:par>
                                <p:cTn id="29" presetID="8" presetClass="emph" presetSubtype="0" fill="hold" nodeType="withEffect">
                                  <p:stCondLst>
                                    <p:cond delay="0"/>
                                  </p:stCondLst>
                                  <p:childTnLst>
                                    <p:animRot by="43200000">
                                      <p:cBhvr>
                                        <p:cTn id="30" dur="2000" fill="hold"/>
                                        <p:tgtEl>
                                          <p:spTgt spid="176"/>
                                        </p:tgtEl>
                                        <p:attrNameLst>
                                          <p:attrName>r</p:attrName>
                                        </p:attrNameLst>
                                      </p:cBhvr>
                                    </p:animRot>
                                  </p:childTnLst>
                                </p:cTn>
                              </p:par>
                              <p:par>
                                <p:cTn id="31" presetID="8" presetClass="emph" presetSubtype="0" fill="hold" nodeType="withEffect">
                                  <p:stCondLst>
                                    <p:cond delay="0"/>
                                  </p:stCondLst>
                                  <p:childTnLst>
                                    <p:animRot by="43200000">
                                      <p:cBhvr>
                                        <p:cTn id="32" dur="2000" fill="hold"/>
                                        <p:tgtEl>
                                          <p:spTgt spid="177"/>
                                        </p:tgtEl>
                                        <p:attrNameLst>
                                          <p:attrName>r</p:attrName>
                                        </p:attrNameLst>
                                      </p:cBhvr>
                                    </p:animRot>
                                  </p:childTnLst>
                                </p:cTn>
                              </p:par>
                              <p:par>
                                <p:cTn id="33" presetID="8" presetClass="emph" presetSubtype="0" fill="hold" nodeType="withEffect">
                                  <p:stCondLst>
                                    <p:cond delay="0"/>
                                  </p:stCondLst>
                                  <p:childTnLst>
                                    <p:animRot by="43200000">
                                      <p:cBhvr>
                                        <p:cTn id="34" dur="2000" fill="hold"/>
                                        <p:tgtEl>
                                          <p:spTgt spid="178"/>
                                        </p:tgtEl>
                                        <p:attrNameLst>
                                          <p:attrName>r</p:attrName>
                                        </p:attrNameLst>
                                      </p:cBhvr>
                                    </p:animRot>
                                  </p:childTnLst>
                                </p:cTn>
                              </p:par>
                              <p:par>
                                <p:cTn id="35" presetID="8" presetClass="emph" presetSubtype="0" fill="hold" nodeType="withEffect">
                                  <p:stCondLst>
                                    <p:cond delay="0"/>
                                  </p:stCondLst>
                                  <p:childTnLst>
                                    <p:animRot by="43200000">
                                      <p:cBhvr>
                                        <p:cTn id="36" dur="2000" fill="hold"/>
                                        <p:tgtEl>
                                          <p:spTgt spid="179"/>
                                        </p:tgtEl>
                                        <p:attrNameLst>
                                          <p:attrName>r</p:attrName>
                                        </p:attrNameLst>
                                      </p:cBhvr>
                                    </p:animRot>
                                  </p:childTnLst>
                                </p:cTn>
                              </p:par>
                              <p:par>
                                <p:cTn id="37" presetID="8" presetClass="emph" presetSubtype="0" fill="hold" nodeType="withEffect">
                                  <p:stCondLst>
                                    <p:cond delay="0"/>
                                  </p:stCondLst>
                                  <p:childTnLst>
                                    <p:animRot by="43200000">
                                      <p:cBhvr>
                                        <p:cTn id="38" dur="2000" fill="hold"/>
                                        <p:tgtEl>
                                          <p:spTgt spid="180"/>
                                        </p:tgtEl>
                                        <p:attrNameLst>
                                          <p:attrName>r</p:attrName>
                                        </p:attrNameLst>
                                      </p:cBhvr>
                                    </p:animRot>
                                  </p:childTnLst>
                                </p:cTn>
                              </p:par>
                              <p:par>
                                <p:cTn id="39" presetID="8" presetClass="emph" presetSubtype="0" fill="hold" nodeType="withEffect">
                                  <p:stCondLst>
                                    <p:cond delay="0"/>
                                  </p:stCondLst>
                                  <p:childTnLst>
                                    <p:animRot by="43200000">
                                      <p:cBhvr>
                                        <p:cTn id="40" dur="2000" fill="hold"/>
                                        <p:tgtEl>
                                          <p:spTgt spid="181"/>
                                        </p:tgtEl>
                                        <p:attrNameLst>
                                          <p:attrName>r</p:attrName>
                                        </p:attrNameLst>
                                      </p:cBhvr>
                                    </p:animRot>
                                  </p:childTnLst>
                                </p:cTn>
                              </p:par>
                              <p:par>
                                <p:cTn id="41" presetID="8" presetClass="emph" presetSubtype="0" fill="hold" nodeType="withEffect">
                                  <p:stCondLst>
                                    <p:cond delay="0"/>
                                  </p:stCondLst>
                                  <p:childTnLst>
                                    <p:animRot by="43200000">
                                      <p:cBhvr>
                                        <p:cTn id="42" dur="2000" fill="hold"/>
                                        <p:tgtEl>
                                          <p:spTgt spid="182"/>
                                        </p:tgtEl>
                                        <p:attrNameLst>
                                          <p:attrName>r</p:attrName>
                                        </p:attrNameLst>
                                      </p:cBhvr>
                                    </p:animRot>
                                  </p:childTnLst>
                                </p:cTn>
                              </p:par>
                              <p:par>
                                <p:cTn id="43" presetID="8" presetClass="emph" presetSubtype="0" fill="hold" nodeType="withEffect">
                                  <p:stCondLst>
                                    <p:cond delay="0"/>
                                  </p:stCondLst>
                                  <p:childTnLst>
                                    <p:animRot by="43200000">
                                      <p:cBhvr>
                                        <p:cTn id="44" dur="2000" fill="hold"/>
                                        <p:tgtEl>
                                          <p:spTgt spid="183"/>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7"/>
                                        </p:tgtEl>
                                        <p:attrNameLst>
                                          <p:attrName>style.visibility</p:attrName>
                                        </p:attrNameLst>
                                      </p:cBhvr>
                                      <p:to>
                                        <p:strVal val="visible"/>
                                      </p:to>
                                    </p:set>
                                    <p:animEffect transition="in" filter="fade">
                                      <p:cBhvr>
                                        <p:cTn id="49" dur="500"/>
                                        <p:tgtEl>
                                          <p:spTgt spid="157"/>
                                        </p:tgtEl>
                                      </p:cBhvr>
                                    </p:animEffect>
                                  </p:childTnLst>
                                </p:cTn>
                              </p:par>
                              <p:par>
                                <p:cTn id="50" presetID="10" presetClass="exit" presetSubtype="0" fill="hold" nodeType="withEffect">
                                  <p:stCondLst>
                                    <p:cond delay="0"/>
                                  </p:stCondLst>
                                  <p:childTnLst>
                                    <p:animEffect transition="out" filter="fade">
                                      <p:cBhvr>
                                        <p:cTn id="51" dur="500"/>
                                        <p:tgtEl>
                                          <p:spTgt spid="176"/>
                                        </p:tgtEl>
                                      </p:cBhvr>
                                    </p:animEffect>
                                    <p:set>
                                      <p:cBhvr>
                                        <p:cTn id="52" dur="1" fill="hold">
                                          <p:stCondLst>
                                            <p:cond delay="499"/>
                                          </p:stCondLst>
                                        </p:cTn>
                                        <p:tgtEl>
                                          <p:spTgt spid="17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77"/>
                                        </p:tgtEl>
                                      </p:cBhvr>
                                    </p:animEffect>
                                    <p:set>
                                      <p:cBhvr>
                                        <p:cTn id="55" dur="1" fill="hold">
                                          <p:stCondLst>
                                            <p:cond delay="499"/>
                                          </p:stCondLst>
                                        </p:cTn>
                                        <p:tgtEl>
                                          <p:spTgt spid="17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78"/>
                                        </p:tgtEl>
                                      </p:cBhvr>
                                    </p:animEffect>
                                    <p:set>
                                      <p:cBhvr>
                                        <p:cTn id="58" dur="1" fill="hold">
                                          <p:stCondLst>
                                            <p:cond delay="499"/>
                                          </p:stCondLst>
                                        </p:cTn>
                                        <p:tgtEl>
                                          <p:spTgt spid="17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79"/>
                                        </p:tgtEl>
                                      </p:cBhvr>
                                    </p:animEffect>
                                    <p:set>
                                      <p:cBhvr>
                                        <p:cTn id="61" dur="1" fill="hold">
                                          <p:stCondLst>
                                            <p:cond delay="499"/>
                                          </p:stCondLst>
                                        </p:cTn>
                                        <p:tgtEl>
                                          <p:spTgt spid="179"/>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80"/>
                                        </p:tgtEl>
                                      </p:cBhvr>
                                    </p:animEffect>
                                    <p:set>
                                      <p:cBhvr>
                                        <p:cTn id="64" dur="1" fill="hold">
                                          <p:stCondLst>
                                            <p:cond delay="499"/>
                                          </p:stCondLst>
                                        </p:cTn>
                                        <p:tgtEl>
                                          <p:spTgt spid="18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81"/>
                                        </p:tgtEl>
                                      </p:cBhvr>
                                    </p:animEffect>
                                    <p:set>
                                      <p:cBhvr>
                                        <p:cTn id="67" dur="1" fill="hold">
                                          <p:stCondLst>
                                            <p:cond delay="499"/>
                                          </p:stCondLst>
                                        </p:cTn>
                                        <p:tgtEl>
                                          <p:spTgt spid="181"/>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82"/>
                                        </p:tgtEl>
                                      </p:cBhvr>
                                    </p:animEffect>
                                    <p:set>
                                      <p:cBhvr>
                                        <p:cTn id="70" dur="1" fill="hold">
                                          <p:stCondLst>
                                            <p:cond delay="499"/>
                                          </p:stCondLst>
                                        </p:cTn>
                                        <p:tgtEl>
                                          <p:spTgt spid="182"/>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83"/>
                                        </p:tgtEl>
                                      </p:cBhvr>
                                    </p:animEffect>
                                    <p:set>
                                      <p:cBhvr>
                                        <p:cTn id="73" dur="1" fill="hold">
                                          <p:stCondLst>
                                            <p:cond delay="499"/>
                                          </p:stCondLst>
                                        </p:cTn>
                                        <p:tgtEl>
                                          <p:spTgt spid="18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58"/>
                                        </p:tgtEl>
                                        <p:attrNameLst>
                                          <p:attrName>style.visibility</p:attrName>
                                        </p:attrNameLst>
                                      </p:cBhvr>
                                      <p:to>
                                        <p:strVal val="visible"/>
                                      </p:to>
                                    </p:set>
                                    <p:animEffect transition="in" filter="fade">
                                      <p:cBhvr>
                                        <p:cTn id="78" dur="250"/>
                                        <p:tgtEl>
                                          <p:spTgt spid="15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59"/>
                                        </p:tgtEl>
                                        <p:attrNameLst>
                                          <p:attrName>style.visibility</p:attrName>
                                        </p:attrNameLst>
                                      </p:cBhvr>
                                      <p:to>
                                        <p:strVal val="visible"/>
                                      </p:to>
                                    </p:set>
                                    <p:animEffect transition="in" filter="fade">
                                      <p:cBhvr>
                                        <p:cTn id="81" dur="250"/>
                                        <p:tgtEl>
                                          <p:spTgt spid="1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60"/>
                                        </p:tgtEl>
                                        <p:attrNameLst>
                                          <p:attrName>style.visibility</p:attrName>
                                        </p:attrNameLst>
                                      </p:cBhvr>
                                      <p:to>
                                        <p:strVal val="visible"/>
                                      </p:to>
                                    </p:set>
                                    <p:animEffect transition="in" filter="fade">
                                      <p:cBhvr>
                                        <p:cTn id="84" dur="250"/>
                                        <p:tgtEl>
                                          <p:spTgt spid="16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61"/>
                                        </p:tgtEl>
                                        <p:attrNameLst>
                                          <p:attrName>style.visibility</p:attrName>
                                        </p:attrNameLst>
                                      </p:cBhvr>
                                      <p:to>
                                        <p:strVal val="visible"/>
                                      </p:to>
                                    </p:set>
                                    <p:animEffect transition="in" filter="fade">
                                      <p:cBhvr>
                                        <p:cTn id="87" dur="250"/>
                                        <p:tgtEl>
                                          <p:spTgt spid="161"/>
                                        </p:tgtEl>
                                      </p:cBhvr>
                                    </p:animEffect>
                                  </p:childTnLst>
                                </p:cTn>
                              </p:par>
                            </p:childTnLst>
                          </p:cTn>
                        </p:par>
                        <p:par>
                          <p:cTn id="88" fill="hold">
                            <p:stCondLst>
                              <p:cond delay="250"/>
                            </p:stCondLst>
                            <p:childTnLst>
                              <p:par>
                                <p:cTn id="89" presetID="10" presetClass="entr" presetSubtype="0" fill="hold" grpId="0" nodeType="afterEffect">
                                  <p:stCondLst>
                                    <p:cond delay="0"/>
                                  </p:stCondLst>
                                  <p:childTnLst>
                                    <p:set>
                                      <p:cBhvr>
                                        <p:cTn id="90" dur="1" fill="hold">
                                          <p:stCondLst>
                                            <p:cond delay="0"/>
                                          </p:stCondLst>
                                        </p:cTn>
                                        <p:tgtEl>
                                          <p:spTgt spid="162"/>
                                        </p:tgtEl>
                                        <p:attrNameLst>
                                          <p:attrName>style.visibility</p:attrName>
                                        </p:attrNameLst>
                                      </p:cBhvr>
                                      <p:to>
                                        <p:strVal val="visible"/>
                                      </p:to>
                                    </p:set>
                                    <p:animEffect transition="in" filter="fade">
                                      <p:cBhvr>
                                        <p:cTn id="91" dur="250"/>
                                        <p:tgtEl>
                                          <p:spTgt spid="16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63"/>
                                        </p:tgtEl>
                                        <p:attrNameLst>
                                          <p:attrName>style.visibility</p:attrName>
                                        </p:attrNameLst>
                                      </p:cBhvr>
                                      <p:to>
                                        <p:strVal val="visible"/>
                                      </p:to>
                                    </p:set>
                                    <p:animEffect transition="in" filter="fade">
                                      <p:cBhvr>
                                        <p:cTn id="94" dur="500"/>
                                        <p:tgtEl>
                                          <p:spTgt spid="16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64"/>
                                        </p:tgtEl>
                                        <p:attrNameLst>
                                          <p:attrName>style.visibility</p:attrName>
                                        </p:attrNameLst>
                                      </p:cBhvr>
                                      <p:to>
                                        <p:strVal val="visible"/>
                                      </p:to>
                                    </p:set>
                                    <p:animEffect transition="in" filter="fade">
                                      <p:cBhvr>
                                        <p:cTn id="97" dur="500"/>
                                        <p:tgtEl>
                                          <p:spTgt spid="16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67"/>
                                        </p:tgtEl>
                                        <p:attrNameLst>
                                          <p:attrName>style.visibility</p:attrName>
                                        </p:attrNameLst>
                                      </p:cBhvr>
                                      <p:to>
                                        <p:strVal val="visible"/>
                                      </p:to>
                                    </p:set>
                                    <p:animEffect transition="in" filter="fade">
                                      <p:cBhvr>
                                        <p:cTn id="100" dur="500"/>
                                        <p:tgtEl>
                                          <p:spTgt spid="16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66"/>
                                        </p:tgtEl>
                                        <p:attrNameLst>
                                          <p:attrName>style.visibility</p:attrName>
                                        </p:attrNameLst>
                                      </p:cBhvr>
                                      <p:to>
                                        <p:strVal val="visible"/>
                                      </p:to>
                                    </p:set>
                                    <p:animEffect transition="in" filter="fade">
                                      <p:cBhvr>
                                        <p:cTn id="103" dur="500"/>
                                        <p:tgtEl>
                                          <p:spTgt spid="16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65"/>
                                        </p:tgtEl>
                                        <p:attrNameLst>
                                          <p:attrName>style.visibility</p:attrName>
                                        </p:attrNameLst>
                                      </p:cBhvr>
                                      <p:to>
                                        <p:strVal val="visible"/>
                                      </p:to>
                                    </p:set>
                                    <p:animEffect transition="in" filter="fade">
                                      <p:cBhvr>
                                        <p:cTn id="106" dur="500"/>
                                        <p:tgtEl>
                                          <p:spTgt spid="165"/>
                                        </p:tgtEl>
                                      </p:cBhvr>
                                    </p:animEffect>
                                  </p:childTnLst>
                                </p:cTn>
                              </p:par>
                            </p:childTnLst>
                          </p:cTn>
                        </p:par>
                        <p:par>
                          <p:cTn id="107" fill="hold">
                            <p:stCondLst>
                              <p:cond delay="750"/>
                            </p:stCondLst>
                            <p:childTnLst>
                              <p:par>
                                <p:cTn id="108" presetID="10" presetClass="entr" presetSubtype="0" fill="hold" grpId="0" nodeType="afterEffect">
                                  <p:stCondLst>
                                    <p:cond delay="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250"/>
                                        <p:tgtEl>
                                          <p:spTgt spid="17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70"/>
                                        </p:tgtEl>
                                        <p:attrNameLst>
                                          <p:attrName>style.visibility</p:attrName>
                                        </p:attrNameLst>
                                      </p:cBhvr>
                                      <p:to>
                                        <p:strVal val="visible"/>
                                      </p:to>
                                    </p:set>
                                    <p:animEffect transition="in" filter="fade">
                                      <p:cBhvr>
                                        <p:cTn id="113" dur="500"/>
                                        <p:tgtEl>
                                          <p:spTgt spid="17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69"/>
                                        </p:tgtEl>
                                        <p:attrNameLst>
                                          <p:attrName>style.visibility</p:attrName>
                                        </p:attrNameLst>
                                      </p:cBhvr>
                                      <p:to>
                                        <p:strVal val="visible"/>
                                      </p:to>
                                    </p:set>
                                    <p:animEffect transition="in" filter="fade">
                                      <p:cBhvr>
                                        <p:cTn id="116" dur="500"/>
                                        <p:tgtEl>
                                          <p:spTgt spid="16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72"/>
                                        </p:tgtEl>
                                        <p:attrNameLst>
                                          <p:attrName>style.visibility</p:attrName>
                                        </p:attrNameLst>
                                      </p:cBhvr>
                                      <p:to>
                                        <p:strVal val="visible"/>
                                      </p:to>
                                    </p:set>
                                    <p:animEffect transition="in" filter="fade">
                                      <p:cBhvr>
                                        <p:cTn id="119" dur="500"/>
                                        <p:tgtEl>
                                          <p:spTgt spid="17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73"/>
                                        </p:tgtEl>
                                        <p:attrNameLst>
                                          <p:attrName>style.visibility</p:attrName>
                                        </p:attrNameLst>
                                      </p:cBhvr>
                                      <p:to>
                                        <p:strVal val="visible"/>
                                      </p:to>
                                    </p:set>
                                    <p:animEffect transition="in" filter="fade">
                                      <p:cBhvr>
                                        <p:cTn id="122" dur="500"/>
                                        <p:tgtEl>
                                          <p:spTgt spid="17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74"/>
                                        </p:tgtEl>
                                        <p:attrNameLst>
                                          <p:attrName>style.visibility</p:attrName>
                                        </p:attrNameLst>
                                      </p:cBhvr>
                                      <p:to>
                                        <p:strVal val="visible"/>
                                      </p:to>
                                    </p:set>
                                    <p:animEffect transition="in" filter="fade">
                                      <p:cBhvr>
                                        <p:cTn id="125" dur="500"/>
                                        <p:tgtEl>
                                          <p:spTgt spid="174"/>
                                        </p:tgtEl>
                                      </p:cBhvr>
                                    </p:animEffect>
                                  </p:childTnLst>
                                </p:cTn>
                              </p:par>
                            </p:childTnLst>
                          </p:cTn>
                        </p:par>
                        <p:par>
                          <p:cTn id="126" fill="hold">
                            <p:stCondLst>
                              <p:cond delay="1250"/>
                            </p:stCondLst>
                            <p:childTnLst>
                              <p:par>
                                <p:cTn id="127" presetID="10" presetClass="entr" presetSubtype="0" fill="hold" nodeType="afterEffect">
                                  <p:stCondLst>
                                    <p:cond delay="0"/>
                                  </p:stCondLst>
                                  <p:childTnLst>
                                    <p:set>
                                      <p:cBhvr>
                                        <p:cTn id="128" dur="1" fill="hold">
                                          <p:stCondLst>
                                            <p:cond delay="0"/>
                                          </p:stCondLst>
                                        </p:cTn>
                                        <p:tgtEl>
                                          <p:spTgt spid="176"/>
                                        </p:tgtEl>
                                        <p:attrNameLst>
                                          <p:attrName>style.visibility</p:attrName>
                                        </p:attrNameLst>
                                      </p:cBhvr>
                                      <p:to>
                                        <p:strVal val="visible"/>
                                      </p:to>
                                    </p:set>
                                    <p:animEffect transition="in" filter="fade">
                                      <p:cBhvr>
                                        <p:cTn id="129" dur="10"/>
                                        <p:tgtEl>
                                          <p:spTgt spid="176"/>
                                        </p:tgtEl>
                                      </p:cBhvr>
                                    </p:animEffect>
                                  </p:childTnLst>
                                </p:cTn>
                              </p:par>
                            </p:childTnLst>
                          </p:cTn>
                        </p:par>
                        <p:par>
                          <p:cTn id="130" fill="hold">
                            <p:stCondLst>
                              <p:cond delay="1260"/>
                            </p:stCondLst>
                            <p:childTnLst>
                              <p:par>
                                <p:cTn id="131" presetID="10" presetClass="entr" presetSubtype="0" fill="hold" nodeType="afterEffect">
                                  <p:stCondLst>
                                    <p:cond delay="0"/>
                                  </p:stCondLst>
                                  <p:childTnLst>
                                    <p:set>
                                      <p:cBhvr>
                                        <p:cTn id="132" dur="1" fill="hold">
                                          <p:stCondLst>
                                            <p:cond delay="0"/>
                                          </p:stCondLst>
                                        </p:cTn>
                                        <p:tgtEl>
                                          <p:spTgt spid="177"/>
                                        </p:tgtEl>
                                        <p:attrNameLst>
                                          <p:attrName>style.visibility</p:attrName>
                                        </p:attrNameLst>
                                      </p:cBhvr>
                                      <p:to>
                                        <p:strVal val="visible"/>
                                      </p:to>
                                    </p:set>
                                    <p:animEffect transition="in" filter="fade">
                                      <p:cBhvr>
                                        <p:cTn id="133" dur="10"/>
                                        <p:tgtEl>
                                          <p:spTgt spid="177"/>
                                        </p:tgtEl>
                                      </p:cBhvr>
                                    </p:animEffect>
                                  </p:childTnLst>
                                </p:cTn>
                              </p:par>
                            </p:childTnLst>
                          </p:cTn>
                        </p:par>
                        <p:par>
                          <p:cTn id="134" fill="hold">
                            <p:stCondLst>
                              <p:cond delay="1270"/>
                            </p:stCondLst>
                            <p:childTnLst>
                              <p:par>
                                <p:cTn id="135" presetID="10" presetClass="entr" presetSubtype="0" fill="hold" nodeType="afterEffect">
                                  <p:stCondLst>
                                    <p:cond delay="0"/>
                                  </p:stCondLst>
                                  <p:childTnLst>
                                    <p:set>
                                      <p:cBhvr>
                                        <p:cTn id="136" dur="1" fill="hold">
                                          <p:stCondLst>
                                            <p:cond delay="0"/>
                                          </p:stCondLst>
                                        </p:cTn>
                                        <p:tgtEl>
                                          <p:spTgt spid="178"/>
                                        </p:tgtEl>
                                        <p:attrNameLst>
                                          <p:attrName>style.visibility</p:attrName>
                                        </p:attrNameLst>
                                      </p:cBhvr>
                                      <p:to>
                                        <p:strVal val="visible"/>
                                      </p:to>
                                    </p:set>
                                    <p:animEffect transition="in" filter="fade">
                                      <p:cBhvr>
                                        <p:cTn id="137" dur="10"/>
                                        <p:tgtEl>
                                          <p:spTgt spid="178"/>
                                        </p:tgtEl>
                                      </p:cBhvr>
                                    </p:animEffect>
                                  </p:childTnLst>
                                </p:cTn>
                              </p:par>
                            </p:childTnLst>
                          </p:cTn>
                        </p:par>
                        <p:par>
                          <p:cTn id="138" fill="hold">
                            <p:stCondLst>
                              <p:cond delay="1280"/>
                            </p:stCondLst>
                            <p:childTnLst>
                              <p:par>
                                <p:cTn id="139" presetID="10" presetClass="entr" presetSubtype="0" fill="hold" nodeType="afterEffect">
                                  <p:stCondLst>
                                    <p:cond delay="0"/>
                                  </p:stCondLst>
                                  <p:childTnLst>
                                    <p:set>
                                      <p:cBhvr>
                                        <p:cTn id="140" dur="1" fill="hold">
                                          <p:stCondLst>
                                            <p:cond delay="0"/>
                                          </p:stCondLst>
                                        </p:cTn>
                                        <p:tgtEl>
                                          <p:spTgt spid="179"/>
                                        </p:tgtEl>
                                        <p:attrNameLst>
                                          <p:attrName>style.visibility</p:attrName>
                                        </p:attrNameLst>
                                      </p:cBhvr>
                                      <p:to>
                                        <p:strVal val="visible"/>
                                      </p:to>
                                    </p:set>
                                    <p:animEffect transition="in" filter="fade">
                                      <p:cBhvr>
                                        <p:cTn id="141" dur="10"/>
                                        <p:tgtEl>
                                          <p:spTgt spid="179"/>
                                        </p:tgtEl>
                                      </p:cBhvr>
                                    </p:animEffect>
                                  </p:childTnLst>
                                </p:cTn>
                              </p:par>
                            </p:childTnLst>
                          </p:cTn>
                        </p:par>
                        <p:par>
                          <p:cTn id="142" fill="hold">
                            <p:stCondLst>
                              <p:cond delay="1290"/>
                            </p:stCondLst>
                            <p:childTnLst>
                              <p:par>
                                <p:cTn id="143" presetID="10" presetClass="entr" presetSubtype="0" fill="hold" nodeType="afterEffect">
                                  <p:stCondLst>
                                    <p:cond delay="0"/>
                                  </p:stCondLst>
                                  <p:childTnLst>
                                    <p:set>
                                      <p:cBhvr>
                                        <p:cTn id="144" dur="1" fill="hold">
                                          <p:stCondLst>
                                            <p:cond delay="0"/>
                                          </p:stCondLst>
                                        </p:cTn>
                                        <p:tgtEl>
                                          <p:spTgt spid="180"/>
                                        </p:tgtEl>
                                        <p:attrNameLst>
                                          <p:attrName>style.visibility</p:attrName>
                                        </p:attrNameLst>
                                      </p:cBhvr>
                                      <p:to>
                                        <p:strVal val="visible"/>
                                      </p:to>
                                    </p:set>
                                    <p:animEffect transition="in" filter="fade">
                                      <p:cBhvr>
                                        <p:cTn id="145" dur="10"/>
                                        <p:tgtEl>
                                          <p:spTgt spid="180"/>
                                        </p:tgtEl>
                                      </p:cBhvr>
                                    </p:animEffect>
                                  </p:childTnLst>
                                </p:cTn>
                              </p:par>
                            </p:childTnLst>
                          </p:cTn>
                        </p:par>
                        <p:par>
                          <p:cTn id="146" fill="hold">
                            <p:stCondLst>
                              <p:cond delay="1300"/>
                            </p:stCondLst>
                            <p:childTnLst>
                              <p:par>
                                <p:cTn id="147" presetID="10" presetClass="entr" presetSubtype="0" fill="hold" nodeType="afterEffect">
                                  <p:stCondLst>
                                    <p:cond delay="0"/>
                                  </p:stCondLst>
                                  <p:childTnLst>
                                    <p:set>
                                      <p:cBhvr>
                                        <p:cTn id="148" dur="1" fill="hold">
                                          <p:stCondLst>
                                            <p:cond delay="0"/>
                                          </p:stCondLst>
                                        </p:cTn>
                                        <p:tgtEl>
                                          <p:spTgt spid="181"/>
                                        </p:tgtEl>
                                        <p:attrNameLst>
                                          <p:attrName>style.visibility</p:attrName>
                                        </p:attrNameLst>
                                      </p:cBhvr>
                                      <p:to>
                                        <p:strVal val="visible"/>
                                      </p:to>
                                    </p:set>
                                    <p:animEffect transition="in" filter="fade">
                                      <p:cBhvr>
                                        <p:cTn id="149" dur="10"/>
                                        <p:tgtEl>
                                          <p:spTgt spid="181"/>
                                        </p:tgtEl>
                                      </p:cBhvr>
                                    </p:animEffect>
                                  </p:childTnLst>
                                </p:cTn>
                              </p:par>
                            </p:childTnLst>
                          </p:cTn>
                        </p:par>
                        <p:par>
                          <p:cTn id="150" fill="hold">
                            <p:stCondLst>
                              <p:cond delay="1310"/>
                            </p:stCondLst>
                            <p:childTnLst>
                              <p:par>
                                <p:cTn id="151" presetID="10" presetClass="entr" presetSubtype="0" fill="hold" nodeType="afterEffect">
                                  <p:stCondLst>
                                    <p:cond delay="0"/>
                                  </p:stCondLst>
                                  <p:childTnLst>
                                    <p:set>
                                      <p:cBhvr>
                                        <p:cTn id="152" dur="1" fill="hold">
                                          <p:stCondLst>
                                            <p:cond delay="0"/>
                                          </p:stCondLst>
                                        </p:cTn>
                                        <p:tgtEl>
                                          <p:spTgt spid="182"/>
                                        </p:tgtEl>
                                        <p:attrNameLst>
                                          <p:attrName>style.visibility</p:attrName>
                                        </p:attrNameLst>
                                      </p:cBhvr>
                                      <p:to>
                                        <p:strVal val="visible"/>
                                      </p:to>
                                    </p:set>
                                    <p:animEffect transition="in" filter="fade">
                                      <p:cBhvr>
                                        <p:cTn id="153" dur="10"/>
                                        <p:tgtEl>
                                          <p:spTgt spid="182"/>
                                        </p:tgtEl>
                                      </p:cBhvr>
                                    </p:animEffect>
                                  </p:childTnLst>
                                </p:cTn>
                              </p:par>
                            </p:childTnLst>
                          </p:cTn>
                        </p:par>
                        <p:par>
                          <p:cTn id="154" fill="hold">
                            <p:stCondLst>
                              <p:cond delay="1320"/>
                            </p:stCondLst>
                            <p:childTnLst>
                              <p:par>
                                <p:cTn id="155" presetID="10" presetClass="entr" presetSubtype="0" fill="hold" nodeType="afterEffect">
                                  <p:stCondLst>
                                    <p:cond delay="0"/>
                                  </p:stCondLst>
                                  <p:childTnLst>
                                    <p:set>
                                      <p:cBhvr>
                                        <p:cTn id="156" dur="1" fill="hold">
                                          <p:stCondLst>
                                            <p:cond delay="0"/>
                                          </p:stCondLst>
                                        </p:cTn>
                                        <p:tgtEl>
                                          <p:spTgt spid="183"/>
                                        </p:tgtEl>
                                        <p:attrNameLst>
                                          <p:attrName>style.visibility</p:attrName>
                                        </p:attrNameLst>
                                      </p:cBhvr>
                                      <p:to>
                                        <p:strVal val="visible"/>
                                      </p:to>
                                    </p:set>
                                    <p:animEffect transition="in" filter="fade">
                                      <p:cBhvr>
                                        <p:cTn id="157" dur="10"/>
                                        <p:tgtEl>
                                          <p:spTgt spid="183"/>
                                        </p:tgtEl>
                                      </p:cBhvr>
                                    </p:animEffect>
                                  </p:childTnLst>
                                </p:cTn>
                              </p:par>
                              <p:par>
                                <p:cTn id="158" presetID="8" presetClass="emph" presetSubtype="0" fill="hold" nodeType="withEffect">
                                  <p:stCondLst>
                                    <p:cond delay="0"/>
                                  </p:stCondLst>
                                  <p:childTnLst>
                                    <p:animRot by="43200000">
                                      <p:cBhvr>
                                        <p:cTn id="159" dur="2000" fill="hold"/>
                                        <p:tgtEl>
                                          <p:spTgt spid="176"/>
                                        </p:tgtEl>
                                        <p:attrNameLst>
                                          <p:attrName>r</p:attrName>
                                        </p:attrNameLst>
                                      </p:cBhvr>
                                    </p:animRot>
                                  </p:childTnLst>
                                </p:cTn>
                              </p:par>
                              <p:par>
                                <p:cTn id="160" presetID="8" presetClass="emph" presetSubtype="0" fill="hold" nodeType="withEffect">
                                  <p:stCondLst>
                                    <p:cond delay="0"/>
                                  </p:stCondLst>
                                  <p:childTnLst>
                                    <p:animRot by="43200000">
                                      <p:cBhvr>
                                        <p:cTn id="161" dur="2000" fill="hold"/>
                                        <p:tgtEl>
                                          <p:spTgt spid="177"/>
                                        </p:tgtEl>
                                        <p:attrNameLst>
                                          <p:attrName>r</p:attrName>
                                        </p:attrNameLst>
                                      </p:cBhvr>
                                    </p:animRot>
                                  </p:childTnLst>
                                </p:cTn>
                              </p:par>
                              <p:par>
                                <p:cTn id="162" presetID="8" presetClass="emph" presetSubtype="0" fill="hold" nodeType="withEffect">
                                  <p:stCondLst>
                                    <p:cond delay="0"/>
                                  </p:stCondLst>
                                  <p:childTnLst>
                                    <p:animRot by="43200000">
                                      <p:cBhvr>
                                        <p:cTn id="163" dur="2000" fill="hold"/>
                                        <p:tgtEl>
                                          <p:spTgt spid="178"/>
                                        </p:tgtEl>
                                        <p:attrNameLst>
                                          <p:attrName>r</p:attrName>
                                        </p:attrNameLst>
                                      </p:cBhvr>
                                    </p:animRot>
                                  </p:childTnLst>
                                </p:cTn>
                              </p:par>
                              <p:par>
                                <p:cTn id="164" presetID="8" presetClass="emph" presetSubtype="0" fill="hold" nodeType="withEffect">
                                  <p:stCondLst>
                                    <p:cond delay="0"/>
                                  </p:stCondLst>
                                  <p:childTnLst>
                                    <p:animRot by="43200000">
                                      <p:cBhvr>
                                        <p:cTn id="165" dur="2000" fill="hold"/>
                                        <p:tgtEl>
                                          <p:spTgt spid="179"/>
                                        </p:tgtEl>
                                        <p:attrNameLst>
                                          <p:attrName>r</p:attrName>
                                        </p:attrNameLst>
                                      </p:cBhvr>
                                    </p:animRot>
                                  </p:childTnLst>
                                </p:cTn>
                              </p:par>
                              <p:par>
                                <p:cTn id="166" presetID="8" presetClass="emph" presetSubtype="0" fill="hold" nodeType="withEffect">
                                  <p:stCondLst>
                                    <p:cond delay="0"/>
                                  </p:stCondLst>
                                  <p:childTnLst>
                                    <p:animRot by="43200000">
                                      <p:cBhvr>
                                        <p:cTn id="167" dur="2000" fill="hold"/>
                                        <p:tgtEl>
                                          <p:spTgt spid="180"/>
                                        </p:tgtEl>
                                        <p:attrNameLst>
                                          <p:attrName>r</p:attrName>
                                        </p:attrNameLst>
                                      </p:cBhvr>
                                    </p:animRot>
                                  </p:childTnLst>
                                </p:cTn>
                              </p:par>
                              <p:par>
                                <p:cTn id="168" presetID="8" presetClass="emph" presetSubtype="0" fill="hold" nodeType="withEffect">
                                  <p:stCondLst>
                                    <p:cond delay="0"/>
                                  </p:stCondLst>
                                  <p:childTnLst>
                                    <p:animRot by="43200000">
                                      <p:cBhvr>
                                        <p:cTn id="169" dur="2000" fill="hold"/>
                                        <p:tgtEl>
                                          <p:spTgt spid="181"/>
                                        </p:tgtEl>
                                        <p:attrNameLst>
                                          <p:attrName>r</p:attrName>
                                        </p:attrNameLst>
                                      </p:cBhvr>
                                    </p:animRot>
                                  </p:childTnLst>
                                </p:cTn>
                              </p:par>
                              <p:par>
                                <p:cTn id="170" presetID="8" presetClass="emph" presetSubtype="0" fill="hold" nodeType="withEffect">
                                  <p:stCondLst>
                                    <p:cond delay="0"/>
                                  </p:stCondLst>
                                  <p:childTnLst>
                                    <p:animRot by="43200000">
                                      <p:cBhvr>
                                        <p:cTn id="171" dur="2000" fill="hold"/>
                                        <p:tgtEl>
                                          <p:spTgt spid="182"/>
                                        </p:tgtEl>
                                        <p:attrNameLst>
                                          <p:attrName>r</p:attrName>
                                        </p:attrNameLst>
                                      </p:cBhvr>
                                    </p:animRot>
                                  </p:childTnLst>
                                </p:cTn>
                              </p:par>
                              <p:par>
                                <p:cTn id="172" presetID="8" presetClass="emph" presetSubtype="0" fill="hold" nodeType="withEffect">
                                  <p:stCondLst>
                                    <p:cond delay="0"/>
                                  </p:stCondLst>
                                  <p:childTnLst>
                                    <p:animRot by="43200000">
                                      <p:cBhvr>
                                        <p:cTn id="173" dur="2000" fill="hold"/>
                                        <p:tgtEl>
                                          <p:spTgt spid="1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9" grpId="0" animBg="1"/>
      <p:bldP spid="170" grpId="0" animBg="1"/>
      <p:bldP spid="171" grpId="0" animBg="1"/>
      <p:bldP spid="172" grpId="0" animBg="1"/>
      <p:bldP spid="173" grpId="0" animBg="1"/>
      <p:bldP spid="17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0662"/>
            <a:ext cx="11887200" cy="932563"/>
          </a:xfrm>
        </p:spPr>
        <p:txBody>
          <a:bodyPr/>
          <a:lstStyle/>
          <a:p>
            <a:pPr algn="ctr"/>
            <a:r>
              <a:rPr lang="en-US" sz="5400" dirty="0"/>
              <a:t>Workshop Agenda</a:t>
            </a:r>
          </a:p>
        </p:txBody>
      </p:sp>
      <p:graphicFrame>
        <p:nvGraphicFramePr>
          <p:cNvPr id="3" name="Table 2">
            <a:extLst>
              <a:ext uri="{FF2B5EF4-FFF2-40B4-BE49-F238E27FC236}">
                <a16:creationId xmlns:a16="http://schemas.microsoft.com/office/drawing/2014/main" id="{5F3E7254-01B8-490F-B977-84BA149F359C}"/>
              </a:ext>
            </a:extLst>
          </p:cNvPr>
          <p:cNvGraphicFramePr>
            <a:graphicFrameLocks noGrp="1"/>
          </p:cNvGraphicFramePr>
          <p:nvPr>
            <p:extLst>
              <p:ext uri="{D42A27DB-BD31-4B8C-83A1-F6EECF244321}">
                <p14:modId xmlns:p14="http://schemas.microsoft.com/office/powerpoint/2010/main" val="2954502299"/>
              </p:ext>
            </p:extLst>
          </p:nvPr>
        </p:nvGraphicFramePr>
        <p:xfrm>
          <a:off x="1112837" y="1363662"/>
          <a:ext cx="9931114" cy="5052588"/>
        </p:xfrm>
        <a:graphic>
          <a:graphicData uri="http://schemas.openxmlformats.org/drawingml/2006/table">
            <a:tbl>
              <a:tblPr firstRow="1" bandRow="1">
                <a:tableStyleId>{5C22544A-7EE6-4342-B048-85BDC9FD1C3A}</a:tableStyleId>
              </a:tblPr>
              <a:tblGrid>
                <a:gridCol w="1466720">
                  <a:extLst>
                    <a:ext uri="{9D8B030D-6E8A-4147-A177-3AD203B41FA5}">
                      <a16:colId xmlns:a16="http://schemas.microsoft.com/office/drawing/2014/main" val="4280380564"/>
                    </a:ext>
                  </a:extLst>
                </a:gridCol>
                <a:gridCol w="1466720">
                  <a:extLst>
                    <a:ext uri="{9D8B030D-6E8A-4147-A177-3AD203B41FA5}">
                      <a16:colId xmlns:a16="http://schemas.microsoft.com/office/drawing/2014/main" val="4181489649"/>
                    </a:ext>
                  </a:extLst>
                </a:gridCol>
                <a:gridCol w="3409257">
                  <a:extLst>
                    <a:ext uri="{9D8B030D-6E8A-4147-A177-3AD203B41FA5}">
                      <a16:colId xmlns:a16="http://schemas.microsoft.com/office/drawing/2014/main" val="2323561169"/>
                    </a:ext>
                  </a:extLst>
                </a:gridCol>
                <a:gridCol w="3588417">
                  <a:extLst>
                    <a:ext uri="{9D8B030D-6E8A-4147-A177-3AD203B41FA5}">
                      <a16:colId xmlns:a16="http://schemas.microsoft.com/office/drawing/2014/main" val="2029355537"/>
                    </a:ext>
                  </a:extLst>
                </a:gridCol>
              </a:tblGrid>
              <a:tr h="408234">
                <a:tc>
                  <a:txBody>
                    <a:bodyPr/>
                    <a:lstStyle/>
                    <a:p>
                      <a:pPr algn="ctr"/>
                      <a:r>
                        <a:rPr lang="en-US" sz="1800" dirty="0"/>
                        <a:t>Start</a:t>
                      </a:r>
                    </a:p>
                  </a:txBody>
                  <a:tcPr marL="93260" marR="93260" marT="46630" marB="46630"/>
                </a:tc>
                <a:tc>
                  <a:txBody>
                    <a:bodyPr/>
                    <a:lstStyle/>
                    <a:p>
                      <a:pPr algn="ctr"/>
                      <a:r>
                        <a:rPr lang="en-US" sz="1800" dirty="0"/>
                        <a:t>Stop</a:t>
                      </a:r>
                    </a:p>
                  </a:txBody>
                  <a:tcPr marL="93260" marR="93260" marT="46630" marB="46630"/>
                </a:tc>
                <a:tc>
                  <a:txBody>
                    <a:bodyPr/>
                    <a:lstStyle/>
                    <a:p>
                      <a:pPr algn="ctr"/>
                      <a:r>
                        <a:rPr lang="en-US" sz="1800" dirty="0"/>
                        <a:t>Topic</a:t>
                      </a:r>
                    </a:p>
                  </a:txBody>
                  <a:tcPr marL="93260" marR="93260" marT="46630" marB="46630"/>
                </a:tc>
                <a:tc>
                  <a:txBody>
                    <a:bodyPr/>
                    <a:lstStyle/>
                    <a:p>
                      <a:pPr algn="ctr"/>
                      <a:r>
                        <a:rPr lang="en-US" sz="1800" dirty="0"/>
                        <a:t>Presenter</a:t>
                      </a:r>
                    </a:p>
                  </a:txBody>
                  <a:tcPr marL="93260" marR="93260" marT="46630" marB="46630"/>
                </a:tc>
                <a:extLst>
                  <a:ext uri="{0D108BD9-81ED-4DB2-BD59-A6C34878D82A}">
                    <a16:rowId xmlns:a16="http://schemas.microsoft.com/office/drawing/2014/main" val="506010663"/>
                  </a:ext>
                </a:extLst>
              </a:tr>
              <a:tr h="658566">
                <a:tc>
                  <a:txBody>
                    <a:bodyPr/>
                    <a:lstStyle/>
                    <a:p>
                      <a:pPr algn="ctr"/>
                      <a:r>
                        <a:rPr lang="en-US" sz="1800" dirty="0"/>
                        <a:t>9:00am</a:t>
                      </a:r>
                    </a:p>
                  </a:txBody>
                  <a:tcPr marL="93260" marR="93260" marT="46630" marB="46630" anchor="ctr"/>
                </a:tc>
                <a:tc>
                  <a:txBody>
                    <a:bodyPr/>
                    <a:lstStyle/>
                    <a:p>
                      <a:pPr algn="ctr"/>
                      <a:r>
                        <a:rPr lang="en-US" sz="1800" dirty="0"/>
                        <a:t>10:00am</a:t>
                      </a:r>
                    </a:p>
                  </a:txBody>
                  <a:tcPr marL="93260" marR="93260" marT="46630" marB="46630" anchor="ctr"/>
                </a:tc>
                <a:tc>
                  <a:txBody>
                    <a:bodyPr/>
                    <a:lstStyle/>
                    <a:p>
                      <a:pPr algn="ctr"/>
                      <a:r>
                        <a:rPr lang="en-US" sz="1800" dirty="0"/>
                        <a:t>Big Compute on Azure</a:t>
                      </a:r>
                    </a:p>
                  </a:txBody>
                  <a:tcPr marL="93260" marR="93260" marT="46630" marB="46630" anchor="ctr"/>
                </a:tc>
                <a:tc>
                  <a:txBody>
                    <a:bodyPr/>
                    <a:lstStyle/>
                    <a:p>
                      <a:pPr algn="ctr"/>
                      <a:r>
                        <a:rPr lang="en-US" sz="1800" dirty="0"/>
                        <a:t>Steve Roach</a:t>
                      </a:r>
                    </a:p>
                  </a:txBody>
                  <a:tcPr marL="93260" marR="93260" marT="46630" marB="46630" anchor="ctr"/>
                </a:tc>
                <a:extLst>
                  <a:ext uri="{0D108BD9-81ED-4DB2-BD59-A6C34878D82A}">
                    <a16:rowId xmlns:a16="http://schemas.microsoft.com/office/drawing/2014/main" val="129031546"/>
                  </a:ext>
                </a:extLst>
              </a:tr>
              <a:tr h="685800">
                <a:tc>
                  <a:txBody>
                    <a:bodyPr/>
                    <a:lstStyle/>
                    <a:p>
                      <a:pPr algn="ctr"/>
                      <a:r>
                        <a:rPr lang="en-US" sz="1800" dirty="0"/>
                        <a:t>10:00am</a:t>
                      </a:r>
                    </a:p>
                  </a:txBody>
                  <a:tcPr marL="93260" marR="93260" marT="46630" marB="46630" anchor="ctr"/>
                </a:tc>
                <a:tc>
                  <a:txBody>
                    <a:bodyPr/>
                    <a:lstStyle/>
                    <a:p>
                      <a:pPr algn="ctr"/>
                      <a:r>
                        <a:rPr lang="en-US" sz="1800" dirty="0"/>
                        <a:t>11:15am</a:t>
                      </a:r>
                    </a:p>
                  </a:txBody>
                  <a:tcPr marL="93260" marR="93260" marT="46630" marB="46630" anchor="ctr"/>
                </a:tc>
                <a:tc>
                  <a:txBody>
                    <a:bodyPr/>
                    <a:lstStyle/>
                    <a:p>
                      <a:pPr algn="ctr"/>
                      <a:r>
                        <a:rPr lang="en-US" sz="1800" dirty="0"/>
                        <a:t>HPC Hands-On Workshop</a:t>
                      </a:r>
                    </a:p>
                    <a:p>
                      <a:pPr algn="ctr"/>
                      <a:r>
                        <a:rPr lang="en-US" sz="1800" dirty="0"/>
                        <a:t>(Break as needed)</a:t>
                      </a:r>
                    </a:p>
                  </a:txBody>
                  <a:tcPr marL="93260" marR="93260" marT="46630" marB="46630" anchor="ctr"/>
                </a:tc>
                <a:tc>
                  <a:txBody>
                    <a:bodyPr/>
                    <a:lstStyle/>
                    <a:p>
                      <a:pPr algn="ctr"/>
                      <a:r>
                        <a:rPr lang="en-US" sz="1800" dirty="0"/>
                        <a:t>Steve Roach</a:t>
                      </a:r>
                    </a:p>
                  </a:txBody>
                  <a:tcPr marL="93260" marR="93260" marT="46630" marB="46630" anchor="ctr"/>
                </a:tc>
                <a:extLst>
                  <a:ext uri="{0D108BD9-81ED-4DB2-BD59-A6C34878D82A}">
                    <a16:rowId xmlns:a16="http://schemas.microsoft.com/office/drawing/2014/main" val="1151367224"/>
                  </a:ext>
                </a:extLst>
              </a:tr>
              <a:tr h="524480">
                <a:tc>
                  <a:txBody>
                    <a:bodyPr/>
                    <a:lstStyle/>
                    <a:p>
                      <a:pPr algn="ctr"/>
                      <a:r>
                        <a:rPr lang="en-US" sz="1800" dirty="0"/>
                        <a:t>11:15am</a:t>
                      </a:r>
                    </a:p>
                  </a:txBody>
                  <a:tcPr marL="93260" marR="93260" marT="46630" marB="46630" anchor="ctr"/>
                </a:tc>
                <a:tc>
                  <a:txBody>
                    <a:bodyPr/>
                    <a:lstStyle/>
                    <a:p>
                      <a:pPr algn="ctr"/>
                      <a:r>
                        <a:rPr lang="en-US" sz="1800" dirty="0"/>
                        <a:t>12:15pm</a:t>
                      </a:r>
                    </a:p>
                  </a:txBody>
                  <a:tcPr marL="93260" marR="93260" marT="46630" marB="46630" anchor="ctr"/>
                </a:tc>
                <a:tc>
                  <a:txBody>
                    <a:bodyPr/>
                    <a:lstStyle/>
                    <a:p>
                      <a:pPr algn="ctr"/>
                      <a:r>
                        <a:rPr lang="en-US" sz="1800" dirty="0"/>
                        <a:t>Cycle Cloud Presentation</a:t>
                      </a:r>
                    </a:p>
                  </a:txBody>
                  <a:tcPr marL="93260" marR="93260" marT="46630" marB="46630" anchor="ctr"/>
                </a:tc>
                <a:tc>
                  <a:txBody>
                    <a:bodyPr/>
                    <a:lstStyle/>
                    <a:p>
                      <a:pPr algn="ctr"/>
                      <a:r>
                        <a:rPr lang="en-US" sz="1800" dirty="0"/>
                        <a:t>Rob Futrick</a:t>
                      </a:r>
                    </a:p>
                  </a:txBody>
                  <a:tcPr marL="93260" marR="93260" marT="46630" marB="46630" anchor="ctr"/>
                </a:tc>
                <a:extLst>
                  <a:ext uri="{0D108BD9-81ED-4DB2-BD59-A6C34878D82A}">
                    <a16:rowId xmlns:a16="http://schemas.microsoft.com/office/drawing/2014/main" val="903305783"/>
                  </a:ext>
                </a:extLst>
              </a:tr>
              <a:tr h="567842">
                <a:tc>
                  <a:txBody>
                    <a:bodyPr/>
                    <a:lstStyle/>
                    <a:p>
                      <a:pPr algn="ctr"/>
                      <a:r>
                        <a:rPr lang="en-US" sz="1800" dirty="0"/>
                        <a:t>12:15pm</a:t>
                      </a:r>
                    </a:p>
                  </a:txBody>
                  <a:tcPr marL="93260" marR="93260" marT="46630" marB="46630" anchor="ctr"/>
                </a:tc>
                <a:tc>
                  <a:txBody>
                    <a:bodyPr/>
                    <a:lstStyle/>
                    <a:p>
                      <a:pPr algn="ctr"/>
                      <a:r>
                        <a:rPr lang="en-US" sz="1800" dirty="0"/>
                        <a:t>1:00pm</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t>Lunch</a:t>
                      </a:r>
                    </a:p>
                  </a:txBody>
                  <a:tcPr marL="93260" marR="93260" marT="46630" marB="46630" anchor="ctr"/>
                </a:tc>
                <a:tc>
                  <a:txBody>
                    <a:bodyPr/>
                    <a:lstStyle/>
                    <a:p>
                      <a:pPr algn="ctr"/>
                      <a:endParaRPr lang="en-US" sz="1800" dirty="0"/>
                    </a:p>
                  </a:txBody>
                  <a:tcPr marL="93260" marR="93260" marT="46630" marB="46630" anchor="ctr"/>
                </a:tc>
                <a:extLst>
                  <a:ext uri="{0D108BD9-81ED-4DB2-BD59-A6C34878D82A}">
                    <a16:rowId xmlns:a16="http://schemas.microsoft.com/office/drawing/2014/main" val="3678393200"/>
                  </a:ext>
                </a:extLst>
              </a:tr>
              <a:tr h="687784">
                <a:tc>
                  <a:txBody>
                    <a:bodyPr/>
                    <a:lstStyle/>
                    <a:p>
                      <a:pPr algn="ctr"/>
                      <a:r>
                        <a:rPr lang="en-US" sz="1800" dirty="0"/>
                        <a:t>1:00pm</a:t>
                      </a:r>
                    </a:p>
                  </a:txBody>
                  <a:tcPr marL="93260" marR="93260" marT="46630" marB="46630" anchor="ctr"/>
                </a:tc>
                <a:tc>
                  <a:txBody>
                    <a:bodyPr/>
                    <a:lstStyle/>
                    <a:p>
                      <a:pPr algn="ctr"/>
                      <a:r>
                        <a:rPr lang="en-US" sz="1800" dirty="0"/>
                        <a:t>2:00pm</a:t>
                      </a:r>
                    </a:p>
                  </a:txBody>
                  <a:tcPr marL="93260" marR="93260" marT="46630" marB="46630" anchor="ctr"/>
                </a:tc>
                <a:tc>
                  <a:txBody>
                    <a:bodyPr/>
                    <a:lstStyle/>
                    <a:p>
                      <a:pPr algn="ctr"/>
                      <a:r>
                        <a:rPr lang="en-US" sz="1800" dirty="0"/>
                        <a:t>Azure Batch Presentation</a:t>
                      </a:r>
                    </a:p>
                  </a:txBody>
                  <a:tcPr marL="93260" marR="93260" marT="46630" marB="46630" anchor="ctr"/>
                </a:tc>
                <a:tc>
                  <a:txBody>
                    <a:bodyPr/>
                    <a:lstStyle/>
                    <a:p>
                      <a:pPr algn="ctr"/>
                      <a:r>
                        <a:rPr lang="en-US" sz="1800" dirty="0"/>
                        <a:t>Kent Altena</a:t>
                      </a:r>
                    </a:p>
                  </a:txBody>
                  <a:tcPr marL="93260" marR="93260" marT="46630" marB="46630" anchor="ctr"/>
                </a:tc>
                <a:extLst>
                  <a:ext uri="{0D108BD9-81ED-4DB2-BD59-A6C34878D82A}">
                    <a16:rowId xmlns:a16="http://schemas.microsoft.com/office/drawing/2014/main" val="37994938"/>
                  </a:ext>
                </a:extLst>
              </a:tr>
              <a:tr h="438991">
                <a:tc>
                  <a:txBody>
                    <a:bodyPr/>
                    <a:lstStyle/>
                    <a:p>
                      <a:pPr algn="ctr"/>
                      <a:r>
                        <a:rPr lang="en-US" sz="1800" dirty="0"/>
                        <a:t>2:00pm</a:t>
                      </a:r>
                    </a:p>
                  </a:txBody>
                  <a:tcPr marL="93260" marR="93260" marT="46630" marB="46630" anchor="ctr"/>
                </a:tc>
                <a:tc>
                  <a:txBody>
                    <a:bodyPr/>
                    <a:lstStyle/>
                    <a:p>
                      <a:pPr algn="ctr"/>
                      <a:r>
                        <a:rPr lang="en-US" sz="1800" dirty="0"/>
                        <a:t>2:45pm</a:t>
                      </a:r>
                    </a:p>
                  </a:txBody>
                  <a:tcPr marL="93260" marR="93260" marT="46630" marB="46630" anchor="ctr"/>
                </a:tc>
                <a:tc>
                  <a:txBody>
                    <a:bodyPr/>
                    <a:lstStyle/>
                    <a:p>
                      <a:pPr algn="ctr"/>
                      <a:r>
                        <a:rPr lang="en-US" sz="1800" dirty="0"/>
                        <a:t>Azure Batch Workshop</a:t>
                      </a:r>
                    </a:p>
                    <a:p>
                      <a:pPr algn="ctr"/>
                      <a:r>
                        <a:rPr lang="en-US" sz="1800" dirty="0"/>
                        <a:t>(Break as needed)</a:t>
                      </a:r>
                    </a:p>
                  </a:txBody>
                  <a:tcPr marL="93260" marR="93260" marT="46630" marB="46630" anchor="ctr"/>
                </a:tc>
                <a:tc>
                  <a:txBody>
                    <a:bodyPr/>
                    <a:lstStyle/>
                    <a:p>
                      <a:pPr algn="ctr"/>
                      <a:r>
                        <a:rPr lang="en-US" sz="1800" dirty="0"/>
                        <a:t>Kent Altena</a:t>
                      </a:r>
                    </a:p>
                  </a:txBody>
                  <a:tcPr marL="93260" marR="93260" marT="46630" marB="46630" anchor="ctr"/>
                </a:tc>
                <a:extLst>
                  <a:ext uri="{0D108BD9-81ED-4DB2-BD59-A6C34878D82A}">
                    <a16:rowId xmlns:a16="http://schemas.microsoft.com/office/drawing/2014/main" val="3150936610"/>
                  </a:ext>
                </a:extLst>
              </a:tr>
              <a:tr h="438991">
                <a:tc>
                  <a:txBody>
                    <a:bodyPr/>
                    <a:lstStyle/>
                    <a:p>
                      <a:pPr algn="ctr"/>
                      <a:r>
                        <a:rPr lang="en-US" sz="1800" dirty="0"/>
                        <a:t>2:45pm</a:t>
                      </a:r>
                    </a:p>
                  </a:txBody>
                  <a:tcPr marL="93260" marR="93260" marT="46630" marB="46630" anchor="ctr"/>
                </a:tc>
                <a:tc>
                  <a:txBody>
                    <a:bodyPr/>
                    <a:lstStyle/>
                    <a:p>
                      <a:pPr algn="ctr"/>
                      <a:r>
                        <a:rPr lang="en-US" sz="1800" dirty="0"/>
                        <a:t>3:15pm</a:t>
                      </a:r>
                    </a:p>
                  </a:txBody>
                  <a:tcPr marL="93260" marR="93260" marT="46630" marB="46630" anchor="ctr"/>
                </a:tc>
                <a:tc>
                  <a:txBody>
                    <a:bodyPr/>
                    <a:lstStyle/>
                    <a:p>
                      <a:pPr algn="ctr"/>
                      <a:r>
                        <a:rPr lang="en-US" sz="1800" dirty="0"/>
                        <a:t>X-ISS Presentation</a:t>
                      </a:r>
                    </a:p>
                  </a:txBody>
                  <a:tcPr marL="93260" marR="93260" marT="46630" marB="46630" anchor="ctr"/>
                </a:tc>
                <a:tc>
                  <a:txBody>
                    <a:bodyPr/>
                    <a:lstStyle/>
                    <a:p>
                      <a:pPr algn="ctr"/>
                      <a:r>
                        <a:rPr lang="en-US" sz="1800" dirty="0"/>
                        <a:t>Jim Decker</a:t>
                      </a:r>
                    </a:p>
                  </a:txBody>
                  <a:tcPr marL="93260" marR="93260" marT="46630" marB="46630" anchor="ctr"/>
                </a:tc>
                <a:extLst>
                  <a:ext uri="{0D108BD9-81ED-4DB2-BD59-A6C34878D82A}">
                    <a16:rowId xmlns:a16="http://schemas.microsoft.com/office/drawing/2014/main" val="3538332297"/>
                  </a:ext>
                </a:extLst>
              </a:tr>
              <a:tr h="438991">
                <a:tc>
                  <a:txBody>
                    <a:bodyPr/>
                    <a:lstStyle/>
                    <a:p>
                      <a:pPr algn="ctr"/>
                      <a:r>
                        <a:rPr lang="en-US" sz="1800" dirty="0"/>
                        <a:t>3:15pm</a:t>
                      </a:r>
                    </a:p>
                  </a:txBody>
                  <a:tcPr marL="93260" marR="93260" marT="46630" marB="46630" anchor="ctr"/>
                </a:tc>
                <a:tc>
                  <a:txBody>
                    <a:bodyPr/>
                    <a:lstStyle/>
                    <a:p>
                      <a:pPr algn="ctr"/>
                      <a:r>
                        <a:rPr lang="en-US" sz="1800" dirty="0"/>
                        <a:t>3:30pm</a:t>
                      </a:r>
                    </a:p>
                  </a:txBody>
                  <a:tcPr marL="93260" marR="93260" marT="46630" marB="46630" anchor="ctr"/>
                </a:tc>
                <a:tc>
                  <a:txBody>
                    <a:bodyPr/>
                    <a:lstStyle/>
                    <a:p>
                      <a:pPr algn="ctr"/>
                      <a:r>
                        <a:rPr lang="en-US" sz="1800" dirty="0"/>
                        <a:t>Wrap-up</a:t>
                      </a:r>
                    </a:p>
                  </a:txBody>
                  <a:tcPr marL="93260" marR="93260" marT="46630" marB="46630" anchor="ctr"/>
                </a:tc>
                <a:tc>
                  <a:txBody>
                    <a:bodyPr/>
                    <a:lstStyle/>
                    <a:p>
                      <a:pPr algn="ctr"/>
                      <a:r>
                        <a:rPr lang="en-US" sz="1800" dirty="0"/>
                        <a:t>Steve Roach</a:t>
                      </a:r>
                    </a:p>
                  </a:txBody>
                  <a:tcPr marL="93260" marR="93260" marT="46630" marB="46630" anchor="ctr"/>
                </a:tc>
                <a:extLst>
                  <a:ext uri="{0D108BD9-81ED-4DB2-BD59-A6C34878D82A}">
                    <a16:rowId xmlns:a16="http://schemas.microsoft.com/office/drawing/2014/main" val="348264665"/>
                  </a:ext>
                </a:extLst>
              </a:tr>
            </a:tbl>
          </a:graphicData>
        </a:graphic>
      </p:graphicFrame>
    </p:spTree>
    <p:extLst>
      <p:ext uri="{BB962C8B-B14F-4D97-AF65-F5344CB8AC3E}">
        <p14:creationId xmlns:p14="http://schemas.microsoft.com/office/powerpoint/2010/main" val="25317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96" dirty="0">
                <a:solidFill>
                  <a:schemeClr val="accent1"/>
                </a:solidFill>
              </a:rPr>
              <a:t>Azure HPC building blocks</a:t>
            </a:r>
            <a:endParaRPr lang="en-NZ" sz="4896" dirty="0">
              <a:solidFill>
                <a:schemeClr val="accent1"/>
              </a:solidFill>
            </a:endParaRPr>
          </a:p>
        </p:txBody>
      </p:sp>
      <p:sp>
        <p:nvSpPr>
          <p:cNvPr id="4" name="Text Placeholder 3"/>
          <p:cNvSpPr>
            <a:spLocks noGrp="1"/>
          </p:cNvSpPr>
          <p:nvPr>
            <p:ph type="body" sz="quarter" idx="10"/>
          </p:nvPr>
        </p:nvSpPr>
        <p:spPr>
          <a:xfrm>
            <a:off x="275482" y="1125418"/>
            <a:ext cx="10164847" cy="4473340"/>
          </a:xfrm>
        </p:spPr>
        <p:txBody>
          <a:bodyPr/>
          <a:lstStyle/>
          <a:p>
            <a:pPr marL="466298" indent="-466298">
              <a:buFont typeface="Arial" panose="020B0604020202020204" pitchFamily="34" charset="0"/>
              <a:buChar char="•"/>
            </a:pPr>
            <a:endParaRPr lang="en-US" sz="2856" dirty="0">
              <a:solidFill>
                <a:schemeClr val="accent1"/>
              </a:solidFill>
            </a:endParaRPr>
          </a:p>
          <a:p>
            <a:pPr marL="466298" indent="-466298">
              <a:buClr>
                <a:schemeClr val="tx2"/>
              </a:buClr>
              <a:buFont typeface="Arial" panose="020B0604020202020204" pitchFamily="34" charset="0"/>
              <a:buChar char="•"/>
            </a:pPr>
            <a:r>
              <a:rPr lang="en-US" sz="3264" dirty="0">
                <a:solidFill>
                  <a:schemeClr val="accent1"/>
                </a:solidFill>
              </a:rPr>
              <a:t>Infrastructure as a service (IaaS): </a:t>
            </a:r>
            <a:r>
              <a:rPr lang="en-US" sz="2856" dirty="0"/>
              <a:t>a range of infrastructure and platform offerings, including HPC-class infrastructure, to match the requirements of any type of parallel workload.</a:t>
            </a:r>
          </a:p>
          <a:p>
            <a:pPr marL="466298" indent="-466298">
              <a:buClr>
                <a:schemeClr val="tx2"/>
              </a:buClr>
              <a:buFont typeface="Arial" panose="020B0604020202020204" pitchFamily="34" charset="0"/>
              <a:buChar char="•"/>
            </a:pPr>
            <a:endParaRPr lang="en-US" sz="2856" dirty="0"/>
          </a:p>
          <a:p>
            <a:pPr marL="466298" indent="-466298">
              <a:buClr>
                <a:schemeClr val="tx2"/>
              </a:buClr>
              <a:buFont typeface="Arial" panose="020B0604020202020204" pitchFamily="34" charset="0"/>
              <a:buChar char="•"/>
            </a:pPr>
            <a:r>
              <a:rPr lang="en-US" sz="3264" dirty="0">
                <a:solidFill>
                  <a:schemeClr val="accent1"/>
                </a:solidFill>
              </a:rPr>
              <a:t>Azure Services: </a:t>
            </a:r>
            <a:r>
              <a:rPr lang="en-US" sz="2856" dirty="0"/>
              <a:t>a combination of advanced services like Azure Batch, first party Azure services like rendering and AI as a service and partner offered SaaS service on Azure.</a:t>
            </a:r>
            <a:endParaRPr lang="en-NZ" sz="2856" dirty="0"/>
          </a:p>
          <a:p>
            <a:pPr marL="466298" indent="-466298">
              <a:buFont typeface="Arial" panose="020B0604020202020204" pitchFamily="34" charset="0"/>
              <a:buChar char="•"/>
            </a:pPr>
            <a:endParaRPr lang="en-NZ" sz="2856" dirty="0"/>
          </a:p>
        </p:txBody>
      </p:sp>
    </p:spTree>
    <p:extLst>
      <p:ext uri="{BB962C8B-B14F-4D97-AF65-F5344CB8AC3E}">
        <p14:creationId xmlns:p14="http://schemas.microsoft.com/office/powerpoint/2010/main" val="235998510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399" dirty="0">
                <a:solidFill>
                  <a:schemeClr val="accent2"/>
                </a:solidFill>
              </a:rPr>
              <a:t>Azure Marketplace: HPC applications on Demand</a:t>
            </a:r>
          </a:p>
        </p:txBody>
      </p:sp>
      <p:grpSp>
        <p:nvGrpSpPr>
          <p:cNvPr id="194" name="Group 193"/>
          <p:cNvGrpSpPr/>
          <p:nvPr/>
        </p:nvGrpSpPr>
        <p:grpSpPr>
          <a:xfrm>
            <a:off x="6752813" y="1297573"/>
            <a:ext cx="4597948" cy="4597948"/>
            <a:chOff x="6824609" y="164386"/>
            <a:chExt cx="6693614" cy="6693614"/>
          </a:xfrm>
        </p:grpSpPr>
        <p:sp>
          <p:nvSpPr>
            <p:cNvPr id="195" name="Oval 194"/>
            <p:cNvSpPr/>
            <p:nvPr/>
          </p:nvSpPr>
          <p:spPr>
            <a:xfrm>
              <a:off x="6824609" y="164386"/>
              <a:ext cx="6693614" cy="6693614"/>
            </a:xfrm>
            <a:prstGeom prst="ellipse">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Freeform 195"/>
            <p:cNvSpPr/>
            <p:nvPr/>
          </p:nvSpPr>
          <p:spPr>
            <a:xfrm>
              <a:off x="7099443" y="236305"/>
              <a:ext cx="4654193" cy="6041205"/>
            </a:xfrm>
            <a:custGeom>
              <a:avLst/>
              <a:gdLst>
                <a:gd name="connsiteX0" fmla="*/ 3389635 w 4654193"/>
                <a:gd name="connsiteY0" fmla="*/ 2928506 h 6041205"/>
                <a:gd name="connsiteX1" fmla="*/ 3440259 w 4654193"/>
                <a:gd name="connsiteY1" fmla="*/ 2966248 h 6041205"/>
                <a:gd name="connsiteX2" fmla="*/ 3469461 w 4654193"/>
                <a:gd name="connsiteY2" fmla="*/ 3047553 h 6041205"/>
                <a:gd name="connsiteX3" fmla="*/ 3435010 w 4654193"/>
                <a:gd name="connsiteY3" fmla="*/ 3120620 h 6041205"/>
                <a:gd name="connsiteX4" fmla="*/ 3361943 w 4654193"/>
                <a:gd name="connsiteY4" fmla="*/ 3086170 h 6041205"/>
                <a:gd name="connsiteX5" fmla="*/ 3332742 w 4654193"/>
                <a:gd name="connsiteY5" fmla="*/ 3004864 h 6041205"/>
                <a:gd name="connsiteX6" fmla="*/ 3367193 w 4654193"/>
                <a:gd name="connsiteY6" fmla="*/ 2931797 h 6041205"/>
                <a:gd name="connsiteX7" fmla="*/ 3389635 w 4654193"/>
                <a:gd name="connsiteY7" fmla="*/ 2928506 h 6041205"/>
                <a:gd name="connsiteX8" fmla="*/ 2608760 w 4654193"/>
                <a:gd name="connsiteY8" fmla="*/ 2825741 h 6041205"/>
                <a:gd name="connsiteX9" fmla="*/ 2803216 w 4654193"/>
                <a:gd name="connsiteY9" fmla="*/ 2858727 h 6041205"/>
                <a:gd name="connsiteX10" fmla="*/ 2824160 w 4654193"/>
                <a:gd name="connsiteY10" fmla="*/ 2866782 h 6041205"/>
                <a:gd name="connsiteX11" fmla="*/ 2832451 w 4654193"/>
                <a:gd name="connsiteY11" fmla="*/ 2874681 h 6041205"/>
                <a:gd name="connsiteX12" fmla="*/ 2851906 w 4654193"/>
                <a:gd name="connsiteY12" fmla="*/ 2889837 h 6041205"/>
                <a:gd name="connsiteX13" fmla="*/ 2864532 w 4654193"/>
                <a:gd name="connsiteY13" fmla="*/ 2912145 h 6041205"/>
                <a:gd name="connsiteX14" fmla="*/ 2823220 w 4654193"/>
                <a:gd name="connsiteY14" fmla="*/ 2993552 h 6041205"/>
                <a:gd name="connsiteX15" fmla="*/ 2620341 w 4654193"/>
                <a:gd name="connsiteY15" fmla="*/ 3059841 h 6041205"/>
                <a:gd name="connsiteX16" fmla="*/ 2538934 w 4654193"/>
                <a:gd name="connsiteY16" fmla="*/ 3018531 h 6041205"/>
                <a:gd name="connsiteX17" fmla="*/ 2557937 w 4654193"/>
                <a:gd name="connsiteY17" fmla="*/ 2949750 h 6041205"/>
                <a:gd name="connsiteX18" fmla="*/ 2570578 w 4654193"/>
                <a:gd name="connsiteY18" fmla="*/ 2942594 h 6041205"/>
                <a:gd name="connsiteX19" fmla="*/ 2404795 w 4654193"/>
                <a:gd name="connsiteY19" fmla="*/ 2978142 h 6041205"/>
                <a:gd name="connsiteX20" fmla="*/ 2362255 w 4654193"/>
                <a:gd name="connsiteY20" fmla="*/ 2970337 h 6041205"/>
                <a:gd name="connsiteX21" fmla="*/ 2337694 w 4654193"/>
                <a:gd name="connsiteY21" fmla="*/ 2934739 h 6041205"/>
                <a:gd name="connsiteX22" fmla="*/ 2345500 w 4654193"/>
                <a:gd name="connsiteY22" fmla="*/ 2892198 h 6041205"/>
                <a:gd name="connsiteX23" fmla="*/ 2381099 w 4654193"/>
                <a:gd name="connsiteY23" fmla="*/ 2867637 h 6041205"/>
                <a:gd name="connsiteX24" fmla="*/ 2573950 w 4654193"/>
                <a:gd name="connsiteY24" fmla="*/ 2826285 h 6041205"/>
                <a:gd name="connsiteX25" fmla="*/ 2596389 w 4654193"/>
                <a:gd name="connsiteY25" fmla="*/ 2826015 h 6041205"/>
                <a:gd name="connsiteX26" fmla="*/ 2596650 w 4654193"/>
                <a:gd name="connsiteY26" fmla="*/ 2826119 h 6041205"/>
                <a:gd name="connsiteX27" fmla="*/ 3237964 w 4654193"/>
                <a:gd name="connsiteY27" fmla="*/ 2824660 h 6041205"/>
                <a:gd name="connsiteX28" fmla="*/ 3313784 w 4654193"/>
                <a:gd name="connsiteY28" fmla="*/ 2881143 h 6041205"/>
                <a:gd name="connsiteX29" fmla="*/ 3257301 w 4654193"/>
                <a:gd name="connsiteY29" fmla="*/ 2956962 h 6041205"/>
                <a:gd name="connsiteX30" fmla="*/ 3033788 w 4654193"/>
                <a:gd name="connsiteY30" fmla="*/ 2989629 h 6041205"/>
                <a:gd name="connsiteX31" fmla="*/ 2957969 w 4654193"/>
                <a:gd name="connsiteY31" fmla="*/ 2933146 h 6041205"/>
                <a:gd name="connsiteX32" fmla="*/ 3014452 w 4654193"/>
                <a:gd name="connsiteY32" fmla="*/ 2857327 h 6041205"/>
                <a:gd name="connsiteX33" fmla="*/ 3626778 w 4654193"/>
                <a:gd name="connsiteY33" fmla="*/ 0 h 6041205"/>
                <a:gd name="connsiteX34" fmla="*/ 4058292 w 4654193"/>
                <a:gd name="connsiteY34" fmla="*/ 92468 h 6041205"/>
                <a:gd name="connsiteX35" fmla="*/ 4654193 w 4654193"/>
                <a:gd name="connsiteY35" fmla="*/ 339048 h 6041205"/>
                <a:gd name="connsiteX36" fmla="*/ 4602823 w 4654193"/>
                <a:gd name="connsiteY36" fmla="*/ 441789 h 6041205"/>
                <a:gd name="connsiteX37" fmla="*/ 4161034 w 4654193"/>
                <a:gd name="connsiteY37" fmla="*/ 647272 h 6041205"/>
                <a:gd name="connsiteX38" fmla="*/ 3965825 w 4654193"/>
                <a:gd name="connsiteY38" fmla="*/ 893852 h 6041205"/>
                <a:gd name="connsiteX39" fmla="*/ 3883632 w 4654193"/>
                <a:gd name="connsiteY39" fmla="*/ 893852 h 6041205"/>
                <a:gd name="connsiteX40" fmla="*/ 3708971 w 4654193"/>
                <a:gd name="connsiteY40" fmla="*/ 750014 h 6041205"/>
                <a:gd name="connsiteX41" fmla="*/ 3657600 w 4654193"/>
                <a:gd name="connsiteY41" fmla="*/ 708917 h 6041205"/>
                <a:gd name="connsiteX42" fmla="*/ 3678149 w 4654193"/>
                <a:gd name="connsiteY42" fmla="*/ 513708 h 6041205"/>
                <a:gd name="connsiteX43" fmla="*/ 3719245 w 4654193"/>
                <a:gd name="connsiteY43" fmla="*/ 472612 h 6041205"/>
                <a:gd name="connsiteX44" fmla="*/ 3595955 w 4654193"/>
                <a:gd name="connsiteY44" fmla="*/ 380144 h 6041205"/>
                <a:gd name="connsiteX45" fmla="*/ 3452117 w 4654193"/>
                <a:gd name="connsiteY45" fmla="*/ 359596 h 6041205"/>
                <a:gd name="connsiteX46" fmla="*/ 3205537 w 4654193"/>
                <a:gd name="connsiteY46" fmla="*/ 462337 h 6041205"/>
                <a:gd name="connsiteX47" fmla="*/ 3411020 w 4654193"/>
                <a:gd name="connsiteY47" fmla="*/ 513708 h 6041205"/>
                <a:gd name="connsiteX48" fmla="*/ 3472665 w 4654193"/>
                <a:gd name="connsiteY48" fmla="*/ 760288 h 6041205"/>
                <a:gd name="connsiteX49" fmla="*/ 3318553 w 4654193"/>
                <a:gd name="connsiteY49" fmla="*/ 811659 h 6041205"/>
                <a:gd name="connsiteX50" fmla="*/ 3277456 w 4654193"/>
                <a:gd name="connsiteY50" fmla="*/ 893852 h 6041205"/>
                <a:gd name="connsiteX51" fmla="*/ 3133618 w 4654193"/>
                <a:gd name="connsiteY51" fmla="*/ 893852 h 6041205"/>
                <a:gd name="connsiteX52" fmla="*/ 3071973 w 4654193"/>
                <a:gd name="connsiteY52" fmla="*/ 893852 h 6041205"/>
                <a:gd name="connsiteX53" fmla="*/ 2989780 w 4654193"/>
                <a:gd name="connsiteY53" fmla="*/ 821933 h 6041205"/>
                <a:gd name="connsiteX54" fmla="*/ 2804845 w 4654193"/>
                <a:gd name="connsiteY54" fmla="*/ 832207 h 6041205"/>
                <a:gd name="connsiteX55" fmla="*/ 2774023 w 4654193"/>
                <a:gd name="connsiteY55" fmla="*/ 986320 h 6041205"/>
                <a:gd name="connsiteX56" fmla="*/ 2476072 w 4654193"/>
                <a:gd name="connsiteY56" fmla="*/ 1068513 h 6041205"/>
                <a:gd name="connsiteX57" fmla="*/ 2373331 w 4654193"/>
                <a:gd name="connsiteY57" fmla="*/ 1263722 h 6041205"/>
                <a:gd name="connsiteX58" fmla="*/ 2640459 w 4654193"/>
                <a:gd name="connsiteY58" fmla="*/ 1263722 h 6041205"/>
                <a:gd name="connsiteX59" fmla="*/ 2650733 w 4654193"/>
                <a:gd name="connsiteY59" fmla="*/ 1294544 h 6041205"/>
                <a:gd name="connsiteX60" fmla="*/ 2722652 w 4654193"/>
                <a:gd name="connsiteY60" fmla="*/ 1253448 h 6041205"/>
                <a:gd name="connsiteX61" fmla="*/ 2712378 w 4654193"/>
                <a:gd name="connsiteY61" fmla="*/ 1027416 h 6041205"/>
                <a:gd name="connsiteX62" fmla="*/ 3092522 w 4654193"/>
                <a:gd name="connsiteY62" fmla="*/ 934949 h 6041205"/>
                <a:gd name="connsiteX63" fmla="*/ 3493214 w 4654193"/>
                <a:gd name="connsiteY63" fmla="*/ 1212351 h 6041205"/>
                <a:gd name="connsiteX64" fmla="*/ 3503488 w 4654193"/>
                <a:gd name="connsiteY64" fmla="*/ 1273996 h 6041205"/>
                <a:gd name="connsiteX65" fmla="*/ 3380198 w 4654193"/>
                <a:gd name="connsiteY65" fmla="*/ 1417834 h 6041205"/>
                <a:gd name="connsiteX66" fmla="*/ 3164441 w 4654193"/>
                <a:gd name="connsiteY66" fmla="*/ 1438382 h 6041205"/>
                <a:gd name="connsiteX67" fmla="*/ 3267182 w 4654193"/>
                <a:gd name="connsiteY67" fmla="*/ 1520576 h 6041205"/>
                <a:gd name="connsiteX68" fmla="*/ 3246634 w 4654193"/>
                <a:gd name="connsiteY68" fmla="*/ 1715785 h 6041205"/>
                <a:gd name="connsiteX69" fmla="*/ 3020602 w 4654193"/>
                <a:gd name="connsiteY69" fmla="*/ 1746607 h 6041205"/>
                <a:gd name="connsiteX70" fmla="*/ 2702104 w 4654193"/>
                <a:gd name="connsiteY70" fmla="*/ 2085654 h 6041205"/>
                <a:gd name="connsiteX71" fmla="*/ 2712378 w 4654193"/>
                <a:gd name="connsiteY71" fmla="*/ 2229493 h 6041205"/>
                <a:gd name="connsiteX72" fmla="*/ 2517169 w 4654193"/>
                <a:gd name="connsiteY72" fmla="*/ 2434976 h 6041205"/>
                <a:gd name="connsiteX73" fmla="*/ 2558265 w 4654193"/>
                <a:gd name="connsiteY73" fmla="*/ 2671281 h 6041205"/>
                <a:gd name="connsiteX74" fmla="*/ 2332234 w 4654193"/>
                <a:gd name="connsiteY74" fmla="*/ 2732926 h 6041205"/>
                <a:gd name="connsiteX75" fmla="*/ 2219218 w 4654193"/>
                <a:gd name="connsiteY75" fmla="*/ 2558266 h 6041205"/>
                <a:gd name="connsiteX76" fmla="*/ 1890445 w 4654193"/>
                <a:gd name="connsiteY76" fmla="*/ 2732926 h 6041205"/>
                <a:gd name="connsiteX77" fmla="*/ 1890445 w 4654193"/>
                <a:gd name="connsiteY77" fmla="*/ 2989780 h 6041205"/>
                <a:gd name="connsiteX78" fmla="*/ 2034283 w 4654193"/>
                <a:gd name="connsiteY78" fmla="*/ 2969232 h 6041205"/>
                <a:gd name="connsiteX79" fmla="*/ 2095928 w 4654193"/>
                <a:gd name="connsiteY79" fmla="*/ 2907587 h 6041205"/>
                <a:gd name="connsiteX80" fmla="*/ 2260315 w 4654193"/>
                <a:gd name="connsiteY80" fmla="*/ 2938409 h 6041205"/>
                <a:gd name="connsiteX81" fmla="*/ 2239766 w 4654193"/>
                <a:gd name="connsiteY81" fmla="*/ 3123344 h 6041205"/>
                <a:gd name="connsiteX82" fmla="*/ 2404153 w 4654193"/>
                <a:gd name="connsiteY82" fmla="*/ 3123344 h 6041205"/>
                <a:gd name="connsiteX83" fmla="*/ 2414427 w 4654193"/>
                <a:gd name="connsiteY83" fmla="*/ 3143893 h 6041205"/>
                <a:gd name="connsiteX84" fmla="*/ 2476072 w 4654193"/>
                <a:gd name="connsiteY84" fmla="*/ 3308279 h 6041205"/>
                <a:gd name="connsiteX85" fmla="*/ 2578814 w 4654193"/>
                <a:gd name="connsiteY85" fmla="*/ 3308279 h 6041205"/>
                <a:gd name="connsiteX86" fmla="*/ 2712378 w 4654193"/>
                <a:gd name="connsiteY86" fmla="*/ 3174715 h 6041205"/>
                <a:gd name="connsiteX87" fmla="*/ 3256908 w 4654193"/>
                <a:gd name="connsiteY87" fmla="*/ 3082248 h 6041205"/>
                <a:gd name="connsiteX88" fmla="*/ 3801438 w 4654193"/>
                <a:gd name="connsiteY88" fmla="*/ 3369924 h 6041205"/>
                <a:gd name="connsiteX89" fmla="*/ 3821987 w 4654193"/>
                <a:gd name="connsiteY89" fmla="*/ 3524036 h 6041205"/>
                <a:gd name="connsiteX90" fmla="*/ 4428162 w 4654193"/>
                <a:gd name="connsiteY90" fmla="*/ 3554859 h 6041205"/>
                <a:gd name="connsiteX91" fmla="*/ 4572000 w 4654193"/>
                <a:gd name="connsiteY91" fmla="*/ 3780890 h 6041205"/>
                <a:gd name="connsiteX92" fmla="*/ 4458984 w 4654193"/>
                <a:gd name="connsiteY92" fmla="*/ 4387066 h 6041205"/>
                <a:gd name="connsiteX93" fmla="*/ 3965825 w 4654193"/>
                <a:gd name="connsiteY93" fmla="*/ 5414481 h 6041205"/>
                <a:gd name="connsiteX94" fmla="*/ 4068566 w 4654193"/>
                <a:gd name="connsiteY94" fmla="*/ 5774077 h 6041205"/>
                <a:gd name="connsiteX95" fmla="*/ 4294598 w 4654193"/>
                <a:gd name="connsiteY95" fmla="*/ 5928189 h 6041205"/>
                <a:gd name="connsiteX96" fmla="*/ 4274050 w 4654193"/>
                <a:gd name="connsiteY96" fmla="*/ 6020657 h 6041205"/>
                <a:gd name="connsiteX97" fmla="*/ 4171308 w 4654193"/>
                <a:gd name="connsiteY97" fmla="*/ 6041205 h 6041205"/>
                <a:gd name="connsiteX98" fmla="*/ 4068566 w 4654193"/>
                <a:gd name="connsiteY98" fmla="*/ 6000108 h 6041205"/>
                <a:gd name="connsiteX99" fmla="*/ 3893906 w 4654193"/>
                <a:gd name="connsiteY99" fmla="*/ 5989834 h 6041205"/>
                <a:gd name="connsiteX100" fmla="*/ 3667874 w 4654193"/>
                <a:gd name="connsiteY100" fmla="*/ 5845996 h 6041205"/>
                <a:gd name="connsiteX101" fmla="*/ 3482940 w 4654193"/>
                <a:gd name="connsiteY101" fmla="*/ 5558320 h 6041205"/>
                <a:gd name="connsiteX102" fmla="*/ 3195263 w 4654193"/>
                <a:gd name="connsiteY102" fmla="*/ 4602823 h 6041205"/>
                <a:gd name="connsiteX103" fmla="*/ 2907587 w 4654193"/>
                <a:gd name="connsiteY103" fmla="*/ 4458985 h 6041205"/>
                <a:gd name="connsiteX104" fmla="*/ 2496620 w 4654193"/>
                <a:gd name="connsiteY104" fmla="*/ 3986373 h 6041205"/>
                <a:gd name="connsiteX105" fmla="*/ 2496620 w 4654193"/>
                <a:gd name="connsiteY105" fmla="*/ 3965825 h 6041205"/>
                <a:gd name="connsiteX106" fmla="*/ 2568540 w 4654193"/>
                <a:gd name="connsiteY106" fmla="*/ 3554859 h 6041205"/>
                <a:gd name="connsiteX107" fmla="*/ 2301411 w 4654193"/>
                <a:gd name="connsiteY107" fmla="*/ 3482940 h 6041205"/>
                <a:gd name="connsiteX108" fmla="*/ 2208944 w 4654193"/>
                <a:gd name="connsiteY108" fmla="*/ 3328827 h 6041205"/>
                <a:gd name="connsiteX109" fmla="*/ 1982913 w 4654193"/>
                <a:gd name="connsiteY109" fmla="*/ 3349376 h 6041205"/>
                <a:gd name="connsiteX110" fmla="*/ 1869897 w 4654193"/>
                <a:gd name="connsiteY110" fmla="*/ 3277457 h 6041205"/>
                <a:gd name="connsiteX111" fmla="*/ 1828800 w 4654193"/>
                <a:gd name="connsiteY111" fmla="*/ 3308279 h 6041205"/>
                <a:gd name="connsiteX112" fmla="*/ 1797978 w 4654193"/>
                <a:gd name="connsiteY112" fmla="*/ 3318553 h 6041205"/>
                <a:gd name="connsiteX113" fmla="*/ 1387011 w 4654193"/>
                <a:gd name="connsiteY113" fmla="*/ 3195263 h 6041205"/>
                <a:gd name="connsiteX114" fmla="*/ 1345915 w 4654193"/>
                <a:gd name="connsiteY114" fmla="*/ 2938409 h 6041205"/>
                <a:gd name="connsiteX115" fmla="*/ 1181528 w 4654193"/>
                <a:gd name="connsiteY115" fmla="*/ 2712378 h 6041205"/>
                <a:gd name="connsiteX116" fmla="*/ 1150706 w 4654193"/>
                <a:gd name="connsiteY116" fmla="*/ 2732926 h 6041205"/>
                <a:gd name="connsiteX117" fmla="*/ 1335641 w 4654193"/>
                <a:gd name="connsiteY117" fmla="*/ 3020603 h 6041205"/>
                <a:gd name="connsiteX118" fmla="*/ 1335641 w 4654193"/>
                <a:gd name="connsiteY118" fmla="*/ 3061699 h 6041205"/>
                <a:gd name="connsiteX119" fmla="*/ 1315092 w 4654193"/>
                <a:gd name="connsiteY119" fmla="*/ 3113070 h 6041205"/>
                <a:gd name="connsiteX120" fmla="*/ 1294544 w 4654193"/>
                <a:gd name="connsiteY120" fmla="*/ 3133618 h 6041205"/>
                <a:gd name="connsiteX121" fmla="*/ 1273996 w 4654193"/>
                <a:gd name="connsiteY121" fmla="*/ 3133618 h 6041205"/>
                <a:gd name="connsiteX122" fmla="*/ 1232899 w 4654193"/>
                <a:gd name="connsiteY122" fmla="*/ 3123344 h 6041205"/>
                <a:gd name="connsiteX123" fmla="*/ 1058238 w 4654193"/>
                <a:gd name="connsiteY123" fmla="*/ 2876764 h 6041205"/>
                <a:gd name="connsiteX124" fmla="*/ 873304 w 4654193"/>
                <a:gd name="connsiteY124" fmla="*/ 2671281 h 6041205"/>
                <a:gd name="connsiteX125" fmla="*/ 770562 w 4654193"/>
                <a:gd name="connsiteY125" fmla="*/ 2321960 h 6041205"/>
                <a:gd name="connsiteX126" fmla="*/ 801384 w 4654193"/>
                <a:gd name="connsiteY126" fmla="*/ 2250041 h 6041205"/>
                <a:gd name="connsiteX127" fmla="*/ 832207 w 4654193"/>
                <a:gd name="connsiteY127" fmla="*/ 2095928 h 6041205"/>
                <a:gd name="connsiteX128" fmla="*/ 873304 w 4654193"/>
                <a:gd name="connsiteY128" fmla="*/ 1982913 h 6041205"/>
                <a:gd name="connsiteX129" fmla="*/ 883578 w 4654193"/>
                <a:gd name="connsiteY129" fmla="*/ 1890445 h 6041205"/>
                <a:gd name="connsiteX130" fmla="*/ 893852 w 4654193"/>
                <a:gd name="connsiteY130" fmla="*/ 1818526 h 6041205"/>
                <a:gd name="connsiteX131" fmla="*/ 904126 w 4654193"/>
                <a:gd name="connsiteY131" fmla="*/ 1726059 h 6041205"/>
                <a:gd name="connsiteX132" fmla="*/ 842481 w 4654193"/>
                <a:gd name="connsiteY132" fmla="*/ 1633591 h 6041205"/>
                <a:gd name="connsiteX133" fmla="*/ 616450 w 4654193"/>
                <a:gd name="connsiteY133" fmla="*/ 1613043 h 6041205"/>
                <a:gd name="connsiteX134" fmla="*/ 431515 w 4654193"/>
                <a:gd name="connsiteY134" fmla="*/ 1695236 h 6041205"/>
                <a:gd name="connsiteX135" fmla="*/ 0 w 4654193"/>
                <a:gd name="connsiteY135" fmla="*/ 1972639 h 6041205"/>
                <a:gd name="connsiteX136" fmla="*/ 595901 w 4654193"/>
                <a:gd name="connsiteY136" fmla="*/ 1068513 h 6041205"/>
                <a:gd name="connsiteX137" fmla="*/ 750014 w 4654193"/>
                <a:gd name="connsiteY137" fmla="*/ 1006868 h 6041205"/>
                <a:gd name="connsiteX138" fmla="*/ 1746607 w 4654193"/>
                <a:gd name="connsiteY138" fmla="*/ 893852 h 6041205"/>
                <a:gd name="connsiteX139" fmla="*/ 1674688 w 4654193"/>
                <a:gd name="connsiteY139" fmla="*/ 842481 h 6041205"/>
                <a:gd name="connsiteX140" fmla="*/ 2024009 w 4654193"/>
                <a:gd name="connsiteY140" fmla="*/ 626724 h 6041205"/>
                <a:gd name="connsiteX141" fmla="*/ 2424701 w 4654193"/>
                <a:gd name="connsiteY141" fmla="*/ 554805 h 6041205"/>
                <a:gd name="connsiteX142" fmla="*/ 2619910 w 4654193"/>
                <a:gd name="connsiteY142" fmla="*/ 554805 h 6041205"/>
                <a:gd name="connsiteX143" fmla="*/ 2681555 w 4654193"/>
                <a:gd name="connsiteY143" fmla="*/ 657546 h 6041205"/>
                <a:gd name="connsiteX144" fmla="*/ 2856216 w 4654193"/>
                <a:gd name="connsiteY144" fmla="*/ 421241 h 6041205"/>
                <a:gd name="connsiteX145" fmla="*/ 2948683 w 4654193"/>
                <a:gd name="connsiteY145" fmla="*/ 328773 h 6041205"/>
                <a:gd name="connsiteX146" fmla="*/ 2917861 w 4654193"/>
                <a:gd name="connsiteY146" fmla="*/ 287677 h 6041205"/>
                <a:gd name="connsiteX147" fmla="*/ 2928135 w 4654193"/>
                <a:gd name="connsiteY147" fmla="*/ 215758 h 6041205"/>
                <a:gd name="connsiteX148" fmla="*/ 3195263 w 4654193"/>
                <a:gd name="connsiteY148" fmla="*/ 102742 h 604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654193" h="6041205">
                  <a:moveTo>
                    <a:pt x="3389635" y="2928506"/>
                  </a:moveTo>
                  <a:cubicBezTo>
                    <a:pt x="3411860" y="2929738"/>
                    <a:pt x="3432261" y="2943980"/>
                    <a:pt x="3440259" y="2966248"/>
                  </a:cubicBezTo>
                  <a:lnTo>
                    <a:pt x="3469461" y="3047553"/>
                  </a:lnTo>
                  <a:cubicBezTo>
                    <a:pt x="3480124" y="3077243"/>
                    <a:pt x="3464701" y="3109956"/>
                    <a:pt x="3435010" y="3120620"/>
                  </a:cubicBezTo>
                  <a:cubicBezTo>
                    <a:pt x="3405320" y="3131284"/>
                    <a:pt x="3372608" y="3115860"/>
                    <a:pt x="3361943" y="3086170"/>
                  </a:cubicBezTo>
                  <a:lnTo>
                    <a:pt x="3332742" y="3004864"/>
                  </a:lnTo>
                  <a:cubicBezTo>
                    <a:pt x="3322078" y="2975174"/>
                    <a:pt x="3337502" y="2942461"/>
                    <a:pt x="3367193" y="2931797"/>
                  </a:cubicBezTo>
                  <a:cubicBezTo>
                    <a:pt x="3374615" y="2929131"/>
                    <a:pt x="3382226" y="2928096"/>
                    <a:pt x="3389635" y="2928506"/>
                  </a:cubicBezTo>
                  <a:close/>
                  <a:moveTo>
                    <a:pt x="2608760" y="2825741"/>
                  </a:moveTo>
                  <a:lnTo>
                    <a:pt x="2803216" y="2858727"/>
                  </a:lnTo>
                  <a:cubicBezTo>
                    <a:pt x="2810908" y="2860031"/>
                    <a:pt x="2817973" y="2862833"/>
                    <a:pt x="2824160" y="2866782"/>
                  </a:cubicBezTo>
                  <a:lnTo>
                    <a:pt x="2832451" y="2874681"/>
                  </a:lnTo>
                  <a:lnTo>
                    <a:pt x="2851906" y="2889837"/>
                  </a:lnTo>
                  <a:cubicBezTo>
                    <a:pt x="2857409" y="2896163"/>
                    <a:pt x="2861763" y="2903673"/>
                    <a:pt x="2864532" y="2912145"/>
                  </a:cubicBezTo>
                  <a:cubicBezTo>
                    <a:pt x="2875604" y="2946033"/>
                    <a:pt x="2857109" y="2982480"/>
                    <a:pt x="2823220" y="2993552"/>
                  </a:cubicBezTo>
                  <a:lnTo>
                    <a:pt x="2620341" y="3059841"/>
                  </a:lnTo>
                  <a:cubicBezTo>
                    <a:pt x="2586453" y="3070913"/>
                    <a:pt x="2550006" y="3052419"/>
                    <a:pt x="2538934" y="3018531"/>
                  </a:cubicBezTo>
                  <a:cubicBezTo>
                    <a:pt x="2530629" y="2993116"/>
                    <a:pt x="2538957" y="2966260"/>
                    <a:pt x="2557937" y="2949750"/>
                  </a:cubicBezTo>
                  <a:lnTo>
                    <a:pt x="2570578" y="2942594"/>
                  </a:lnTo>
                  <a:lnTo>
                    <a:pt x="2404795" y="2978142"/>
                  </a:lnTo>
                  <a:cubicBezTo>
                    <a:pt x="2389538" y="2981414"/>
                    <a:pt x="2374398" y="2978191"/>
                    <a:pt x="2362255" y="2970337"/>
                  </a:cubicBezTo>
                  <a:lnTo>
                    <a:pt x="2337694" y="2934739"/>
                  </a:lnTo>
                  <a:lnTo>
                    <a:pt x="2345500" y="2892198"/>
                  </a:lnTo>
                  <a:cubicBezTo>
                    <a:pt x="2353354" y="2880055"/>
                    <a:pt x="2365841" y="2870909"/>
                    <a:pt x="2381099" y="2867637"/>
                  </a:cubicBezTo>
                  <a:lnTo>
                    <a:pt x="2573950" y="2826285"/>
                  </a:lnTo>
                  <a:cubicBezTo>
                    <a:pt x="2581579" y="2824648"/>
                    <a:pt x="2589178" y="2824636"/>
                    <a:pt x="2596389" y="2826015"/>
                  </a:cubicBezTo>
                  <a:lnTo>
                    <a:pt x="2596650" y="2826119"/>
                  </a:lnTo>
                  <a:close/>
                  <a:moveTo>
                    <a:pt x="3237964" y="2824660"/>
                  </a:moveTo>
                  <a:cubicBezTo>
                    <a:pt x="3274498" y="2819321"/>
                    <a:pt x="3308444" y="2844609"/>
                    <a:pt x="3313784" y="2881143"/>
                  </a:cubicBezTo>
                  <a:cubicBezTo>
                    <a:pt x="3319123" y="2917677"/>
                    <a:pt x="3293835" y="2951623"/>
                    <a:pt x="3257301" y="2956962"/>
                  </a:cubicBezTo>
                  <a:lnTo>
                    <a:pt x="3033788" y="2989629"/>
                  </a:lnTo>
                  <a:cubicBezTo>
                    <a:pt x="2997254" y="2994969"/>
                    <a:pt x="2963308" y="2969680"/>
                    <a:pt x="2957969" y="2933146"/>
                  </a:cubicBezTo>
                  <a:cubicBezTo>
                    <a:pt x="2952629" y="2896612"/>
                    <a:pt x="2977918" y="2862666"/>
                    <a:pt x="3014452" y="2857327"/>
                  </a:cubicBezTo>
                  <a:close/>
                  <a:moveTo>
                    <a:pt x="3626778" y="0"/>
                  </a:moveTo>
                  <a:cubicBezTo>
                    <a:pt x="3698697" y="15411"/>
                    <a:pt x="3887056" y="35960"/>
                    <a:pt x="4058292" y="92468"/>
                  </a:cubicBezTo>
                  <a:cubicBezTo>
                    <a:pt x="4229528" y="148976"/>
                    <a:pt x="4541177" y="284252"/>
                    <a:pt x="4654193" y="339048"/>
                  </a:cubicBezTo>
                  <a:lnTo>
                    <a:pt x="4602823" y="441789"/>
                  </a:lnTo>
                  <a:lnTo>
                    <a:pt x="4161034" y="647272"/>
                  </a:lnTo>
                  <a:lnTo>
                    <a:pt x="3965825" y="893852"/>
                  </a:lnTo>
                  <a:lnTo>
                    <a:pt x="3883632" y="893852"/>
                  </a:lnTo>
                  <a:lnTo>
                    <a:pt x="3708971" y="750014"/>
                  </a:lnTo>
                  <a:lnTo>
                    <a:pt x="3657600" y="708917"/>
                  </a:lnTo>
                  <a:lnTo>
                    <a:pt x="3678149" y="513708"/>
                  </a:lnTo>
                  <a:lnTo>
                    <a:pt x="3719245" y="472612"/>
                  </a:lnTo>
                  <a:lnTo>
                    <a:pt x="3595955" y="380144"/>
                  </a:lnTo>
                  <a:lnTo>
                    <a:pt x="3452117" y="359596"/>
                  </a:lnTo>
                  <a:lnTo>
                    <a:pt x="3205537" y="462337"/>
                  </a:lnTo>
                  <a:lnTo>
                    <a:pt x="3411020" y="513708"/>
                  </a:lnTo>
                  <a:lnTo>
                    <a:pt x="3472665" y="760288"/>
                  </a:lnTo>
                  <a:lnTo>
                    <a:pt x="3318553" y="811659"/>
                  </a:lnTo>
                  <a:lnTo>
                    <a:pt x="3277456" y="893852"/>
                  </a:lnTo>
                  <a:lnTo>
                    <a:pt x="3133618" y="893852"/>
                  </a:lnTo>
                  <a:lnTo>
                    <a:pt x="3071973" y="893852"/>
                  </a:lnTo>
                  <a:lnTo>
                    <a:pt x="2989780" y="821933"/>
                  </a:lnTo>
                  <a:lnTo>
                    <a:pt x="2804845" y="832207"/>
                  </a:lnTo>
                  <a:lnTo>
                    <a:pt x="2774023" y="986320"/>
                  </a:lnTo>
                  <a:lnTo>
                    <a:pt x="2476072" y="1068513"/>
                  </a:lnTo>
                  <a:lnTo>
                    <a:pt x="2373331" y="1263722"/>
                  </a:lnTo>
                  <a:lnTo>
                    <a:pt x="2640459" y="1263722"/>
                  </a:lnTo>
                  <a:lnTo>
                    <a:pt x="2650733" y="1294544"/>
                  </a:lnTo>
                  <a:lnTo>
                    <a:pt x="2722652" y="1253448"/>
                  </a:lnTo>
                  <a:lnTo>
                    <a:pt x="2712378" y="1027416"/>
                  </a:lnTo>
                  <a:lnTo>
                    <a:pt x="3092522" y="934949"/>
                  </a:lnTo>
                  <a:lnTo>
                    <a:pt x="3493214" y="1212351"/>
                  </a:lnTo>
                  <a:lnTo>
                    <a:pt x="3503488" y="1273996"/>
                  </a:lnTo>
                  <a:lnTo>
                    <a:pt x="3380198" y="1417834"/>
                  </a:lnTo>
                  <a:lnTo>
                    <a:pt x="3164441" y="1438382"/>
                  </a:lnTo>
                  <a:lnTo>
                    <a:pt x="3267182" y="1520576"/>
                  </a:lnTo>
                  <a:lnTo>
                    <a:pt x="3246634" y="1715785"/>
                  </a:lnTo>
                  <a:lnTo>
                    <a:pt x="3020602" y="1746607"/>
                  </a:lnTo>
                  <a:lnTo>
                    <a:pt x="2702104" y="2085654"/>
                  </a:lnTo>
                  <a:lnTo>
                    <a:pt x="2712378" y="2229493"/>
                  </a:lnTo>
                  <a:lnTo>
                    <a:pt x="2517169" y="2434976"/>
                  </a:lnTo>
                  <a:lnTo>
                    <a:pt x="2558265" y="2671281"/>
                  </a:lnTo>
                  <a:lnTo>
                    <a:pt x="2332234" y="2732926"/>
                  </a:lnTo>
                  <a:lnTo>
                    <a:pt x="2219218" y="2558266"/>
                  </a:lnTo>
                  <a:lnTo>
                    <a:pt x="1890445" y="2732926"/>
                  </a:lnTo>
                  <a:lnTo>
                    <a:pt x="1890445" y="2989780"/>
                  </a:lnTo>
                  <a:lnTo>
                    <a:pt x="2034283" y="2969232"/>
                  </a:lnTo>
                  <a:lnTo>
                    <a:pt x="2095928" y="2907587"/>
                  </a:lnTo>
                  <a:lnTo>
                    <a:pt x="2260315" y="2938409"/>
                  </a:lnTo>
                  <a:lnTo>
                    <a:pt x="2239766" y="3123344"/>
                  </a:lnTo>
                  <a:lnTo>
                    <a:pt x="2404153" y="3123344"/>
                  </a:lnTo>
                  <a:lnTo>
                    <a:pt x="2414427" y="3143893"/>
                  </a:lnTo>
                  <a:lnTo>
                    <a:pt x="2476072" y="3308279"/>
                  </a:lnTo>
                  <a:lnTo>
                    <a:pt x="2578814" y="3308279"/>
                  </a:lnTo>
                  <a:lnTo>
                    <a:pt x="2712378" y="3174715"/>
                  </a:lnTo>
                  <a:lnTo>
                    <a:pt x="3256908" y="3082248"/>
                  </a:lnTo>
                  <a:lnTo>
                    <a:pt x="3801438" y="3369924"/>
                  </a:lnTo>
                  <a:lnTo>
                    <a:pt x="3821987" y="3524036"/>
                  </a:lnTo>
                  <a:lnTo>
                    <a:pt x="4428162" y="3554859"/>
                  </a:lnTo>
                  <a:lnTo>
                    <a:pt x="4572000" y="3780890"/>
                  </a:lnTo>
                  <a:lnTo>
                    <a:pt x="4458984" y="4387066"/>
                  </a:lnTo>
                  <a:lnTo>
                    <a:pt x="3965825" y="5414481"/>
                  </a:lnTo>
                  <a:lnTo>
                    <a:pt x="4068566" y="5774077"/>
                  </a:lnTo>
                  <a:lnTo>
                    <a:pt x="4294598" y="5928189"/>
                  </a:lnTo>
                  <a:lnTo>
                    <a:pt x="4274050" y="6020657"/>
                  </a:lnTo>
                  <a:lnTo>
                    <a:pt x="4171308" y="6041205"/>
                  </a:lnTo>
                  <a:lnTo>
                    <a:pt x="4068566" y="6000108"/>
                  </a:lnTo>
                  <a:lnTo>
                    <a:pt x="3893906" y="5989834"/>
                  </a:lnTo>
                  <a:lnTo>
                    <a:pt x="3667874" y="5845996"/>
                  </a:lnTo>
                  <a:lnTo>
                    <a:pt x="3482940" y="5558320"/>
                  </a:lnTo>
                  <a:lnTo>
                    <a:pt x="3195263" y="4602823"/>
                  </a:lnTo>
                  <a:lnTo>
                    <a:pt x="2907587" y="4458985"/>
                  </a:lnTo>
                  <a:lnTo>
                    <a:pt x="2496620" y="3986373"/>
                  </a:lnTo>
                  <a:lnTo>
                    <a:pt x="2496620" y="3965825"/>
                  </a:lnTo>
                  <a:lnTo>
                    <a:pt x="2568540" y="3554859"/>
                  </a:lnTo>
                  <a:lnTo>
                    <a:pt x="2301411" y="3482940"/>
                  </a:lnTo>
                  <a:lnTo>
                    <a:pt x="2208944" y="3328827"/>
                  </a:lnTo>
                  <a:lnTo>
                    <a:pt x="1982913" y="3349376"/>
                  </a:lnTo>
                  <a:lnTo>
                    <a:pt x="1869897" y="3277457"/>
                  </a:lnTo>
                  <a:lnTo>
                    <a:pt x="1828800" y="3308279"/>
                  </a:lnTo>
                  <a:lnTo>
                    <a:pt x="1797978" y="3318553"/>
                  </a:lnTo>
                  <a:lnTo>
                    <a:pt x="1387011" y="3195263"/>
                  </a:lnTo>
                  <a:lnTo>
                    <a:pt x="1345915" y="2938409"/>
                  </a:lnTo>
                  <a:lnTo>
                    <a:pt x="1181528" y="2712378"/>
                  </a:lnTo>
                  <a:lnTo>
                    <a:pt x="1150706" y="2732926"/>
                  </a:lnTo>
                  <a:lnTo>
                    <a:pt x="1335641" y="3020603"/>
                  </a:lnTo>
                  <a:lnTo>
                    <a:pt x="1335641" y="3061699"/>
                  </a:lnTo>
                  <a:lnTo>
                    <a:pt x="1315092" y="3113070"/>
                  </a:lnTo>
                  <a:lnTo>
                    <a:pt x="1294544" y="3133618"/>
                  </a:lnTo>
                  <a:lnTo>
                    <a:pt x="1273996" y="3133618"/>
                  </a:lnTo>
                  <a:lnTo>
                    <a:pt x="1232899" y="3123344"/>
                  </a:lnTo>
                  <a:lnTo>
                    <a:pt x="1058238" y="2876764"/>
                  </a:lnTo>
                  <a:lnTo>
                    <a:pt x="873304" y="2671281"/>
                  </a:lnTo>
                  <a:lnTo>
                    <a:pt x="770562" y="2321960"/>
                  </a:lnTo>
                  <a:lnTo>
                    <a:pt x="801384" y="2250041"/>
                  </a:lnTo>
                  <a:lnTo>
                    <a:pt x="832207" y="2095928"/>
                  </a:lnTo>
                  <a:lnTo>
                    <a:pt x="873304" y="1982913"/>
                  </a:lnTo>
                  <a:lnTo>
                    <a:pt x="883578" y="1890445"/>
                  </a:lnTo>
                  <a:lnTo>
                    <a:pt x="893852" y="1818526"/>
                  </a:lnTo>
                  <a:lnTo>
                    <a:pt x="904126" y="1726059"/>
                  </a:lnTo>
                  <a:lnTo>
                    <a:pt x="842481" y="1633591"/>
                  </a:lnTo>
                  <a:lnTo>
                    <a:pt x="616450" y="1613043"/>
                  </a:lnTo>
                  <a:lnTo>
                    <a:pt x="431515" y="1695236"/>
                  </a:lnTo>
                  <a:lnTo>
                    <a:pt x="0" y="1972639"/>
                  </a:lnTo>
                  <a:cubicBezTo>
                    <a:pt x="198634" y="1568522"/>
                    <a:pt x="304799" y="1369888"/>
                    <a:pt x="595901" y="1068513"/>
                  </a:cubicBezTo>
                  <a:cubicBezTo>
                    <a:pt x="634340" y="1028718"/>
                    <a:pt x="698643" y="1027416"/>
                    <a:pt x="750014" y="1006868"/>
                  </a:cubicBezTo>
                  <a:lnTo>
                    <a:pt x="1746607" y="893852"/>
                  </a:lnTo>
                  <a:lnTo>
                    <a:pt x="1674688" y="842481"/>
                  </a:lnTo>
                  <a:lnTo>
                    <a:pt x="2024009" y="626724"/>
                  </a:lnTo>
                  <a:lnTo>
                    <a:pt x="2424701" y="554805"/>
                  </a:lnTo>
                  <a:lnTo>
                    <a:pt x="2619910" y="554805"/>
                  </a:lnTo>
                  <a:lnTo>
                    <a:pt x="2681555" y="657546"/>
                  </a:lnTo>
                  <a:lnTo>
                    <a:pt x="2856216" y="421241"/>
                  </a:lnTo>
                  <a:lnTo>
                    <a:pt x="2948683" y="328773"/>
                  </a:lnTo>
                  <a:lnTo>
                    <a:pt x="2917861" y="287677"/>
                  </a:lnTo>
                  <a:lnTo>
                    <a:pt x="2928135" y="215758"/>
                  </a:lnTo>
                  <a:lnTo>
                    <a:pt x="3195263" y="102742"/>
                  </a:lnTo>
                  <a:close/>
                </a:path>
              </a:pathLst>
            </a:custGeom>
            <a:solidFill>
              <a:srgbClr val="B7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0" name="Freeform 309"/>
          <p:cNvSpPr>
            <a:spLocks/>
          </p:cNvSpPr>
          <p:nvPr/>
        </p:nvSpPr>
        <p:spPr bwMode="auto">
          <a:xfrm>
            <a:off x="8002307" y="2774722"/>
            <a:ext cx="1969255" cy="1294306"/>
          </a:xfrm>
          <a:custGeom>
            <a:avLst/>
            <a:gdLst>
              <a:gd name="T0" fmla="*/ 618 w 735"/>
              <a:gd name="T1" fmla="*/ 212 h 483"/>
              <a:gd name="T2" fmla="*/ 618 w 735"/>
              <a:gd name="T3" fmla="*/ 202 h 483"/>
              <a:gd name="T4" fmla="*/ 415 w 735"/>
              <a:gd name="T5" fmla="*/ 0 h 483"/>
              <a:gd name="T6" fmla="*/ 246 w 735"/>
              <a:gd name="T7" fmla="*/ 90 h 483"/>
              <a:gd name="T8" fmla="*/ 191 w 735"/>
              <a:gd name="T9" fmla="*/ 75 h 483"/>
              <a:gd name="T10" fmla="*/ 125 w 735"/>
              <a:gd name="T11" fmla="*/ 95 h 483"/>
              <a:gd name="T12" fmla="*/ 73 w 735"/>
              <a:gd name="T13" fmla="*/ 190 h 483"/>
              <a:gd name="T14" fmla="*/ 0 w 735"/>
              <a:gd name="T15" fmla="*/ 324 h 483"/>
              <a:gd name="T16" fmla="*/ 142 w 735"/>
              <a:gd name="T17" fmla="*/ 483 h 483"/>
              <a:gd name="T18" fmla="*/ 159 w 735"/>
              <a:gd name="T19" fmla="*/ 483 h 483"/>
              <a:gd name="T20" fmla="*/ 176 w 735"/>
              <a:gd name="T21" fmla="*/ 483 h 483"/>
              <a:gd name="T22" fmla="*/ 507 w 735"/>
              <a:gd name="T23" fmla="*/ 483 h 483"/>
              <a:gd name="T24" fmla="*/ 513 w 735"/>
              <a:gd name="T25" fmla="*/ 483 h 483"/>
              <a:gd name="T26" fmla="*/ 522 w 735"/>
              <a:gd name="T27" fmla="*/ 483 h 483"/>
              <a:gd name="T28" fmla="*/ 546 w 735"/>
              <a:gd name="T29" fmla="*/ 483 h 483"/>
              <a:gd name="T30" fmla="*/ 599 w 735"/>
              <a:gd name="T31" fmla="*/ 483 h 483"/>
              <a:gd name="T32" fmla="*/ 735 w 735"/>
              <a:gd name="T33" fmla="*/ 347 h 483"/>
              <a:gd name="T34" fmla="*/ 618 w 735"/>
              <a:gd name="T35" fmla="*/ 21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5" h="483">
                <a:moveTo>
                  <a:pt x="618" y="212"/>
                </a:moveTo>
                <a:cubicBezTo>
                  <a:pt x="618" y="209"/>
                  <a:pt x="618" y="205"/>
                  <a:pt x="618" y="202"/>
                </a:cubicBezTo>
                <a:cubicBezTo>
                  <a:pt x="618" y="90"/>
                  <a:pt x="527" y="0"/>
                  <a:pt x="415" y="0"/>
                </a:cubicBezTo>
                <a:cubicBezTo>
                  <a:pt x="345" y="0"/>
                  <a:pt x="283" y="36"/>
                  <a:pt x="246" y="90"/>
                </a:cubicBezTo>
                <a:cubicBezTo>
                  <a:pt x="230" y="81"/>
                  <a:pt x="211" y="75"/>
                  <a:pt x="191" y="75"/>
                </a:cubicBezTo>
                <a:cubicBezTo>
                  <a:pt x="166" y="75"/>
                  <a:pt x="144" y="83"/>
                  <a:pt x="125" y="95"/>
                </a:cubicBezTo>
                <a:cubicBezTo>
                  <a:pt x="94" y="116"/>
                  <a:pt x="74" y="151"/>
                  <a:pt x="73" y="190"/>
                </a:cubicBezTo>
                <a:cubicBezTo>
                  <a:pt x="30" y="219"/>
                  <a:pt x="0" y="268"/>
                  <a:pt x="0" y="324"/>
                </a:cubicBezTo>
                <a:cubicBezTo>
                  <a:pt x="0" y="406"/>
                  <a:pt x="62" y="474"/>
                  <a:pt x="142" y="483"/>
                </a:cubicBezTo>
                <a:cubicBezTo>
                  <a:pt x="147" y="483"/>
                  <a:pt x="154" y="483"/>
                  <a:pt x="159" y="483"/>
                </a:cubicBezTo>
                <a:cubicBezTo>
                  <a:pt x="165" y="483"/>
                  <a:pt x="170" y="483"/>
                  <a:pt x="176" y="483"/>
                </a:cubicBezTo>
                <a:cubicBezTo>
                  <a:pt x="250" y="483"/>
                  <a:pt x="424" y="483"/>
                  <a:pt x="507" y="483"/>
                </a:cubicBezTo>
                <a:cubicBezTo>
                  <a:pt x="509" y="483"/>
                  <a:pt x="512" y="483"/>
                  <a:pt x="513" y="483"/>
                </a:cubicBezTo>
                <a:cubicBezTo>
                  <a:pt x="522" y="483"/>
                  <a:pt x="522" y="483"/>
                  <a:pt x="522" y="483"/>
                </a:cubicBezTo>
                <a:cubicBezTo>
                  <a:pt x="526" y="483"/>
                  <a:pt x="538" y="483"/>
                  <a:pt x="546" y="483"/>
                </a:cubicBezTo>
                <a:cubicBezTo>
                  <a:pt x="599" y="483"/>
                  <a:pt x="599" y="483"/>
                  <a:pt x="599" y="483"/>
                </a:cubicBezTo>
                <a:cubicBezTo>
                  <a:pt x="674" y="482"/>
                  <a:pt x="735" y="421"/>
                  <a:pt x="735" y="347"/>
                </a:cubicBezTo>
                <a:cubicBezTo>
                  <a:pt x="735" y="278"/>
                  <a:pt x="684" y="221"/>
                  <a:pt x="618" y="212"/>
                </a:cubicBezTo>
                <a:close/>
              </a:path>
            </a:pathLst>
          </a:custGeom>
          <a:solidFill>
            <a:schemeClr val="accent2"/>
          </a:solidFill>
          <a:ln>
            <a:noFill/>
          </a:ln>
        </p:spPr>
        <p:txBody>
          <a:bodyPr vert="horz" wrap="square" lIns="89629" tIns="44815" rIns="89629" bIns="44815" numCol="1" anchor="t" anchorCtr="0" compatLnSpc="1">
            <a:prstTxWarp prst="textNoShape">
              <a:avLst/>
            </a:prstTxWarp>
          </a:bodyPr>
          <a:lstStyle/>
          <a:p>
            <a:pPr defTabSz="914138"/>
            <a:endParaRPr lang="en-US" dirty="0">
              <a:solidFill>
                <a:srgbClr val="000000"/>
              </a:solidFill>
            </a:endParaRPr>
          </a:p>
        </p:txBody>
      </p:sp>
      <p:grpSp>
        <p:nvGrpSpPr>
          <p:cNvPr id="197" name="Group 196"/>
          <p:cNvGrpSpPr/>
          <p:nvPr/>
        </p:nvGrpSpPr>
        <p:grpSpPr>
          <a:xfrm>
            <a:off x="7069466" y="1634477"/>
            <a:ext cx="3834937" cy="3574790"/>
            <a:chOff x="7183451" y="1455315"/>
            <a:chExt cx="4537181" cy="4229398"/>
          </a:xfrm>
        </p:grpSpPr>
        <p:pic>
          <p:nvPicPr>
            <p:cNvPr id="227" name="Picture 2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61358" y="3115977"/>
              <a:ext cx="536621" cy="617669"/>
            </a:xfrm>
            <a:prstGeom prst="rect">
              <a:avLst/>
            </a:prstGeom>
          </p:spPr>
        </p:pic>
        <p:grpSp>
          <p:nvGrpSpPr>
            <p:cNvPr id="199" name="Group 198"/>
            <p:cNvGrpSpPr/>
            <p:nvPr/>
          </p:nvGrpSpPr>
          <p:grpSpPr>
            <a:xfrm>
              <a:off x="7183451" y="1455315"/>
              <a:ext cx="4537181" cy="4229398"/>
              <a:chOff x="7183451" y="1455315"/>
              <a:chExt cx="4537181" cy="4229398"/>
            </a:xfrm>
          </p:grpSpPr>
          <p:sp>
            <p:nvSpPr>
              <p:cNvPr id="200" name="Oval 199"/>
              <p:cNvSpPr/>
              <p:nvPr/>
            </p:nvSpPr>
            <p:spPr bwMode="auto">
              <a:xfrm>
                <a:off x="7530951" y="1896692"/>
                <a:ext cx="3787604" cy="3788021"/>
              </a:xfrm>
              <a:prstGeom prst="ellipse">
                <a:avLst/>
              </a:prstGeom>
              <a:noFill/>
              <a:ln w="5715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p:cNvGrpSpPr/>
              <p:nvPr/>
            </p:nvGrpSpPr>
            <p:grpSpPr>
              <a:xfrm>
                <a:off x="7183451" y="2636378"/>
                <a:ext cx="1097268" cy="1097268"/>
                <a:chOff x="7134291" y="2636378"/>
                <a:chExt cx="1097268" cy="1097268"/>
              </a:xfrm>
            </p:grpSpPr>
            <p:sp>
              <p:nvSpPr>
                <p:cNvPr id="223" name="Freeform 222"/>
                <p:cNvSpPr/>
                <p:nvPr/>
              </p:nvSpPr>
              <p:spPr>
                <a:xfrm>
                  <a:off x="7134291" y="2636378"/>
                  <a:ext cx="1097268" cy="1097268"/>
                </a:xfrm>
                <a:custGeom>
                  <a:avLst/>
                  <a:gdLst>
                    <a:gd name="connsiteX0" fmla="*/ 0 w 1465091"/>
                    <a:gd name="connsiteY0" fmla="*/ 732546 h 1465091"/>
                    <a:gd name="connsiteX1" fmla="*/ 732546 w 1465091"/>
                    <a:gd name="connsiteY1" fmla="*/ 0 h 1465091"/>
                    <a:gd name="connsiteX2" fmla="*/ 1465092 w 1465091"/>
                    <a:gd name="connsiteY2" fmla="*/ 732546 h 1465091"/>
                    <a:gd name="connsiteX3" fmla="*/ 732546 w 1465091"/>
                    <a:gd name="connsiteY3" fmla="*/ 1465092 h 1465091"/>
                    <a:gd name="connsiteX4" fmla="*/ 0 w 1465091"/>
                    <a:gd name="connsiteY4" fmla="*/ 732546 h 14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091" h="1465091">
                      <a:moveTo>
                        <a:pt x="0" y="732546"/>
                      </a:moveTo>
                      <a:cubicBezTo>
                        <a:pt x="0" y="327972"/>
                        <a:pt x="327972" y="0"/>
                        <a:pt x="732546" y="0"/>
                      </a:cubicBezTo>
                      <a:cubicBezTo>
                        <a:pt x="1137120" y="0"/>
                        <a:pt x="1465092" y="327972"/>
                        <a:pt x="1465092" y="732546"/>
                      </a:cubicBezTo>
                      <a:cubicBezTo>
                        <a:pt x="1465092" y="1137120"/>
                        <a:pt x="1137120" y="1465092"/>
                        <a:pt x="732546" y="1465092"/>
                      </a:cubicBezTo>
                      <a:cubicBezTo>
                        <a:pt x="327972" y="1465092"/>
                        <a:pt x="0" y="1137120"/>
                        <a:pt x="0" y="732546"/>
                      </a:cubicBezTo>
                      <a:close/>
                    </a:path>
                  </a:pathLst>
                </a:custGeom>
                <a:solidFill>
                  <a:schemeClr val="bg1"/>
                </a:solidFill>
                <a:ln w="57150" cap="flat" cmpd="sng" algn="ctr">
                  <a:solidFill>
                    <a:schemeClr val="bg1">
                      <a:lumMod val="85000"/>
                    </a:schemeClr>
                  </a:solidFill>
                  <a:prstDash val="solid"/>
                </a:ln>
                <a:effectLst/>
              </p:spPr>
              <p:txBody>
                <a:bodyPr spcFirstLastPara="0" vert="horz" wrap="square" lIns="255161" tIns="255161" rIns="255161" bIns="255161" numCol="1" spcCol="1270" anchor="ctr" anchorCtr="0">
                  <a:noAutofit/>
                </a:bodyPr>
                <a:lstStyle/>
                <a:p>
                  <a:pPr algn="ctr" defTabSz="1422127">
                    <a:lnSpc>
                      <a:spcPct val="90000"/>
                    </a:lnSpc>
                    <a:spcBef>
                      <a:spcPct val="0"/>
                    </a:spcBef>
                    <a:spcAft>
                      <a:spcPct val="35000"/>
                    </a:spcAft>
                    <a:defRPr/>
                  </a:pPr>
                  <a:endParaRPr lang="en-US" sz="3199" kern="0" dirty="0">
                    <a:solidFill>
                      <a:srgbClr val="FFFFFF"/>
                    </a:solidFill>
                    <a:latin typeface="Segoe UI"/>
                  </a:endParaRPr>
                </a:p>
              </p:txBody>
            </p:sp>
            <p:sp>
              <p:nvSpPr>
                <p:cNvPr id="224" name="Freeform 223"/>
                <p:cNvSpPr/>
                <p:nvPr/>
              </p:nvSpPr>
              <p:spPr bwMode="auto">
                <a:xfrm>
                  <a:off x="7504649" y="2763384"/>
                  <a:ext cx="356552" cy="474209"/>
                </a:xfrm>
                <a:custGeom>
                  <a:avLst/>
                  <a:gdLst>
                    <a:gd name="connsiteX0" fmla="*/ 620198 w 1240396"/>
                    <a:gd name="connsiteY0" fmla="*/ 55995 h 1649727"/>
                    <a:gd name="connsiteX1" fmla="*/ 126206 w 1240396"/>
                    <a:gd name="connsiteY1" fmla="*/ 170758 h 1649727"/>
                    <a:gd name="connsiteX2" fmla="*/ 620198 w 1240396"/>
                    <a:gd name="connsiteY2" fmla="*/ 285521 h 1649727"/>
                    <a:gd name="connsiteX3" fmla="*/ 1114190 w 1240396"/>
                    <a:gd name="connsiteY3" fmla="*/ 170758 h 1649727"/>
                    <a:gd name="connsiteX4" fmla="*/ 620198 w 1240396"/>
                    <a:gd name="connsiteY4" fmla="*/ 55995 h 1649727"/>
                    <a:gd name="connsiteX5" fmla="*/ 620198 w 1240396"/>
                    <a:gd name="connsiteY5" fmla="*/ 0 h 1649727"/>
                    <a:gd name="connsiteX6" fmla="*/ 1240396 w 1240396"/>
                    <a:gd name="connsiteY6" fmla="*/ 171720 h 1649727"/>
                    <a:gd name="connsiteX7" fmla="*/ 1240396 w 1240396"/>
                    <a:gd name="connsiteY7" fmla="*/ 1478007 h 1649727"/>
                    <a:gd name="connsiteX8" fmla="*/ 620198 w 1240396"/>
                    <a:gd name="connsiteY8" fmla="*/ 1649727 h 1649727"/>
                    <a:gd name="connsiteX9" fmla="*/ 273440 w 1240396"/>
                    <a:gd name="connsiteY9" fmla="*/ 1620400 h 1649727"/>
                    <a:gd name="connsiteX10" fmla="*/ 0 w 1240396"/>
                    <a:gd name="connsiteY10" fmla="*/ 1478007 h 1649727"/>
                    <a:gd name="connsiteX11" fmla="*/ 0 w 1240396"/>
                    <a:gd name="connsiteY11" fmla="*/ 171720 h 1649727"/>
                    <a:gd name="connsiteX12" fmla="*/ 620198 w 1240396"/>
                    <a:gd name="connsiteY12" fmla="*/ 0 h 164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0396" h="1649727">
                      <a:moveTo>
                        <a:pt x="620198" y="55995"/>
                      </a:moveTo>
                      <a:cubicBezTo>
                        <a:pt x="347374" y="55995"/>
                        <a:pt x="126206" y="107376"/>
                        <a:pt x="126206" y="170758"/>
                      </a:cubicBezTo>
                      <a:cubicBezTo>
                        <a:pt x="126206" y="234140"/>
                        <a:pt x="347374" y="285521"/>
                        <a:pt x="620198" y="285521"/>
                      </a:cubicBezTo>
                      <a:cubicBezTo>
                        <a:pt x="893022" y="285521"/>
                        <a:pt x="1114190" y="234140"/>
                        <a:pt x="1114190" y="170758"/>
                      </a:cubicBezTo>
                      <a:cubicBezTo>
                        <a:pt x="1114190" y="107376"/>
                        <a:pt x="893022" y="55995"/>
                        <a:pt x="620198" y="55995"/>
                      </a:cubicBezTo>
                      <a:close/>
                      <a:moveTo>
                        <a:pt x="620198" y="0"/>
                      </a:moveTo>
                      <a:cubicBezTo>
                        <a:pt x="962724" y="0"/>
                        <a:pt x="1240396" y="76882"/>
                        <a:pt x="1240396" y="171720"/>
                      </a:cubicBezTo>
                      <a:lnTo>
                        <a:pt x="1240396" y="1478007"/>
                      </a:lnTo>
                      <a:cubicBezTo>
                        <a:pt x="1240396" y="1572845"/>
                        <a:pt x="962724" y="1649727"/>
                        <a:pt x="620198" y="1649727"/>
                      </a:cubicBezTo>
                      <a:cubicBezTo>
                        <a:pt x="491751" y="1649727"/>
                        <a:pt x="372424" y="1638916"/>
                        <a:pt x="273440" y="1620400"/>
                      </a:cubicBezTo>
                      <a:cubicBezTo>
                        <a:pt x="108466" y="1589541"/>
                        <a:pt x="0" y="1537281"/>
                        <a:pt x="0" y="1478007"/>
                      </a:cubicBezTo>
                      <a:lnTo>
                        <a:pt x="0" y="171720"/>
                      </a:lnTo>
                      <a:cubicBezTo>
                        <a:pt x="0" y="76882"/>
                        <a:pt x="277672" y="0"/>
                        <a:pt x="620198" y="0"/>
                      </a:cubicBezTo>
                      <a:close/>
                    </a:path>
                  </a:pathLst>
                </a:custGeom>
                <a:solidFill>
                  <a:schemeClr val="accent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25" name="TextBox 224"/>
                <p:cNvSpPr txBox="1"/>
                <p:nvPr/>
              </p:nvSpPr>
              <p:spPr>
                <a:xfrm>
                  <a:off x="7134291" y="3264585"/>
                  <a:ext cx="1097268" cy="400786"/>
                </a:xfrm>
                <a:prstGeom prst="rect">
                  <a:avLst/>
                </a:prstGeom>
                <a:noFill/>
              </p:spPr>
              <p:txBody>
                <a:bodyPr wrap="square" lIns="0" tIns="0" rIns="0" bIns="0" rtlCol="0" anchor="t" anchorCtr="0">
                  <a:spAutoFit/>
                </a:bodyPr>
                <a:lstStyle>
                  <a:defPPr>
                    <a:defRPr lang="en-US"/>
                  </a:defPPr>
                  <a:lvl1pPr algn="ctr" defTabSz="528453">
                    <a:lnSpc>
                      <a:spcPct val="90000"/>
                    </a:lnSpc>
                    <a:defRPr sz="2000" spc="-61">
                      <a:solidFill>
                        <a:srgbClr val="00188F"/>
                      </a:solidFill>
                      <a:ea typeface="Segoe UI" pitchFamily="34" charset="0"/>
                      <a:cs typeface="Segoe UI" pitchFamily="34" charset="0"/>
                    </a:defRPr>
                  </a:lvl1pPr>
                </a:lstStyle>
                <a:p>
                  <a:pPr defTabSz="528351">
                    <a:defRPr/>
                  </a:pPr>
                  <a:r>
                    <a:rPr lang="en-US" sz="1199" kern="0" spc="0" dirty="0">
                      <a:solidFill>
                        <a:srgbClr val="0072C6"/>
                      </a:solidFill>
                      <a:latin typeface="Segoe UI Semibold" panose="020B0702040204020203" pitchFamily="34" charset="0"/>
                      <a:cs typeface="Segoe UI Semibold" panose="020B0702040204020203" pitchFamily="34" charset="0"/>
                    </a:rPr>
                    <a:t>Data </a:t>
                  </a:r>
                  <a:br>
                    <a:rPr lang="en-US" sz="1199" kern="0" spc="0" dirty="0">
                      <a:solidFill>
                        <a:srgbClr val="0072C6"/>
                      </a:solidFill>
                      <a:latin typeface="Segoe UI Semibold" panose="020B0702040204020203" pitchFamily="34" charset="0"/>
                      <a:cs typeface="Segoe UI Semibold" panose="020B0702040204020203" pitchFamily="34" charset="0"/>
                    </a:rPr>
                  </a:br>
                  <a:r>
                    <a:rPr lang="en-US" sz="1199" kern="0" spc="0" dirty="0">
                      <a:solidFill>
                        <a:srgbClr val="0072C6"/>
                      </a:solidFill>
                      <a:latin typeface="Segoe UI Semibold" panose="020B0702040204020203" pitchFamily="34" charset="0"/>
                      <a:cs typeface="Segoe UI Semibold" panose="020B0702040204020203" pitchFamily="34" charset="0"/>
                    </a:rPr>
                    <a:t>services</a:t>
                  </a:r>
                </a:p>
              </p:txBody>
            </p:sp>
          </p:grpSp>
          <p:grpSp>
            <p:nvGrpSpPr>
              <p:cNvPr id="202" name="Group 201"/>
              <p:cNvGrpSpPr/>
              <p:nvPr/>
            </p:nvGrpSpPr>
            <p:grpSpPr>
              <a:xfrm>
                <a:off x="8871203" y="1455315"/>
                <a:ext cx="1107100" cy="1097268"/>
                <a:chOff x="10116948" y="489301"/>
                <a:chExt cx="1107100" cy="1097268"/>
              </a:xfrm>
            </p:grpSpPr>
            <p:sp>
              <p:nvSpPr>
                <p:cNvPr id="220" name="Freeform 219"/>
                <p:cNvSpPr/>
                <p:nvPr/>
              </p:nvSpPr>
              <p:spPr>
                <a:xfrm>
                  <a:off x="10116948" y="489301"/>
                  <a:ext cx="1097268" cy="1097268"/>
                </a:xfrm>
                <a:custGeom>
                  <a:avLst/>
                  <a:gdLst>
                    <a:gd name="connsiteX0" fmla="*/ 0 w 1465091"/>
                    <a:gd name="connsiteY0" fmla="*/ 732546 h 1465091"/>
                    <a:gd name="connsiteX1" fmla="*/ 732546 w 1465091"/>
                    <a:gd name="connsiteY1" fmla="*/ 0 h 1465091"/>
                    <a:gd name="connsiteX2" fmla="*/ 1465092 w 1465091"/>
                    <a:gd name="connsiteY2" fmla="*/ 732546 h 1465091"/>
                    <a:gd name="connsiteX3" fmla="*/ 732546 w 1465091"/>
                    <a:gd name="connsiteY3" fmla="*/ 1465092 h 1465091"/>
                    <a:gd name="connsiteX4" fmla="*/ 0 w 1465091"/>
                    <a:gd name="connsiteY4" fmla="*/ 732546 h 14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091" h="1465091">
                      <a:moveTo>
                        <a:pt x="0" y="732546"/>
                      </a:moveTo>
                      <a:cubicBezTo>
                        <a:pt x="0" y="327972"/>
                        <a:pt x="327972" y="0"/>
                        <a:pt x="732546" y="0"/>
                      </a:cubicBezTo>
                      <a:cubicBezTo>
                        <a:pt x="1137120" y="0"/>
                        <a:pt x="1465092" y="327972"/>
                        <a:pt x="1465092" y="732546"/>
                      </a:cubicBezTo>
                      <a:cubicBezTo>
                        <a:pt x="1465092" y="1137120"/>
                        <a:pt x="1137120" y="1465092"/>
                        <a:pt x="732546" y="1465092"/>
                      </a:cubicBezTo>
                      <a:cubicBezTo>
                        <a:pt x="327972" y="1465092"/>
                        <a:pt x="0" y="1137120"/>
                        <a:pt x="0" y="732546"/>
                      </a:cubicBezTo>
                      <a:close/>
                    </a:path>
                  </a:pathLst>
                </a:custGeom>
                <a:solidFill>
                  <a:schemeClr val="bg1"/>
                </a:solidFill>
                <a:ln w="57150" cap="flat" cmpd="sng" algn="ctr">
                  <a:solidFill>
                    <a:schemeClr val="bg1">
                      <a:lumMod val="85000"/>
                    </a:schemeClr>
                  </a:solidFill>
                  <a:prstDash val="solid"/>
                </a:ln>
                <a:effectLst/>
              </p:spPr>
              <p:txBody>
                <a:bodyPr spcFirstLastPara="0" vert="horz" wrap="square" lIns="255161" tIns="255161" rIns="255161" bIns="255161" numCol="1" spcCol="1270" anchor="ctr" anchorCtr="0">
                  <a:noAutofit/>
                </a:bodyPr>
                <a:lstStyle/>
                <a:p>
                  <a:pPr algn="ctr" defTabSz="1422127">
                    <a:lnSpc>
                      <a:spcPct val="90000"/>
                    </a:lnSpc>
                    <a:spcBef>
                      <a:spcPct val="0"/>
                    </a:spcBef>
                    <a:spcAft>
                      <a:spcPct val="35000"/>
                    </a:spcAft>
                    <a:defRPr/>
                  </a:pPr>
                  <a:endParaRPr lang="en-US" sz="3199" kern="0" dirty="0">
                    <a:solidFill>
                      <a:srgbClr val="FFFFFF"/>
                    </a:solidFill>
                    <a:latin typeface="Segoe UI"/>
                  </a:endParaRPr>
                </a:p>
              </p:txBody>
            </p:sp>
            <p:sp>
              <p:nvSpPr>
                <p:cNvPr id="221" name="Freeform 88"/>
                <p:cNvSpPr>
                  <a:spLocks noEditPoints="1"/>
                </p:cNvSpPr>
                <p:nvPr/>
              </p:nvSpPr>
              <p:spPr bwMode="black">
                <a:xfrm>
                  <a:off x="10435765" y="651817"/>
                  <a:ext cx="479299" cy="40644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2"/>
                </a:solidFill>
                <a:ln w="10795" cap="flat" cmpd="sng" algn="ctr">
                  <a:noFill/>
                  <a:prstDash val="solid"/>
                  <a:headEnd type="none" w="med" len="med"/>
                  <a:tailEnd type="none" w="med" len="med"/>
                </a:ln>
                <a:effectLst/>
                <a:extLst/>
              </p:spPr>
              <p:txBody>
                <a:bodyPr vert="horz" wrap="square" lIns="91423" tIns="45711" rIns="91423" bIns="45711" numCol="1" rtlCol="0" anchor="ctr" anchorCtr="0" compatLnSpc="1">
                  <a:prstTxWarp prst="textNoShape">
                    <a:avLst/>
                  </a:prstTxWarp>
                </a:bodyPr>
                <a:lstStyle/>
                <a:p>
                  <a:pPr defTabSz="740597">
                    <a:defRPr/>
                  </a:pPr>
                  <a:endParaRPr lang="en-US" kern="0" spc="-122" dirty="0">
                    <a:solidFill>
                      <a:srgbClr val="505050">
                        <a:lumMod val="50000"/>
                      </a:srgbClr>
                    </a:solidFill>
                    <a:latin typeface="Segoe Light" pitchFamily="34" charset="0"/>
                  </a:endParaRPr>
                </a:p>
              </p:txBody>
            </p:sp>
            <p:sp>
              <p:nvSpPr>
                <p:cNvPr id="222" name="TextBox 221"/>
                <p:cNvSpPr txBox="1"/>
                <p:nvPr/>
              </p:nvSpPr>
              <p:spPr>
                <a:xfrm>
                  <a:off x="10126779" y="1095735"/>
                  <a:ext cx="1097269" cy="400786"/>
                </a:xfrm>
                <a:prstGeom prst="rect">
                  <a:avLst/>
                </a:prstGeom>
                <a:noFill/>
              </p:spPr>
              <p:txBody>
                <a:bodyPr wrap="square" lIns="0" tIns="0" rIns="0" bIns="0" rtlCol="0" anchor="t" anchorCtr="0">
                  <a:spAutoFit/>
                </a:bodyPr>
                <a:lstStyle>
                  <a:defPPr>
                    <a:defRPr lang="en-US"/>
                  </a:defPPr>
                  <a:lvl1pPr algn="ctr" defTabSz="528453">
                    <a:lnSpc>
                      <a:spcPct val="90000"/>
                    </a:lnSpc>
                    <a:defRPr sz="2000" spc="-61">
                      <a:solidFill>
                        <a:srgbClr val="00188F"/>
                      </a:solidFill>
                      <a:ea typeface="Segoe UI" pitchFamily="34" charset="0"/>
                      <a:cs typeface="Segoe UI" pitchFamily="34" charset="0"/>
                    </a:defRPr>
                  </a:lvl1pPr>
                </a:lstStyle>
                <a:p>
                  <a:pPr defTabSz="528351">
                    <a:defRPr/>
                  </a:pPr>
                  <a:r>
                    <a:rPr lang="en-US" sz="1199" kern="0" spc="0" dirty="0">
                      <a:solidFill>
                        <a:srgbClr val="0072C6"/>
                      </a:solidFill>
                      <a:latin typeface="Segoe UI Semibold" panose="020B0702040204020203" pitchFamily="34" charset="0"/>
                      <a:cs typeface="Segoe UI Semibold" panose="020B0702040204020203" pitchFamily="34" charset="0"/>
                    </a:rPr>
                    <a:t>Virtual</a:t>
                  </a:r>
                  <a:br>
                    <a:rPr lang="en-US" sz="1199" kern="0" spc="0" dirty="0">
                      <a:solidFill>
                        <a:srgbClr val="0072C6"/>
                      </a:solidFill>
                      <a:latin typeface="Segoe UI Semibold" panose="020B0702040204020203" pitchFamily="34" charset="0"/>
                      <a:cs typeface="Segoe UI Semibold" panose="020B0702040204020203" pitchFamily="34" charset="0"/>
                    </a:rPr>
                  </a:br>
                  <a:r>
                    <a:rPr lang="en-US" sz="1199" kern="0" spc="0" dirty="0">
                      <a:solidFill>
                        <a:srgbClr val="0072C6"/>
                      </a:solidFill>
                      <a:latin typeface="Segoe UI Semibold" panose="020B0702040204020203" pitchFamily="34" charset="0"/>
                      <a:cs typeface="Segoe UI Semibold" panose="020B0702040204020203" pitchFamily="34" charset="0"/>
                    </a:rPr>
                    <a:t>machines</a:t>
                  </a:r>
                </a:p>
              </p:txBody>
            </p:sp>
          </p:grpSp>
          <p:grpSp>
            <p:nvGrpSpPr>
              <p:cNvPr id="203" name="Group 202"/>
              <p:cNvGrpSpPr/>
              <p:nvPr/>
            </p:nvGrpSpPr>
            <p:grpSpPr>
              <a:xfrm>
                <a:off x="10616972" y="2636378"/>
                <a:ext cx="1103660" cy="1097268"/>
                <a:chOff x="11156217" y="1790245"/>
                <a:chExt cx="1103660" cy="1097268"/>
              </a:xfrm>
            </p:grpSpPr>
            <p:grpSp>
              <p:nvGrpSpPr>
                <p:cNvPr id="214" name="Group 213"/>
                <p:cNvGrpSpPr/>
                <p:nvPr/>
              </p:nvGrpSpPr>
              <p:grpSpPr>
                <a:xfrm>
                  <a:off x="11156217" y="1790245"/>
                  <a:ext cx="1103660" cy="1097268"/>
                  <a:chOff x="10116948" y="489301"/>
                  <a:chExt cx="1103660" cy="1097268"/>
                </a:xfrm>
              </p:grpSpPr>
              <p:sp>
                <p:nvSpPr>
                  <p:cNvPr id="218" name="Freeform 217"/>
                  <p:cNvSpPr/>
                  <p:nvPr/>
                </p:nvSpPr>
                <p:spPr>
                  <a:xfrm>
                    <a:off x="10116948" y="489301"/>
                    <a:ext cx="1097268" cy="1097268"/>
                  </a:xfrm>
                  <a:custGeom>
                    <a:avLst/>
                    <a:gdLst>
                      <a:gd name="connsiteX0" fmla="*/ 0 w 1465091"/>
                      <a:gd name="connsiteY0" fmla="*/ 732546 h 1465091"/>
                      <a:gd name="connsiteX1" fmla="*/ 732546 w 1465091"/>
                      <a:gd name="connsiteY1" fmla="*/ 0 h 1465091"/>
                      <a:gd name="connsiteX2" fmla="*/ 1465092 w 1465091"/>
                      <a:gd name="connsiteY2" fmla="*/ 732546 h 1465091"/>
                      <a:gd name="connsiteX3" fmla="*/ 732546 w 1465091"/>
                      <a:gd name="connsiteY3" fmla="*/ 1465092 h 1465091"/>
                      <a:gd name="connsiteX4" fmla="*/ 0 w 1465091"/>
                      <a:gd name="connsiteY4" fmla="*/ 732546 h 14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091" h="1465091">
                        <a:moveTo>
                          <a:pt x="0" y="732546"/>
                        </a:moveTo>
                        <a:cubicBezTo>
                          <a:pt x="0" y="327972"/>
                          <a:pt x="327972" y="0"/>
                          <a:pt x="732546" y="0"/>
                        </a:cubicBezTo>
                        <a:cubicBezTo>
                          <a:pt x="1137120" y="0"/>
                          <a:pt x="1465092" y="327972"/>
                          <a:pt x="1465092" y="732546"/>
                        </a:cubicBezTo>
                        <a:cubicBezTo>
                          <a:pt x="1465092" y="1137120"/>
                          <a:pt x="1137120" y="1465092"/>
                          <a:pt x="732546" y="1465092"/>
                        </a:cubicBezTo>
                        <a:cubicBezTo>
                          <a:pt x="327972" y="1465092"/>
                          <a:pt x="0" y="1137120"/>
                          <a:pt x="0" y="732546"/>
                        </a:cubicBezTo>
                        <a:close/>
                      </a:path>
                    </a:pathLst>
                  </a:custGeom>
                  <a:solidFill>
                    <a:schemeClr val="bg1"/>
                  </a:solidFill>
                  <a:ln w="57150" cap="flat" cmpd="sng" algn="ctr">
                    <a:solidFill>
                      <a:schemeClr val="bg1">
                        <a:lumMod val="85000"/>
                      </a:schemeClr>
                    </a:solidFill>
                    <a:prstDash val="solid"/>
                  </a:ln>
                  <a:effectLst/>
                </p:spPr>
                <p:txBody>
                  <a:bodyPr spcFirstLastPara="0" vert="horz" wrap="square" lIns="255161" tIns="255161" rIns="255161" bIns="255161" numCol="1" spcCol="1270" anchor="ctr" anchorCtr="0">
                    <a:noAutofit/>
                  </a:bodyPr>
                  <a:lstStyle/>
                  <a:p>
                    <a:pPr algn="ctr" defTabSz="1422127">
                      <a:lnSpc>
                        <a:spcPct val="90000"/>
                      </a:lnSpc>
                      <a:spcBef>
                        <a:spcPct val="0"/>
                      </a:spcBef>
                      <a:spcAft>
                        <a:spcPct val="35000"/>
                      </a:spcAft>
                      <a:defRPr/>
                    </a:pPr>
                    <a:endParaRPr lang="en-US" sz="3199" kern="0" dirty="0">
                      <a:solidFill>
                        <a:srgbClr val="FFFFFF"/>
                      </a:solidFill>
                      <a:latin typeface="Segoe UI"/>
                    </a:endParaRPr>
                  </a:p>
                </p:txBody>
              </p:sp>
              <p:sp>
                <p:nvSpPr>
                  <p:cNvPr id="219" name="TextBox 218"/>
                  <p:cNvSpPr txBox="1"/>
                  <p:nvPr/>
                </p:nvSpPr>
                <p:spPr>
                  <a:xfrm>
                    <a:off x="10123339" y="1114726"/>
                    <a:ext cx="1097269" cy="400786"/>
                  </a:xfrm>
                  <a:prstGeom prst="rect">
                    <a:avLst/>
                  </a:prstGeom>
                  <a:noFill/>
                </p:spPr>
                <p:txBody>
                  <a:bodyPr wrap="square" lIns="0" tIns="0" rIns="0" bIns="0" rtlCol="0" anchor="t" anchorCtr="0">
                    <a:spAutoFit/>
                  </a:bodyPr>
                  <a:lstStyle>
                    <a:defPPr>
                      <a:defRPr lang="en-US"/>
                    </a:defPPr>
                    <a:lvl1pPr algn="ctr" defTabSz="528453">
                      <a:lnSpc>
                        <a:spcPct val="90000"/>
                      </a:lnSpc>
                      <a:defRPr sz="2000" spc="-61">
                        <a:solidFill>
                          <a:srgbClr val="00188F"/>
                        </a:solidFill>
                        <a:ea typeface="Segoe UI" pitchFamily="34" charset="0"/>
                        <a:cs typeface="Segoe UI" pitchFamily="34" charset="0"/>
                      </a:defRPr>
                    </a:lvl1pPr>
                  </a:lstStyle>
                  <a:p>
                    <a:pPr defTabSz="528351">
                      <a:defRPr/>
                    </a:pPr>
                    <a:r>
                      <a:rPr lang="en-US" sz="1199" kern="0" spc="0" dirty="0">
                        <a:solidFill>
                          <a:srgbClr val="0072C6"/>
                        </a:solidFill>
                        <a:latin typeface="Segoe UI Semibold" panose="020B0702040204020203" pitchFamily="34" charset="0"/>
                        <a:cs typeface="Segoe UI Semibold" panose="020B0702040204020203" pitchFamily="34" charset="0"/>
                      </a:rPr>
                      <a:t>App </a:t>
                    </a:r>
                    <a:br>
                      <a:rPr lang="en-US" sz="1199" kern="0" spc="0" dirty="0">
                        <a:solidFill>
                          <a:srgbClr val="0072C6"/>
                        </a:solidFill>
                        <a:latin typeface="Segoe UI Semibold" panose="020B0702040204020203" pitchFamily="34" charset="0"/>
                        <a:cs typeface="Segoe UI Semibold" panose="020B0702040204020203" pitchFamily="34" charset="0"/>
                      </a:rPr>
                    </a:br>
                    <a:r>
                      <a:rPr lang="en-US" sz="1199" kern="0" spc="0" dirty="0">
                        <a:solidFill>
                          <a:srgbClr val="0072C6"/>
                        </a:solidFill>
                        <a:latin typeface="Segoe UI Semibold" panose="020B0702040204020203" pitchFamily="34" charset="0"/>
                        <a:cs typeface="Segoe UI Semibold" panose="020B0702040204020203" pitchFamily="34" charset="0"/>
                      </a:rPr>
                      <a:t>services</a:t>
                    </a:r>
                  </a:p>
                </p:txBody>
              </p:sp>
            </p:grpSp>
            <p:grpSp>
              <p:nvGrpSpPr>
                <p:cNvPr id="215" name="Group 214"/>
                <p:cNvGrpSpPr/>
                <p:nvPr/>
              </p:nvGrpSpPr>
              <p:grpSpPr>
                <a:xfrm>
                  <a:off x="11420184" y="1925725"/>
                  <a:ext cx="544800" cy="443219"/>
                  <a:chOff x="11370938" y="1946387"/>
                  <a:chExt cx="544800" cy="443219"/>
                </a:xfrm>
              </p:grpSpPr>
              <p:sp>
                <p:nvSpPr>
                  <p:cNvPr id="216" name="Freeform 86"/>
                  <p:cNvSpPr>
                    <a:spLocks noEditPoints="1"/>
                  </p:cNvSpPr>
                  <p:nvPr/>
                </p:nvSpPr>
                <p:spPr bwMode="black">
                  <a:xfrm>
                    <a:off x="11370938" y="1989614"/>
                    <a:ext cx="397790" cy="399992"/>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1599" kern="0" dirty="0">
                      <a:solidFill>
                        <a:srgbClr val="505050"/>
                      </a:solidFill>
                    </a:endParaRPr>
                  </a:p>
                </p:txBody>
              </p:sp>
              <p:sp>
                <p:nvSpPr>
                  <p:cNvPr id="217" name="Freeform 88"/>
                  <p:cNvSpPr>
                    <a:spLocks noEditPoints="1"/>
                  </p:cNvSpPr>
                  <p:nvPr/>
                </p:nvSpPr>
                <p:spPr bwMode="black">
                  <a:xfrm>
                    <a:off x="11713960" y="1946387"/>
                    <a:ext cx="201778" cy="217287"/>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sz="1599" kern="0" dirty="0">
                      <a:solidFill>
                        <a:srgbClr val="505050"/>
                      </a:solidFill>
                    </a:endParaRPr>
                  </a:p>
                </p:txBody>
              </p:sp>
            </p:grpSp>
          </p:grpSp>
          <p:grpSp>
            <p:nvGrpSpPr>
              <p:cNvPr id="204" name="Group 203"/>
              <p:cNvGrpSpPr/>
              <p:nvPr/>
            </p:nvGrpSpPr>
            <p:grpSpPr>
              <a:xfrm>
                <a:off x="10048427" y="4563524"/>
                <a:ext cx="1117744" cy="1097268"/>
                <a:chOff x="10676438" y="5592455"/>
                <a:chExt cx="1117744" cy="1097268"/>
              </a:xfrm>
            </p:grpSpPr>
            <p:grpSp>
              <p:nvGrpSpPr>
                <p:cNvPr id="210" name="Group 209"/>
                <p:cNvGrpSpPr/>
                <p:nvPr/>
              </p:nvGrpSpPr>
              <p:grpSpPr>
                <a:xfrm>
                  <a:off x="10676438" y="5592455"/>
                  <a:ext cx="1117744" cy="1097268"/>
                  <a:chOff x="10116948" y="489301"/>
                  <a:chExt cx="1117744" cy="1097268"/>
                </a:xfrm>
              </p:grpSpPr>
              <p:sp>
                <p:nvSpPr>
                  <p:cNvPr id="212" name="Freeform 211"/>
                  <p:cNvSpPr/>
                  <p:nvPr/>
                </p:nvSpPr>
                <p:spPr>
                  <a:xfrm>
                    <a:off x="10116948" y="489301"/>
                    <a:ext cx="1097268" cy="1097268"/>
                  </a:xfrm>
                  <a:custGeom>
                    <a:avLst/>
                    <a:gdLst>
                      <a:gd name="connsiteX0" fmla="*/ 0 w 1465091"/>
                      <a:gd name="connsiteY0" fmla="*/ 732546 h 1465091"/>
                      <a:gd name="connsiteX1" fmla="*/ 732546 w 1465091"/>
                      <a:gd name="connsiteY1" fmla="*/ 0 h 1465091"/>
                      <a:gd name="connsiteX2" fmla="*/ 1465092 w 1465091"/>
                      <a:gd name="connsiteY2" fmla="*/ 732546 h 1465091"/>
                      <a:gd name="connsiteX3" fmla="*/ 732546 w 1465091"/>
                      <a:gd name="connsiteY3" fmla="*/ 1465092 h 1465091"/>
                      <a:gd name="connsiteX4" fmla="*/ 0 w 1465091"/>
                      <a:gd name="connsiteY4" fmla="*/ 732546 h 14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091" h="1465091">
                        <a:moveTo>
                          <a:pt x="0" y="732546"/>
                        </a:moveTo>
                        <a:cubicBezTo>
                          <a:pt x="0" y="327972"/>
                          <a:pt x="327972" y="0"/>
                          <a:pt x="732546" y="0"/>
                        </a:cubicBezTo>
                        <a:cubicBezTo>
                          <a:pt x="1137120" y="0"/>
                          <a:pt x="1465092" y="327972"/>
                          <a:pt x="1465092" y="732546"/>
                        </a:cubicBezTo>
                        <a:cubicBezTo>
                          <a:pt x="1465092" y="1137120"/>
                          <a:pt x="1137120" y="1465092"/>
                          <a:pt x="732546" y="1465092"/>
                        </a:cubicBezTo>
                        <a:cubicBezTo>
                          <a:pt x="327972" y="1465092"/>
                          <a:pt x="0" y="1137120"/>
                          <a:pt x="0" y="732546"/>
                        </a:cubicBezTo>
                        <a:close/>
                      </a:path>
                    </a:pathLst>
                  </a:custGeom>
                  <a:solidFill>
                    <a:schemeClr val="bg1"/>
                  </a:solidFill>
                  <a:ln w="57150" cap="flat" cmpd="sng" algn="ctr">
                    <a:solidFill>
                      <a:schemeClr val="bg1">
                        <a:lumMod val="85000"/>
                      </a:schemeClr>
                    </a:solidFill>
                    <a:prstDash val="solid"/>
                  </a:ln>
                  <a:effectLst/>
                </p:spPr>
                <p:txBody>
                  <a:bodyPr spcFirstLastPara="0" vert="horz" wrap="square" lIns="255161" tIns="255161" rIns="255161" bIns="255161" numCol="1" spcCol="1270" anchor="ctr" anchorCtr="0">
                    <a:noAutofit/>
                  </a:bodyPr>
                  <a:lstStyle/>
                  <a:p>
                    <a:pPr algn="ctr" defTabSz="1422127">
                      <a:lnSpc>
                        <a:spcPct val="90000"/>
                      </a:lnSpc>
                      <a:spcBef>
                        <a:spcPct val="0"/>
                      </a:spcBef>
                      <a:spcAft>
                        <a:spcPct val="35000"/>
                      </a:spcAft>
                      <a:defRPr/>
                    </a:pPr>
                    <a:endParaRPr lang="en-US" sz="3199" kern="0" dirty="0">
                      <a:solidFill>
                        <a:srgbClr val="FFFFFF"/>
                      </a:solidFill>
                      <a:latin typeface="Segoe UI"/>
                    </a:endParaRPr>
                  </a:p>
                </p:txBody>
              </p:sp>
              <p:sp>
                <p:nvSpPr>
                  <p:cNvPr id="213" name="TextBox 212"/>
                  <p:cNvSpPr txBox="1"/>
                  <p:nvPr/>
                </p:nvSpPr>
                <p:spPr>
                  <a:xfrm>
                    <a:off x="10137424" y="1233109"/>
                    <a:ext cx="1097268" cy="200393"/>
                  </a:xfrm>
                  <a:prstGeom prst="rect">
                    <a:avLst/>
                  </a:prstGeom>
                  <a:noFill/>
                </p:spPr>
                <p:txBody>
                  <a:bodyPr wrap="square" lIns="0" tIns="0" rIns="0" bIns="0" rtlCol="0" anchor="t" anchorCtr="0">
                    <a:spAutoFit/>
                  </a:bodyPr>
                  <a:lstStyle>
                    <a:defPPr>
                      <a:defRPr lang="en-US"/>
                    </a:defPPr>
                    <a:lvl1pPr algn="ctr" defTabSz="528453">
                      <a:lnSpc>
                        <a:spcPct val="90000"/>
                      </a:lnSpc>
                      <a:defRPr sz="2000" spc="-61">
                        <a:solidFill>
                          <a:srgbClr val="00188F"/>
                        </a:solidFill>
                        <a:ea typeface="Segoe UI" pitchFamily="34" charset="0"/>
                        <a:cs typeface="Segoe UI" pitchFamily="34" charset="0"/>
                      </a:defRPr>
                    </a:lvl1pPr>
                  </a:lstStyle>
                  <a:p>
                    <a:pPr defTabSz="528351">
                      <a:defRPr/>
                    </a:pPr>
                    <a:r>
                      <a:rPr lang="en-US" sz="1199" kern="0" spc="0" dirty="0">
                        <a:solidFill>
                          <a:srgbClr val="0072C6"/>
                        </a:solidFill>
                        <a:latin typeface="Segoe UI Semibold" panose="020B0702040204020203" pitchFamily="34" charset="0"/>
                        <a:cs typeface="Segoe UI Semibold" panose="020B0702040204020203" pitchFamily="34" charset="0"/>
                      </a:rPr>
                      <a:t>Web apps</a:t>
                    </a:r>
                  </a:p>
                </p:txBody>
              </p:sp>
            </p:grpSp>
            <p:sp>
              <p:nvSpPr>
                <p:cNvPr id="211" name="Freeform 210"/>
                <p:cNvSpPr/>
                <p:nvPr/>
              </p:nvSpPr>
              <p:spPr bwMode="auto">
                <a:xfrm>
                  <a:off x="10962109" y="5736399"/>
                  <a:ext cx="534233" cy="534231"/>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nvGrpSpPr>
              <p:cNvPr id="205" name="Group 204"/>
              <p:cNvGrpSpPr/>
              <p:nvPr/>
            </p:nvGrpSpPr>
            <p:grpSpPr>
              <a:xfrm>
                <a:off x="7675991" y="4561819"/>
                <a:ext cx="1117744" cy="1097268"/>
                <a:chOff x="6719665" y="5473566"/>
                <a:chExt cx="1117744" cy="1097268"/>
              </a:xfrm>
            </p:grpSpPr>
            <p:grpSp>
              <p:nvGrpSpPr>
                <p:cNvPr id="206" name="Group 205"/>
                <p:cNvGrpSpPr/>
                <p:nvPr/>
              </p:nvGrpSpPr>
              <p:grpSpPr>
                <a:xfrm>
                  <a:off x="6719665" y="5473566"/>
                  <a:ext cx="1117744" cy="1097268"/>
                  <a:chOff x="10116948" y="489301"/>
                  <a:chExt cx="1117744" cy="1097268"/>
                </a:xfrm>
              </p:grpSpPr>
              <p:sp>
                <p:nvSpPr>
                  <p:cNvPr id="208" name="Freeform 207"/>
                  <p:cNvSpPr/>
                  <p:nvPr/>
                </p:nvSpPr>
                <p:spPr>
                  <a:xfrm>
                    <a:off x="10116948" y="489301"/>
                    <a:ext cx="1097268" cy="1097268"/>
                  </a:xfrm>
                  <a:custGeom>
                    <a:avLst/>
                    <a:gdLst>
                      <a:gd name="connsiteX0" fmla="*/ 0 w 1465091"/>
                      <a:gd name="connsiteY0" fmla="*/ 732546 h 1465091"/>
                      <a:gd name="connsiteX1" fmla="*/ 732546 w 1465091"/>
                      <a:gd name="connsiteY1" fmla="*/ 0 h 1465091"/>
                      <a:gd name="connsiteX2" fmla="*/ 1465092 w 1465091"/>
                      <a:gd name="connsiteY2" fmla="*/ 732546 h 1465091"/>
                      <a:gd name="connsiteX3" fmla="*/ 732546 w 1465091"/>
                      <a:gd name="connsiteY3" fmla="*/ 1465092 h 1465091"/>
                      <a:gd name="connsiteX4" fmla="*/ 0 w 1465091"/>
                      <a:gd name="connsiteY4" fmla="*/ 732546 h 146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091" h="1465091">
                        <a:moveTo>
                          <a:pt x="0" y="732546"/>
                        </a:moveTo>
                        <a:cubicBezTo>
                          <a:pt x="0" y="327972"/>
                          <a:pt x="327972" y="0"/>
                          <a:pt x="732546" y="0"/>
                        </a:cubicBezTo>
                        <a:cubicBezTo>
                          <a:pt x="1137120" y="0"/>
                          <a:pt x="1465092" y="327972"/>
                          <a:pt x="1465092" y="732546"/>
                        </a:cubicBezTo>
                        <a:cubicBezTo>
                          <a:pt x="1465092" y="1137120"/>
                          <a:pt x="1137120" y="1465092"/>
                          <a:pt x="732546" y="1465092"/>
                        </a:cubicBezTo>
                        <a:cubicBezTo>
                          <a:pt x="327972" y="1465092"/>
                          <a:pt x="0" y="1137120"/>
                          <a:pt x="0" y="732546"/>
                        </a:cubicBezTo>
                        <a:close/>
                      </a:path>
                    </a:pathLst>
                  </a:custGeom>
                  <a:solidFill>
                    <a:schemeClr val="bg1"/>
                  </a:solidFill>
                  <a:ln w="57150" cap="flat" cmpd="sng" algn="ctr">
                    <a:solidFill>
                      <a:schemeClr val="bg1">
                        <a:lumMod val="85000"/>
                      </a:schemeClr>
                    </a:solidFill>
                    <a:prstDash val="solid"/>
                  </a:ln>
                  <a:effectLst/>
                </p:spPr>
                <p:txBody>
                  <a:bodyPr spcFirstLastPara="0" vert="horz" wrap="square" lIns="255161" tIns="255161" rIns="255161" bIns="255161" numCol="1" spcCol="1270" anchor="ctr" anchorCtr="0">
                    <a:noAutofit/>
                  </a:bodyPr>
                  <a:lstStyle/>
                  <a:p>
                    <a:pPr algn="ctr" defTabSz="1422127">
                      <a:lnSpc>
                        <a:spcPct val="90000"/>
                      </a:lnSpc>
                      <a:spcBef>
                        <a:spcPct val="0"/>
                      </a:spcBef>
                      <a:spcAft>
                        <a:spcPct val="35000"/>
                      </a:spcAft>
                      <a:defRPr/>
                    </a:pPr>
                    <a:endParaRPr lang="en-US" sz="3199" kern="0" dirty="0">
                      <a:solidFill>
                        <a:srgbClr val="FFFFFF"/>
                      </a:solidFill>
                      <a:latin typeface="Segoe UI"/>
                    </a:endParaRPr>
                  </a:p>
                </p:txBody>
              </p:sp>
              <p:sp>
                <p:nvSpPr>
                  <p:cNvPr id="209" name="TextBox 208"/>
                  <p:cNvSpPr txBox="1"/>
                  <p:nvPr/>
                </p:nvSpPr>
                <p:spPr>
                  <a:xfrm>
                    <a:off x="10137424" y="1233109"/>
                    <a:ext cx="1097268" cy="200393"/>
                  </a:xfrm>
                  <a:prstGeom prst="rect">
                    <a:avLst/>
                  </a:prstGeom>
                  <a:noFill/>
                </p:spPr>
                <p:txBody>
                  <a:bodyPr wrap="square" lIns="0" tIns="0" rIns="0" bIns="0" rtlCol="0" anchor="t" anchorCtr="0">
                    <a:spAutoFit/>
                  </a:bodyPr>
                  <a:lstStyle>
                    <a:defPPr>
                      <a:defRPr lang="en-US"/>
                    </a:defPPr>
                    <a:lvl1pPr algn="ctr" defTabSz="528453">
                      <a:lnSpc>
                        <a:spcPct val="90000"/>
                      </a:lnSpc>
                      <a:defRPr sz="2000" spc="-61">
                        <a:solidFill>
                          <a:srgbClr val="00188F"/>
                        </a:solidFill>
                        <a:ea typeface="Segoe UI" pitchFamily="34" charset="0"/>
                        <a:cs typeface="Segoe UI" pitchFamily="34" charset="0"/>
                      </a:defRPr>
                    </a:lvl1pPr>
                  </a:lstStyle>
                  <a:p>
                    <a:pPr defTabSz="528351">
                      <a:defRPr/>
                    </a:pPr>
                    <a:r>
                      <a:rPr lang="en-US" sz="1199" kern="0" spc="0" dirty="0">
                        <a:solidFill>
                          <a:srgbClr val="0072C6"/>
                        </a:solidFill>
                        <a:latin typeface="Segoe UI Semibold" panose="020B0702040204020203" pitchFamily="34" charset="0"/>
                        <a:cs typeface="Segoe UI Semibold" panose="020B0702040204020203" pitchFamily="34" charset="0"/>
                      </a:rPr>
                      <a:t>AAD apps</a:t>
                    </a:r>
                  </a:p>
                </p:txBody>
              </p:sp>
            </p:grpSp>
            <p:sp>
              <p:nvSpPr>
                <p:cNvPr id="207" name="Freeform 206"/>
                <p:cNvSpPr/>
                <p:nvPr/>
              </p:nvSpPr>
              <p:spPr bwMode="auto">
                <a:xfrm>
                  <a:off x="6978101" y="5566567"/>
                  <a:ext cx="580396" cy="574522"/>
                </a:xfrm>
                <a:custGeom>
                  <a:avLst/>
                  <a:gdLst>
                    <a:gd name="connsiteX0" fmla="*/ 1850328 w 3451226"/>
                    <a:gd name="connsiteY0" fmla="*/ 1315325 h 3416300"/>
                    <a:gd name="connsiteX1" fmla="*/ 2362689 w 3451226"/>
                    <a:gd name="connsiteY1" fmla="*/ 1898325 h 3416300"/>
                    <a:gd name="connsiteX2" fmla="*/ 2353407 w 3451226"/>
                    <a:gd name="connsiteY2" fmla="*/ 1909577 h 3416300"/>
                    <a:gd name="connsiteX3" fmla="*/ 2311271 w 3451226"/>
                    <a:gd name="connsiteY3" fmla="*/ 2047520 h 3416300"/>
                    <a:gd name="connsiteX4" fmla="*/ 2314372 w 3451226"/>
                    <a:gd name="connsiteY4" fmla="*/ 2078274 h 3416300"/>
                    <a:gd name="connsiteX5" fmla="*/ 1907362 w 3451226"/>
                    <a:gd name="connsiteY5" fmla="*/ 2397885 h 3416300"/>
                    <a:gd name="connsiteX6" fmla="*/ 1882550 w 3451226"/>
                    <a:gd name="connsiteY6" fmla="*/ 2370579 h 3416300"/>
                    <a:gd name="connsiteX7" fmla="*/ 1821648 w 3451226"/>
                    <a:gd name="connsiteY7" fmla="*/ 2333629 h 3416300"/>
                    <a:gd name="connsiteX8" fmla="*/ 1799170 w 3451226"/>
                    <a:gd name="connsiteY8" fmla="*/ 2326651 h 3416300"/>
                    <a:gd name="connsiteX9" fmla="*/ 1799170 w 3451226"/>
                    <a:gd name="connsiteY9" fmla="*/ 1339704 h 3416300"/>
                    <a:gd name="connsiteX10" fmla="*/ 1821648 w 3451226"/>
                    <a:gd name="connsiteY10" fmla="*/ 1332726 h 3416300"/>
                    <a:gd name="connsiteX11" fmla="*/ 1593985 w 3451226"/>
                    <a:gd name="connsiteY11" fmla="*/ 1313406 h 3416300"/>
                    <a:gd name="connsiteX12" fmla="*/ 1629578 w 3451226"/>
                    <a:gd name="connsiteY12" fmla="*/ 1332726 h 3416300"/>
                    <a:gd name="connsiteX13" fmla="*/ 1652056 w 3451226"/>
                    <a:gd name="connsiteY13" fmla="*/ 1339703 h 3416300"/>
                    <a:gd name="connsiteX14" fmla="*/ 1652056 w 3451226"/>
                    <a:gd name="connsiteY14" fmla="*/ 2326650 h 3416300"/>
                    <a:gd name="connsiteX15" fmla="*/ 1629578 w 3451226"/>
                    <a:gd name="connsiteY15" fmla="*/ 2333628 h 3416300"/>
                    <a:gd name="connsiteX16" fmla="*/ 1568676 w 3451226"/>
                    <a:gd name="connsiteY16" fmla="*/ 2370578 h 3416300"/>
                    <a:gd name="connsiteX17" fmla="*/ 1555268 w 3451226"/>
                    <a:gd name="connsiteY17" fmla="*/ 2385333 h 3416300"/>
                    <a:gd name="connsiteX18" fmla="*/ 1138864 w 3451226"/>
                    <a:gd name="connsiteY18" fmla="*/ 2058344 h 3416300"/>
                    <a:gd name="connsiteX19" fmla="*/ 1139955 w 3451226"/>
                    <a:gd name="connsiteY19" fmla="*/ 2047520 h 3416300"/>
                    <a:gd name="connsiteX20" fmla="*/ 1097819 w 3451226"/>
                    <a:gd name="connsiteY20" fmla="*/ 1909576 h 3416300"/>
                    <a:gd name="connsiteX21" fmla="*/ 1084373 w 3451226"/>
                    <a:gd name="connsiteY21" fmla="*/ 1893279 h 3416300"/>
                    <a:gd name="connsiteX22" fmla="*/ 1725613 w 3451226"/>
                    <a:gd name="connsiteY22" fmla="*/ 858675 h 3416300"/>
                    <a:gd name="connsiteX23" fmla="*/ 1478893 w 3451226"/>
                    <a:gd name="connsiteY23" fmla="*/ 1105394 h 3416300"/>
                    <a:gd name="connsiteX24" fmla="*/ 1483905 w 3451226"/>
                    <a:gd name="connsiteY24" fmla="*/ 1155117 h 3416300"/>
                    <a:gd name="connsiteX25" fmla="*/ 1497827 w 3451226"/>
                    <a:gd name="connsiteY25" fmla="*/ 1199967 h 3416300"/>
                    <a:gd name="connsiteX26" fmla="*/ 958258 w 3451226"/>
                    <a:gd name="connsiteY26" fmla="*/ 1813927 h 3416300"/>
                    <a:gd name="connsiteX27" fmla="*/ 893235 w 3451226"/>
                    <a:gd name="connsiteY27" fmla="*/ 1800799 h 3416300"/>
                    <a:gd name="connsiteX28" fmla="*/ 646515 w 3451226"/>
                    <a:gd name="connsiteY28" fmla="*/ 2047520 h 3416300"/>
                    <a:gd name="connsiteX29" fmla="*/ 893235 w 3451226"/>
                    <a:gd name="connsiteY29" fmla="*/ 2294239 h 3416300"/>
                    <a:gd name="connsiteX30" fmla="*/ 1067692 w 3451226"/>
                    <a:gd name="connsiteY30" fmla="*/ 2221977 h 3416300"/>
                    <a:gd name="connsiteX31" fmla="*/ 1083950 w 3451226"/>
                    <a:gd name="connsiteY31" fmla="*/ 2202273 h 3416300"/>
                    <a:gd name="connsiteX32" fmla="*/ 1485454 w 3451226"/>
                    <a:gd name="connsiteY32" fmla="*/ 2517562 h 3416300"/>
                    <a:gd name="connsiteX33" fmla="*/ 1478893 w 3451226"/>
                    <a:gd name="connsiteY33" fmla="*/ 2560959 h 3416300"/>
                    <a:gd name="connsiteX34" fmla="*/ 1725613 w 3451226"/>
                    <a:gd name="connsiteY34" fmla="*/ 2807679 h 3416300"/>
                    <a:gd name="connsiteX35" fmla="*/ 1972333 w 3451226"/>
                    <a:gd name="connsiteY35" fmla="*/ 2560960 h 3416300"/>
                    <a:gd name="connsiteX36" fmla="*/ 1968678 w 3451226"/>
                    <a:gd name="connsiteY36" fmla="*/ 2536787 h 3416300"/>
                    <a:gd name="connsiteX37" fmla="*/ 2378045 w 3451226"/>
                    <a:gd name="connsiteY37" fmla="*/ 2215324 h 3416300"/>
                    <a:gd name="connsiteX38" fmla="*/ 2383533 w 3451226"/>
                    <a:gd name="connsiteY38" fmla="*/ 2221977 h 3416300"/>
                    <a:gd name="connsiteX39" fmla="*/ 2557991 w 3451226"/>
                    <a:gd name="connsiteY39" fmla="*/ 2294239 h 3416300"/>
                    <a:gd name="connsiteX40" fmla="*/ 2804711 w 3451226"/>
                    <a:gd name="connsiteY40" fmla="*/ 2047520 h 3416300"/>
                    <a:gd name="connsiteX41" fmla="*/ 2557992 w 3451226"/>
                    <a:gd name="connsiteY41" fmla="*/ 1800800 h 3416300"/>
                    <a:gd name="connsiteX42" fmla="*/ 2508268 w 3451226"/>
                    <a:gd name="connsiteY42" fmla="*/ 1805812 h 3416300"/>
                    <a:gd name="connsiteX43" fmla="*/ 2483888 w 3451226"/>
                    <a:gd name="connsiteY43" fmla="*/ 1813380 h 3416300"/>
                    <a:gd name="connsiteX44" fmla="*/ 1948838 w 3451226"/>
                    <a:gd name="connsiteY44" fmla="*/ 1204562 h 3416300"/>
                    <a:gd name="connsiteX45" fmla="*/ 1961242 w 3451226"/>
                    <a:gd name="connsiteY45" fmla="*/ 1178761 h 3416300"/>
                    <a:gd name="connsiteX46" fmla="*/ 1972333 w 3451226"/>
                    <a:gd name="connsiteY46" fmla="*/ 1105394 h 3416300"/>
                    <a:gd name="connsiteX47" fmla="*/ 1725613 w 3451226"/>
                    <a:gd name="connsiteY47" fmla="*/ 858675 h 3416300"/>
                    <a:gd name="connsiteX48" fmla="*/ 1716088 w 3451226"/>
                    <a:gd name="connsiteY48" fmla="*/ 0 h 3416300"/>
                    <a:gd name="connsiteX49" fmla="*/ 3451226 w 3451226"/>
                    <a:gd name="connsiteY49" fmla="*/ 2038350 h 3416300"/>
                    <a:gd name="connsiteX50" fmla="*/ 1716088 w 3451226"/>
                    <a:gd name="connsiteY50" fmla="*/ 3416300 h 3416300"/>
                    <a:gd name="connsiteX51" fmla="*/ 0 w 3451226"/>
                    <a:gd name="connsiteY51" fmla="*/ 2038350 h 34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51226" h="3416300">
                      <a:moveTo>
                        <a:pt x="1850328" y="1315325"/>
                      </a:moveTo>
                      <a:lnTo>
                        <a:pt x="2362689" y="1898325"/>
                      </a:lnTo>
                      <a:lnTo>
                        <a:pt x="2353407" y="1909577"/>
                      </a:lnTo>
                      <a:cubicBezTo>
                        <a:pt x="2326804" y="1948952"/>
                        <a:pt x="2311271" y="1996422"/>
                        <a:pt x="2311271" y="2047520"/>
                      </a:cubicBezTo>
                      <a:lnTo>
                        <a:pt x="2314372" y="2078274"/>
                      </a:lnTo>
                      <a:lnTo>
                        <a:pt x="1907362" y="2397885"/>
                      </a:lnTo>
                      <a:lnTo>
                        <a:pt x="1882550" y="2370579"/>
                      </a:lnTo>
                      <a:cubicBezTo>
                        <a:pt x="1864272" y="2355495"/>
                        <a:pt x="1843786" y="2342992"/>
                        <a:pt x="1821648" y="2333629"/>
                      </a:cubicBezTo>
                      <a:lnTo>
                        <a:pt x="1799170" y="2326651"/>
                      </a:lnTo>
                      <a:lnTo>
                        <a:pt x="1799170" y="1339704"/>
                      </a:lnTo>
                      <a:lnTo>
                        <a:pt x="1821648" y="1332726"/>
                      </a:lnTo>
                      <a:close/>
                      <a:moveTo>
                        <a:pt x="1593985" y="1313406"/>
                      </a:moveTo>
                      <a:lnTo>
                        <a:pt x="1629578" y="1332726"/>
                      </a:lnTo>
                      <a:lnTo>
                        <a:pt x="1652056" y="1339703"/>
                      </a:lnTo>
                      <a:lnTo>
                        <a:pt x="1652056" y="2326650"/>
                      </a:lnTo>
                      <a:lnTo>
                        <a:pt x="1629578" y="2333628"/>
                      </a:lnTo>
                      <a:cubicBezTo>
                        <a:pt x="1607440" y="2342992"/>
                        <a:pt x="1586954" y="2355495"/>
                        <a:pt x="1568676" y="2370578"/>
                      </a:cubicBezTo>
                      <a:lnTo>
                        <a:pt x="1555268" y="2385333"/>
                      </a:lnTo>
                      <a:lnTo>
                        <a:pt x="1138864" y="2058344"/>
                      </a:lnTo>
                      <a:lnTo>
                        <a:pt x="1139955" y="2047520"/>
                      </a:lnTo>
                      <a:cubicBezTo>
                        <a:pt x="1139955" y="1996422"/>
                        <a:pt x="1124422" y="1948953"/>
                        <a:pt x="1097819" y="1909576"/>
                      </a:cubicBezTo>
                      <a:lnTo>
                        <a:pt x="1084373" y="1893279"/>
                      </a:lnTo>
                      <a:close/>
                      <a:moveTo>
                        <a:pt x="1725613" y="858675"/>
                      </a:moveTo>
                      <a:cubicBezTo>
                        <a:pt x="1589353" y="858674"/>
                        <a:pt x="1478893" y="969134"/>
                        <a:pt x="1478893" y="1105394"/>
                      </a:cubicBezTo>
                      <a:cubicBezTo>
                        <a:pt x="1478893" y="1122427"/>
                        <a:pt x="1480619" y="1139056"/>
                        <a:pt x="1483905" y="1155117"/>
                      </a:cubicBezTo>
                      <a:lnTo>
                        <a:pt x="1497827" y="1199967"/>
                      </a:lnTo>
                      <a:lnTo>
                        <a:pt x="958258" y="1813927"/>
                      </a:lnTo>
                      <a:lnTo>
                        <a:pt x="893235" y="1800799"/>
                      </a:lnTo>
                      <a:cubicBezTo>
                        <a:pt x="756975" y="1800799"/>
                        <a:pt x="646515" y="1911259"/>
                        <a:pt x="646515" y="2047520"/>
                      </a:cubicBezTo>
                      <a:cubicBezTo>
                        <a:pt x="646515" y="2183780"/>
                        <a:pt x="756975" y="2294239"/>
                        <a:pt x="893235" y="2294239"/>
                      </a:cubicBezTo>
                      <a:cubicBezTo>
                        <a:pt x="961365" y="2294239"/>
                        <a:pt x="1023045" y="2266624"/>
                        <a:pt x="1067692" y="2221977"/>
                      </a:cubicBezTo>
                      <a:lnTo>
                        <a:pt x="1083950" y="2202273"/>
                      </a:lnTo>
                      <a:lnTo>
                        <a:pt x="1485454" y="2517562"/>
                      </a:lnTo>
                      <a:lnTo>
                        <a:pt x="1478893" y="2560959"/>
                      </a:lnTo>
                      <a:cubicBezTo>
                        <a:pt x="1478893" y="2697220"/>
                        <a:pt x="1589353" y="2807680"/>
                        <a:pt x="1725613" y="2807679"/>
                      </a:cubicBezTo>
                      <a:cubicBezTo>
                        <a:pt x="1861873" y="2807680"/>
                        <a:pt x="1972333" y="2697220"/>
                        <a:pt x="1972333" y="2560960"/>
                      </a:cubicBezTo>
                      <a:lnTo>
                        <a:pt x="1968678" y="2536787"/>
                      </a:lnTo>
                      <a:lnTo>
                        <a:pt x="2378045" y="2215324"/>
                      </a:lnTo>
                      <a:lnTo>
                        <a:pt x="2383533" y="2221977"/>
                      </a:lnTo>
                      <a:cubicBezTo>
                        <a:pt x="2428181" y="2266625"/>
                        <a:pt x="2489862" y="2294239"/>
                        <a:pt x="2557991" y="2294239"/>
                      </a:cubicBezTo>
                      <a:cubicBezTo>
                        <a:pt x="2694251" y="2294240"/>
                        <a:pt x="2804711" y="2183779"/>
                        <a:pt x="2804711" y="2047520"/>
                      </a:cubicBezTo>
                      <a:cubicBezTo>
                        <a:pt x="2804711" y="1911260"/>
                        <a:pt x="2694251" y="1800799"/>
                        <a:pt x="2557992" y="1800800"/>
                      </a:cubicBezTo>
                      <a:cubicBezTo>
                        <a:pt x="2540959" y="1800800"/>
                        <a:pt x="2524329" y="1802526"/>
                        <a:pt x="2508268" y="1805812"/>
                      </a:cubicBezTo>
                      <a:lnTo>
                        <a:pt x="2483888" y="1813380"/>
                      </a:lnTo>
                      <a:lnTo>
                        <a:pt x="1948838" y="1204562"/>
                      </a:lnTo>
                      <a:lnTo>
                        <a:pt x="1961242" y="1178761"/>
                      </a:lnTo>
                      <a:cubicBezTo>
                        <a:pt x="1968450" y="1155585"/>
                        <a:pt x="1972333" y="1130944"/>
                        <a:pt x="1972333" y="1105394"/>
                      </a:cubicBezTo>
                      <a:cubicBezTo>
                        <a:pt x="1972333" y="969134"/>
                        <a:pt x="1861873" y="858674"/>
                        <a:pt x="1725613" y="858675"/>
                      </a:cubicBezTo>
                      <a:close/>
                      <a:moveTo>
                        <a:pt x="1716088" y="0"/>
                      </a:moveTo>
                      <a:lnTo>
                        <a:pt x="3451226" y="2038350"/>
                      </a:lnTo>
                      <a:lnTo>
                        <a:pt x="1716088" y="3416300"/>
                      </a:lnTo>
                      <a:lnTo>
                        <a:pt x="0" y="2038350"/>
                      </a:lnTo>
                      <a:close/>
                    </a:path>
                  </a:pathLst>
                </a:custGeom>
                <a:solidFill>
                  <a:schemeClr val="accent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sp>
        <p:nvSpPr>
          <p:cNvPr id="6" name="Rectangle 5"/>
          <p:cNvSpPr/>
          <p:nvPr/>
        </p:nvSpPr>
        <p:spPr>
          <a:xfrm>
            <a:off x="7960071" y="3555915"/>
            <a:ext cx="2076669" cy="376684"/>
          </a:xfrm>
          <a:prstGeom prst="rect">
            <a:avLst/>
          </a:prstGeom>
        </p:spPr>
        <p:txBody>
          <a:bodyPr wrap="none">
            <a:spAutoFit/>
          </a:bodyPr>
          <a:lstStyle/>
          <a:p>
            <a:pPr algn="ctr" defTabSz="914224">
              <a:defRPr/>
            </a:pPr>
            <a:r>
              <a:rPr lang="en-US" kern="0" dirty="0">
                <a:solidFill>
                  <a:schemeClr val="bg1"/>
                </a:solidFill>
              </a:rPr>
              <a:t>Azure marketplace</a:t>
            </a:r>
          </a:p>
        </p:txBody>
      </p:sp>
      <p:sp>
        <p:nvSpPr>
          <p:cNvPr id="39" name="Rectangle 38"/>
          <p:cNvSpPr/>
          <p:nvPr/>
        </p:nvSpPr>
        <p:spPr>
          <a:xfrm>
            <a:off x="341463" y="3228532"/>
            <a:ext cx="5009475" cy="3367791"/>
          </a:xfrm>
          <a:prstGeom prst="rect">
            <a:avLst/>
          </a:prstGeom>
          <a:noFill/>
        </p:spPr>
        <p:txBody>
          <a:bodyPr wrap="square" lIns="182828" tIns="146262" rIns="91414" bIns="146262">
            <a:noAutofit/>
          </a:bodyPr>
          <a:lstStyle/>
          <a:p>
            <a:pPr marL="231686" indent="-231686" defTabSz="932145">
              <a:spcAft>
                <a:spcPts val="600"/>
              </a:spcAft>
              <a:buFont typeface="Arial" panose="020B0604020202020204" pitchFamily="34" charset="0"/>
              <a:buChar char="•"/>
            </a:pPr>
            <a:r>
              <a:rPr lang="en-US" sz="1836" kern="0" dirty="0">
                <a:solidFill>
                  <a:schemeClr val="tx2"/>
                </a:solidFill>
                <a:latin typeface="+mj-lt"/>
              </a:rPr>
              <a:t>Simple deployment for pre-packaged solution</a:t>
            </a:r>
          </a:p>
          <a:p>
            <a:pPr marL="231686" indent="-231686" defTabSz="932145">
              <a:spcAft>
                <a:spcPts val="600"/>
              </a:spcAft>
              <a:buFont typeface="Arial" panose="020B0604020202020204" pitchFamily="34" charset="0"/>
              <a:buChar char="•"/>
            </a:pPr>
            <a:r>
              <a:rPr lang="en-US" sz="1836" kern="0" dirty="0">
                <a:solidFill>
                  <a:schemeClr val="tx2"/>
                </a:solidFill>
                <a:latin typeface="+mj-lt"/>
              </a:rPr>
              <a:t>A unified location for Azure based offerings from Microsoft and partners</a:t>
            </a:r>
          </a:p>
          <a:p>
            <a:pPr marL="231686" indent="-231686" defTabSz="932145">
              <a:spcAft>
                <a:spcPts val="600"/>
              </a:spcAft>
              <a:buFont typeface="Arial" panose="020B0604020202020204" pitchFamily="34" charset="0"/>
              <a:buChar char="•"/>
            </a:pPr>
            <a:r>
              <a:rPr lang="en-US" sz="1836" kern="0" dirty="0">
                <a:solidFill>
                  <a:schemeClr val="tx2"/>
                </a:solidFill>
                <a:latin typeface="+mj-lt"/>
              </a:rPr>
              <a:t>Thousands of offers </a:t>
            </a:r>
          </a:p>
          <a:p>
            <a:pPr marL="231686" indent="-231686" defTabSz="932145">
              <a:spcAft>
                <a:spcPts val="600"/>
              </a:spcAft>
              <a:buFont typeface="Arial" panose="020B0604020202020204" pitchFamily="34" charset="0"/>
              <a:buChar char="•"/>
            </a:pPr>
            <a:r>
              <a:rPr lang="en-US" sz="1836" kern="0" dirty="0">
                <a:solidFill>
                  <a:schemeClr val="tx2"/>
                </a:solidFill>
                <a:latin typeface="+mj-lt"/>
              </a:rPr>
              <a:t>Integrated platform experience Streamlined configuration, deployment, and management</a:t>
            </a:r>
          </a:p>
          <a:p>
            <a:pPr marL="231686" indent="-231686" defTabSz="932145">
              <a:spcAft>
                <a:spcPts val="600"/>
              </a:spcAft>
              <a:buFont typeface="Arial" panose="020B0604020202020204" pitchFamily="34" charset="0"/>
              <a:buChar char="•"/>
            </a:pPr>
            <a:r>
              <a:rPr lang="en-US" sz="1836" kern="0" dirty="0">
                <a:solidFill>
                  <a:schemeClr val="tx2"/>
                </a:solidFill>
                <a:latin typeface="+mj-lt"/>
              </a:rPr>
              <a:t>Fortune 500 and SMB customers across 86 global markets</a:t>
            </a:r>
          </a:p>
          <a:p>
            <a:pPr defTabSz="932145">
              <a:spcAft>
                <a:spcPts val="600"/>
              </a:spcAft>
            </a:pPr>
            <a:endParaRPr lang="en-US" sz="1836" kern="0" dirty="0">
              <a:solidFill>
                <a:schemeClr val="tx2"/>
              </a:solidFill>
              <a:latin typeface="+mj-lt"/>
            </a:endParaRPr>
          </a:p>
        </p:txBody>
      </p:sp>
      <p:sp>
        <p:nvSpPr>
          <p:cNvPr id="3" name="Rectangle 2"/>
          <p:cNvSpPr/>
          <p:nvPr/>
        </p:nvSpPr>
        <p:spPr>
          <a:xfrm>
            <a:off x="403143" y="1587035"/>
            <a:ext cx="6215769" cy="1449842"/>
          </a:xfrm>
          <a:prstGeom prst="rect">
            <a:avLst/>
          </a:prstGeom>
        </p:spPr>
        <p:txBody>
          <a:bodyPr>
            <a:spAutoFit/>
          </a:bodyPr>
          <a:lstStyle/>
          <a:p>
            <a:pPr defTabSz="932324">
              <a:lnSpc>
                <a:spcPct val="90000"/>
              </a:lnSpc>
              <a:spcBef>
                <a:spcPts val="1199"/>
              </a:spcBef>
            </a:pPr>
            <a:r>
              <a:rPr lang="en-US" sz="3199" dirty="0">
                <a:solidFill>
                  <a:schemeClr val="accent1"/>
                </a:solidFill>
                <a:latin typeface="+mj-lt"/>
              </a:rPr>
              <a:t>The Azure marketplace brings Azure partner ecosystem to customers around the world</a:t>
            </a:r>
          </a:p>
        </p:txBody>
      </p:sp>
    </p:spTree>
    <p:extLst>
      <p:ext uri="{BB962C8B-B14F-4D97-AF65-F5344CB8AC3E}">
        <p14:creationId xmlns:p14="http://schemas.microsoft.com/office/powerpoint/2010/main" val="414998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154739" y="2098558"/>
            <a:ext cx="12127001" cy="1859015"/>
          </a:xfrm>
          <a:prstGeom prst="rect">
            <a:avLst/>
          </a:prstGeom>
          <a:noFill/>
        </p:spPr>
        <p:txBody>
          <a:bodyPr vert="horz" lIns="137141" tIns="137141" rIns="137141" bIns="137141" rtlCol="0" anchor="t" anchorCtr="0">
            <a:normAutofit fontScale="82500" lnSpcReduction="20000"/>
          </a:bodyPr>
          <a:lstStyle>
            <a:lvl1pPr marL="0" algn="l" defTabSz="1109758" rtl="0" eaLnBrk="1" latinLnBrk="0" hangingPunct="1">
              <a:lnSpc>
                <a:spcPct val="90000"/>
              </a:lnSpc>
              <a:spcBef>
                <a:spcPct val="0"/>
              </a:spcBef>
              <a:buNone/>
              <a:defRPr lang="en-US" sz="8771" kern="1200" spc="-100" baseline="0">
                <a:gradFill>
                  <a:gsLst>
                    <a:gs pos="100000">
                      <a:schemeClr val="tx1"/>
                    </a:gs>
                    <a:gs pos="0">
                      <a:schemeClr val="tx1"/>
                    </a:gs>
                  </a:gsLst>
                  <a:lin ang="5400000" scaled="0"/>
                </a:gradFill>
                <a:latin typeface="Segoe UI Light" pitchFamily="34" charset="0"/>
                <a:ea typeface="Segoe UI" pitchFamily="34" charset="0"/>
                <a:cs typeface="Segoe UI" pitchFamily="34" charset="0"/>
              </a:defRPr>
            </a:lvl1pPr>
          </a:lstStyle>
          <a:p>
            <a:pPr defTabSz="1109545">
              <a:defRPr/>
            </a:pPr>
            <a:r>
              <a:rPr lang="en-US" sz="8769">
                <a:gradFill>
                  <a:gsLst>
                    <a:gs pos="100000">
                      <a:sysClr val="window" lastClr="FFFFFF"/>
                    </a:gs>
                    <a:gs pos="0">
                      <a:sysClr val="window" lastClr="FFFFFF"/>
                    </a:gs>
                  </a:gsLst>
                  <a:lin ang="5400000" scaled="0"/>
                </a:gradFill>
              </a:rPr>
              <a:t>Azure Compute</a:t>
            </a:r>
            <a:br>
              <a:rPr lang="en-US" sz="8769">
                <a:gradFill>
                  <a:gsLst>
                    <a:gs pos="100000">
                      <a:sysClr val="window" lastClr="FFFFFF"/>
                    </a:gs>
                    <a:gs pos="0">
                      <a:sysClr val="window" lastClr="FFFFFF"/>
                    </a:gs>
                  </a:gsLst>
                  <a:lin ang="5400000" scaled="0"/>
                </a:gradFill>
              </a:rPr>
            </a:br>
            <a:endParaRPr lang="en-US" sz="8769" dirty="0">
              <a:gradFill>
                <a:gsLst>
                  <a:gs pos="100000">
                    <a:sysClr val="window" lastClr="FFFFFF"/>
                  </a:gs>
                  <a:gs pos="0">
                    <a:sysClr val="window" lastClr="FFFFFF"/>
                  </a:gs>
                </a:gsLst>
                <a:lin ang="5400000" scaled="0"/>
              </a:gradFill>
            </a:endParaRPr>
          </a:p>
        </p:txBody>
      </p:sp>
      <p:sp>
        <p:nvSpPr>
          <p:cNvPr id="6" name="Text Placeholder 8"/>
          <p:cNvSpPr txBox="1">
            <a:spLocks/>
          </p:cNvSpPr>
          <p:nvPr/>
        </p:nvSpPr>
        <p:spPr>
          <a:xfrm>
            <a:off x="251938" y="4039310"/>
            <a:ext cx="6417494" cy="1116312"/>
          </a:xfrm>
          <a:prstGeom prst="rect">
            <a:avLst/>
          </a:prstGeom>
        </p:spPr>
        <p:txBody>
          <a:bodyPr vert="horz" lIns="137141" tIns="137141" rIns="137141" bIns="137141" rtlCol="0">
            <a:noAutofit/>
          </a:bodyPr>
          <a:lstStyle>
            <a:lvl1pPr marL="194218" indent="-194218" algn="l" defTabSz="1109758" rtl="0" eaLnBrk="1" latinLnBrk="0" hangingPunct="1">
              <a:lnSpc>
                <a:spcPct val="80000"/>
              </a:lnSpc>
              <a:spcBef>
                <a:spcPts val="1836"/>
              </a:spcBef>
              <a:buClr>
                <a:srgbClr val="0072C6"/>
              </a:buClr>
              <a:buSzPct val="100000"/>
              <a:buFont typeface="Wingdings" pitchFamily="2" charset="2"/>
              <a:buNone/>
              <a:defRPr lang="en-US" sz="2040" kern="1200" dirty="0">
                <a:solidFill>
                  <a:srgbClr val="FFFFFF"/>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194181" indent="-194181" defTabSz="1109545">
              <a:defRPr/>
            </a:pPr>
            <a:r>
              <a:rPr lang="en-US"/>
              <a:t>GPU, CPU, Azure Batch + PaaS Services</a:t>
            </a:r>
            <a:endParaRPr lang="en-US" dirty="0"/>
          </a:p>
        </p:txBody>
      </p:sp>
    </p:spTree>
    <p:extLst>
      <p:ext uri="{BB962C8B-B14F-4D97-AF65-F5344CB8AC3E}">
        <p14:creationId xmlns:p14="http://schemas.microsoft.com/office/powerpoint/2010/main" val="3503476032"/>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p:cNvSpPr>
            <a:spLocks noGrp="1"/>
          </p:cNvSpPr>
          <p:nvPr>
            <p:ph type="title" idx="4294967295"/>
          </p:nvPr>
        </p:nvSpPr>
        <p:spPr>
          <a:xfrm>
            <a:off x="547688" y="295275"/>
            <a:ext cx="11888787" cy="917575"/>
          </a:xfrm>
        </p:spPr>
        <p:txBody>
          <a:bodyPr>
            <a:normAutofit/>
          </a:bodyPr>
          <a:lstStyle/>
          <a:p>
            <a:r>
              <a:rPr lang="en-US" sz="4896" dirty="0">
                <a:solidFill>
                  <a:schemeClr val="accent1"/>
                </a:solidFill>
                <a:latin typeface="Segoe UI Light" panose="020B0502040204020203" pitchFamily="34" charset="0"/>
                <a:cs typeface="Segoe UI Light" panose="020B0502040204020203" pitchFamily="34" charset="0"/>
              </a:rPr>
              <a:t>Hardware capabilities</a:t>
            </a:r>
          </a:p>
        </p:txBody>
      </p:sp>
      <p:grpSp>
        <p:nvGrpSpPr>
          <p:cNvPr id="4" name="Group 3"/>
          <p:cNvGrpSpPr/>
          <p:nvPr/>
        </p:nvGrpSpPr>
        <p:grpSpPr>
          <a:xfrm>
            <a:off x="5431978" y="2172526"/>
            <a:ext cx="1474406" cy="1242966"/>
            <a:chOff x="5833272" y="1409600"/>
            <a:chExt cx="1792830" cy="1630998"/>
          </a:xfrm>
        </p:grpSpPr>
        <p:pic>
          <p:nvPicPr>
            <p:cNvPr id="81" name="Picture 80"/>
            <p:cNvPicPr>
              <a:picLocks noChangeAspect="1"/>
            </p:cNvPicPr>
            <p:nvPr/>
          </p:nvPicPr>
          <p:blipFill rotWithShape="1">
            <a:blip r:embed="rId3" cstate="print">
              <a:extLst>
                <a:ext uri="{28A0092B-C50C-407E-A947-70E740481C1C}">
                  <a14:useLocalDpi xmlns:a14="http://schemas.microsoft.com/office/drawing/2010/main" val="0"/>
                </a:ext>
              </a:extLst>
            </a:blip>
            <a:srcRect b="30089"/>
            <a:stretch/>
          </p:blipFill>
          <p:spPr>
            <a:xfrm>
              <a:off x="5833272" y="1409600"/>
              <a:ext cx="1792830" cy="1630998"/>
            </a:xfrm>
            <a:prstGeom prst="rect">
              <a:avLst/>
            </a:prstGeom>
          </p:spPr>
        </p:pic>
        <p:sp>
          <p:nvSpPr>
            <p:cNvPr id="90" name="Rectangle 89"/>
            <p:cNvSpPr/>
            <p:nvPr/>
          </p:nvSpPr>
          <p:spPr bwMode="auto">
            <a:xfrm>
              <a:off x="6029961" y="1529880"/>
              <a:ext cx="1468722" cy="102836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pPr>
              <a:r>
                <a:rPr lang="en-US" sz="4398" b="1" dirty="0">
                  <a:solidFill>
                    <a:schemeClr val="accent4"/>
                  </a:solidFill>
                </a:rPr>
                <a:t>H</a:t>
              </a:r>
            </a:p>
          </p:txBody>
        </p:sp>
      </p:grpSp>
      <p:sp>
        <p:nvSpPr>
          <p:cNvPr id="104" name="Text Placeholder 9"/>
          <p:cNvSpPr txBox="1">
            <a:spLocks/>
          </p:cNvSpPr>
          <p:nvPr/>
        </p:nvSpPr>
        <p:spPr>
          <a:xfrm>
            <a:off x="424367" y="3626835"/>
            <a:ext cx="3773756" cy="3001956"/>
          </a:xfrm>
          <a:prstGeom prst="rect">
            <a:avLst/>
          </a:prstGeom>
          <a:noFill/>
        </p:spPr>
        <p:txBody>
          <a:bodyPr vert="horz" wrap="square" lIns="146262" tIns="91414" rIns="146262" bIns="9141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1380" indent="-291380" defTabSz="932418">
              <a:buFont typeface="Arial" panose="020B0604020202020204" pitchFamily="34" charset="0"/>
              <a:buChar char="•"/>
            </a:pPr>
            <a:r>
              <a:rPr lang="en-US" sz="1632" dirty="0">
                <a:solidFill>
                  <a:schemeClr val="tx2"/>
                </a:solidFill>
                <a:latin typeface="+mj-lt"/>
              </a:rPr>
              <a:t>A8-A9 and A10-A11 are performance-tuned VMs that provide bare-metal results</a:t>
            </a:r>
          </a:p>
          <a:p>
            <a:pPr marL="291380" indent="-291380" defTabSz="932418">
              <a:buFont typeface="Arial" panose="020B0604020202020204" pitchFamily="34" charset="0"/>
              <a:buChar char="•"/>
            </a:pPr>
            <a:r>
              <a:rPr lang="en-US" sz="1632" dirty="0">
                <a:solidFill>
                  <a:schemeClr val="tx2"/>
                </a:solidFill>
                <a:latin typeface="+mj-lt"/>
              </a:rPr>
              <a:t>8 or 16 CPU cores per VM</a:t>
            </a:r>
          </a:p>
          <a:p>
            <a:pPr marL="291380" indent="-291380" defTabSz="932418">
              <a:buFont typeface="Arial" panose="020B0604020202020204" pitchFamily="34" charset="0"/>
              <a:buChar char="•"/>
            </a:pPr>
            <a:r>
              <a:rPr lang="en-US" sz="1632" dirty="0">
                <a:solidFill>
                  <a:schemeClr val="tx2"/>
                </a:solidFill>
                <a:latin typeface="+mj-lt"/>
              </a:rPr>
              <a:t>A8-A9 with QDR InfiniBand + RDMA on Windows and Linux</a:t>
            </a:r>
          </a:p>
          <a:p>
            <a:pPr marL="757590" lvl="1" indent="-291380" defTabSz="932418">
              <a:buFont typeface="Arial" panose="020B0604020202020204" pitchFamily="34" charset="0"/>
              <a:buChar char="•"/>
            </a:pPr>
            <a:r>
              <a:rPr lang="en-US" sz="1632" dirty="0">
                <a:solidFill>
                  <a:schemeClr val="tx2"/>
                </a:solidFill>
                <a:latin typeface="+mj-lt"/>
              </a:rPr>
              <a:t>&lt; 3 µsecs latency</a:t>
            </a:r>
          </a:p>
          <a:p>
            <a:pPr marL="757590" lvl="1" indent="-291380" defTabSz="932418">
              <a:buFont typeface="Arial" panose="020B0604020202020204" pitchFamily="34" charset="0"/>
              <a:buChar char="•"/>
            </a:pPr>
            <a:r>
              <a:rPr lang="en-US" sz="1632" dirty="0">
                <a:solidFill>
                  <a:schemeClr val="tx2"/>
                </a:solidFill>
                <a:latin typeface="+mj-lt"/>
              </a:rPr>
              <a:t>32 </a:t>
            </a:r>
            <a:r>
              <a:rPr lang="en-US" sz="1632" dirty="0" err="1">
                <a:solidFill>
                  <a:schemeClr val="tx2"/>
                </a:solidFill>
                <a:latin typeface="+mj-lt"/>
              </a:rPr>
              <a:t>Gbps</a:t>
            </a:r>
            <a:r>
              <a:rPr lang="en-US" sz="1632" dirty="0">
                <a:solidFill>
                  <a:schemeClr val="tx2"/>
                </a:solidFill>
                <a:latin typeface="+mj-lt"/>
              </a:rPr>
              <a:t> throughput (actual)</a:t>
            </a:r>
          </a:p>
          <a:p>
            <a:pPr marL="291380" indent="-291380" defTabSz="932418">
              <a:buFont typeface="Arial" panose="020B0604020202020204" pitchFamily="34" charset="0"/>
              <a:buChar char="•"/>
            </a:pPr>
            <a:r>
              <a:rPr lang="en-US" sz="1632" dirty="0">
                <a:solidFill>
                  <a:schemeClr val="tx2"/>
                </a:solidFill>
                <a:latin typeface="+mj-lt"/>
              </a:rPr>
              <a:t>Fully non-blocking topology to ensure max bandwidth</a:t>
            </a:r>
          </a:p>
          <a:p>
            <a:pPr marL="291380" indent="-291380" defTabSz="932418">
              <a:buFont typeface="Arial" panose="020B0604020202020204" pitchFamily="34" charset="0"/>
              <a:buChar char="•"/>
            </a:pPr>
            <a:r>
              <a:rPr lang="en-US" sz="1632" dirty="0">
                <a:solidFill>
                  <a:schemeClr val="tx2"/>
                </a:solidFill>
                <a:latin typeface="+mj-lt"/>
              </a:rPr>
              <a:t>E5-2670 Sandy Bridge processor</a:t>
            </a:r>
          </a:p>
        </p:txBody>
      </p:sp>
      <p:grpSp>
        <p:nvGrpSpPr>
          <p:cNvPr id="2" name="Group 1"/>
          <p:cNvGrpSpPr/>
          <p:nvPr/>
        </p:nvGrpSpPr>
        <p:grpSpPr>
          <a:xfrm>
            <a:off x="1340602" y="2159466"/>
            <a:ext cx="1474406" cy="1242966"/>
            <a:chOff x="3088443" y="1409600"/>
            <a:chExt cx="1792830" cy="1630998"/>
          </a:xfrm>
        </p:grpSpPr>
        <p:pic>
          <p:nvPicPr>
            <p:cNvPr id="105" name="Picture 104"/>
            <p:cNvPicPr>
              <a:picLocks noChangeAspect="1"/>
            </p:cNvPicPr>
            <p:nvPr/>
          </p:nvPicPr>
          <p:blipFill rotWithShape="1">
            <a:blip r:embed="rId3" cstate="print">
              <a:extLst>
                <a:ext uri="{28A0092B-C50C-407E-A947-70E740481C1C}">
                  <a14:useLocalDpi xmlns:a14="http://schemas.microsoft.com/office/drawing/2010/main" val="0"/>
                </a:ext>
              </a:extLst>
            </a:blip>
            <a:srcRect b="30089"/>
            <a:stretch/>
          </p:blipFill>
          <p:spPr>
            <a:xfrm>
              <a:off x="3088443" y="1409600"/>
              <a:ext cx="1792830" cy="1630998"/>
            </a:xfrm>
            <a:prstGeom prst="rect">
              <a:avLst/>
            </a:prstGeom>
          </p:spPr>
        </p:pic>
        <p:sp>
          <p:nvSpPr>
            <p:cNvPr id="106" name="Rectangle 105"/>
            <p:cNvSpPr/>
            <p:nvPr/>
          </p:nvSpPr>
          <p:spPr bwMode="auto">
            <a:xfrm>
              <a:off x="3268698" y="1536007"/>
              <a:ext cx="1468722" cy="102836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pPr>
              <a:r>
                <a:rPr lang="en-US" sz="4398" b="1" dirty="0">
                  <a:solidFill>
                    <a:schemeClr val="accent4"/>
                  </a:solidFill>
                </a:rPr>
                <a:t>A</a:t>
              </a:r>
            </a:p>
          </p:txBody>
        </p:sp>
      </p:grpSp>
      <p:grpSp>
        <p:nvGrpSpPr>
          <p:cNvPr id="3" name="Group 2"/>
          <p:cNvGrpSpPr/>
          <p:nvPr/>
        </p:nvGrpSpPr>
        <p:grpSpPr>
          <a:xfrm>
            <a:off x="9523355" y="2241502"/>
            <a:ext cx="1474406" cy="1242966"/>
            <a:chOff x="8421568" y="1409600"/>
            <a:chExt cx="1792830" cy="1630998"/>
          </a:xfrm>
        </p:grpSpPr>
        <p:pic>
          <p:nvPicPr>
            <p:cNvPr id="107" name="Picture 106"/>
            <p:cNvPicPr>
              <a:picLocks noChangeAspect="1"/>
            </p:cNvPicPr>
            <p:nvPr/>
          </p:nvPicPr>
          <p:blipFill rotWithShape="1">
            <a:blip r:embed="rId3" cstate="print">
              <a:extLst>
                <a:ext uri="{28A0092B-C50C-407E-A947-70E740481C1C}">
                  <a14:useLocalDpi xmlns:a14="http://schemas.microsoft.com/office/drawing/2010/main" val="0"/>
                </a:ext>
              </a:extLst>
            </a:blip>
            <a:srcRect b="30089"/>
            <a:stretch/>
          </p:blipFill>
          <p:spPr>
            <a:xfrm>
              <a:off x="8421568" y="1409600"/>
              <a:ext cx="1792830" cy="1630998"/>
            </a:xfrm>
            <a:prstGeom prst="rect">
              <a:avLst/>
            </a:prstGeom>
          </p:spPr>
        </p:pic>
        <p:sp>
          <p:nvSpPr>
            <p:cNvPr id="108" name="Rectangle 107"/>
            <p:cNvSpPr/>
            <p:nvPr/>
          </p:nvSpPr>
          <p:spPr bwMode="auto">
            <a:xfrm>
              <a:off x="8618257" y="1529880"/>
              <a:ext cx="1468722" cy="102836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pPr>
              <a:r>
                <a:rPr lang="en-US" sz="4398" b="1" dirty="0">
                  <a:solidFill>
                    <a:schemeClr val="accent4"/>
                  </a:solidFill>
                </a:rPr>
                <a:t>N</a:t>
              </a:r>
            </a:p>
          </p:txBody>
        </p:sp>
      </p:grpSp>
      <p:sp>
        <p:nvSpPr>
          <p:cNvPr id="109" name="Text Placeholder 9"/>
          <p:cNvSpPr txBox="1">
            <a:spLocks/>
          </p:cNvSpPr>
          <p:nvPr/>
        </p:nvSpPr>
        <p:spPr>
          <a:xfrm>
            <a:off x="4452093" y="3626834"/>
            <a:ext cx="3773756" cy="2947357"/>
          </a:xfrm>
          <a:prstGeom prst="rect">
            <a:avLst/>
          </a:prstGeom>
          <a:noFill/>
        </p:spPr>
        <p:txBody>
          <a:bodyPr vert="horz" wrap="square" lIns="146262" tIns="91414" rIns="146262" bIns="9141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1380" indent="-291380" defTabSz="932418">
              <a:buFont typeface="Arial" panose="020B0604020202020204" pitchFamily="34" charset="0"/>
              <a:buChar char="•"/>
            </a:pPr>
            <a:r>
              <a:rPr lang="en-US" sz="1632" dirty="0">
                <a:solidFill>
                  <a:schemeClr val="tx2"/>
                </a:solidFill>
                <a:latin typeface="+mj-lt"/>
              </a:rPr>
              <a:t>H series</a:t>
            </a:r>
          </a:p>
          <a:p>
            <a:pPr marL="291380" indent="-291380" defTabSz="932418">
              <a:buFont typeface="Arial" panose="020B0604020202020204" pitchFamily="34" charset="0"/>
              <a:buChar char="•"/>
            </a:pPr>
            <a:r>
              <a:rPr lang="en-US" sz="1632" dirty="0">
                <a:solidFill>
                  <a:schemeClr val="tx2"/>
                </a:solidFill>
                <a:latin typeface="+mj-lt"/>
              </a:rPr>
              <a:t>Fastest VMs in the public cloud</a:t>
            </a:r>
          </a:p>
          <a:p>
            <a:pPr marL="291380" indent="-291380" defTabSz="932418">
              <a:buFont typeface="Arial" panose="020B0604020202020204" pitchFamily="34" charset="0"/>
              <a:buChar char="•"/>
            </a:pPr>
            <a:r>
              <a:rPr lang="en-US" sz="1632" dirty="0">
                <a:solidFill>
                  <a:schemeClr val="tx2"/>
                </a:solidFill>
                <a:latin typeface="+mj-lt"/>
              </a:rPr>
              <a:t>8 or 16 CPU cores per VM</a:t>
            </a:r>
          </a:p>
          <a:p>
            <a:pPr marL="291380" indent="-291380" defTabSz="932418">
              <a:buFont typeface="Arial" panose="020B0604020202020204" pitchFamily="34" charset="0"/>
              <a:buChar char="•"/>
            </a:pPr>
            <a:r>
              <a:rPr lang="en-US" sz="1632" dirty="0">
                <a:solidFill>
                  <a:schemeClr val="tx2"/>
                </a:solidFill>
                <a:latin typeface="+mj-lt"/>
              </a:rPr>
              <a:t>H16r and H16mr with FDR InfiniBand + RDMA on Windows and Linux</a:t>
            </a:r>
          </a:p>
          <a:p>
            <a:pPr marL="757590" lvl="1" indent="-291380" defTabSz="932418">
              <a:buFont typeface="Arial" panose="020B0604020202020204" pitchFamily="34" charset="0"/>
              <a:buChar char="•"/>
            </a:pPr>
            <a:r>
              <a:rPr lang="en-US" sz="1632" dirty="0">
                <a:solidFill>
                  <a:schemeClr val="tx2"/>
                </a:solidFill>
                <a:latin typeface="+mj-lt"/>
              </a:rPr>
              <a:t>&lt;2.5- 3.5 µsecs latency</a:t>
            </a:r>
          </a:p>
          <a:p>
            <a:pPr marL="291380" indent="-291380" defTabSz="932418">
              <a:buFont typeface="Arial" panose="020B0604020202020204" pitchFamily="34" charset="0"/>
              <a:buChar char="•"/>
            </a:pPr>
            <a:r>
              <a:rPr lang="en-US" sz="1632" dirty="0">
                <a:solidFill>
                  <a:schemeClr val="tx2"/>
                </a:solidFill>
                <a:latin typeface="+mj-lt"/>
              </a:rPr>
              <a:t>Fully non-blocking topology</a:t>
            </a:r>
          </a:p>
          <a:p>
            <a:pPr marL="291380" indent="-291380" defTabSz="932418">
              <a:buFont typeface="Arial" panose="020B0604020202020204" pitchFamily="34" charset="0"/>
              <a:buChar char="•"/>
            </a:pPr>
            <a:r>
              <a:rPr lang="en-US" sz="1632" dirty="0">
                <a:solidFill>
                  <a:schemeClr val="tx2"/>
                </a:solidFill>
                <a:latin typeface="+mj-lt"/>
              </a:rPr>
              <a:t>E5-2667 v3 Haswell processor</a:t>
            </a:r>
          </a:p>
          <a:p>
            <a:pPr marL="291380" indent="-291380" defTabSz="932418">
              <a:buFont typeface="Arial" panose="020B0604020202020204" pitchFamily="34" charset="0"/>
              <a:buChar char="•"/>
            </a:pPr>
            <a:r>
              <a:rPr lang="en-US" sz="1632" dirty="0">
                <a:solidFill>
                  <a:schemeClr val="tx2"/>
                </a:solidFill>
                <a:latin typeface="+mj-lt"/>
              </a:rPr>
              <a:t>Up to 224 GB DDR 4 memory</a:t>
            </a:r>
          </a:p>
          <a:p>
            <a:pPr marL="291380" indent="-291380" defTabSz="932418">
              <a:buFont typeface="Arial" panose="020B0604020202020204" pitchFamily="34" charset="0"/>
              <a:buChar char="•"/>
            </a:pPr>
            <a:r>
              <a:rPr lang="en-US" sz="1632" dirty="0">
                <a:solidFill>
                  <a:schemeClr val="tx2"/>
                </a:solidFill>
                <a:latin typeface="+mj-lt"/>
              </a:rPr>
              <a:t>Up to 2 TB of local SSD</a:t>
            </a:r>
          </a:p>
          <a:p>
            <a:pPr marL="291380" indent="-291380" defTabSz="932418">
              <a:buFont typeface="Arial" panose="020B0604020202020204" pitchFamily="34" charset="0"/>
              <a:buChar char="•"/>
            </a:pPr>
            <a:endParaRPr lang="en-US" sz="1632" dirty="0">
              <a:solidFill>
                <a:schemeClr val="tx2"/>
              </a:solidFill>
              <a:latin typeface="+mj-lt"/>
            </a:endParaRPr>
          </a:p>
        </p:txBody>
      </p:sp>
      <p:sp>
        <p:nvSpPr>
          <p:cNvPr id="110" name="Text Placeholder 9"/>
          <p:cNvSpPr txBox="1">
            <a:spLocks/>
          </p:cNvSpPr>
          <p:nvPr/>
        </p:nvSpPr>
        <p:spPr>
          <a:xfrm>
            <a:off x="8479818" y="3626834"/>
            <a:ext cx="3773756" cy="3002358"/>
          </a:xfrm>
          <a:prstGeom prst="rect">
            <a:avLst/>
          </a:prstGeom>
          <a:noFill/>
        </p:spPr>
        <p:txBody>
          <a:bodyPr vert="horz" wrap="square" lIns="146262" tIns="91414" rIns="146262" bIns="9141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1380" indent="-291380" defTabSz="932418">
              <a:buFont typeface="Arial" panose="020B0604020202020204" pitchFamily="34" charset="0"/>
              <a:buChar char="•"/>
            </a:pPr>
            <a:r>
              <a:rPr lang="en-US" sz="1632" dirty="0">
                <a:solidFill>
                  <a:schemeClr val="tx2"/>
                </a:solidFill>
                <a:latin typeface="+mj-lt"/>
              </a:rPr>
              <a:t>NC and NV series</a:t>
            </a:r>
          </a:p>
          <a:p>
            <a:pPr marL="291380" indent="-291380" defTabSz="932418">
              <a:buFont typeface="Arial" panose="020B0604020202020204" pitchFamily="34" charset="0"/>
              <a:buChar char="•"/>
            </a:pPr>
            <a:r>
              <a:rPr lang="en-US" sz="1632" dirty="0">
                <a:solidFill>
                  <a:schemeClr val="tx2"/>
                </a:solidFill>
                <a:latin typeface="+mj-lt"/>
              </a:rPr>
              <a:t>Up to 4 GPUs per VM</a:t>
            </a:r>
          </a:p>
          <a:p>
            <a:pPr marL="291380" indent="-291380" defTabSz="932418">
              <a:buFont typeface="Arial" panose="020B0604020202020204" pitchFamily="34" charset="0"/>
              <a:buChar char="•"/>
            </a:pPr>
            <a:r>
              <a:rPr lang="en-US" sz="1632" dirty="0">
                <a:solidFill>
                  <a:schemeClr val="tx2"/>
                </a:solidFill>
                <a:latin typeface="+mj-lt"/>
              </a:rPr>
              <a:t>Up to 24 CPU cores per VM</a:t>
            </a:r>
          </a:p>
          <a:p>
            <a:pPr marL="291380" indent="-291380" defTabSz="932418">
              <a:buFont typeface="Arial" panose="020B0604020202020204" pitchFamily="34" charset="0"/>
              <a:buChar char="•"/>
            </a:pPr>
            <a:r>
              <a:rPr lang="en-US" sz="1632" dirty="0">
                <a:solidFill>
                  <a:schemeClr val="tx2"/>
                </a:solidFill>
                <a:latin typeface="+mj-lt"/>
              </a:rPr>
              <a:t>NC24r with FDR InfiniBand + RDMA on Windows and Linux</a:t>
            </a:r>
          </a:p>
          <a:p>
            <a:pPr marL="757590" lvl="1" indent="-291380" defTabSz="932418">
              <a:buFont typeface="Arial" panose="020B0604020202020204" pitchFamily="34" charset="0"/>
              <a:buChar char="•"/>
            </a:pPr>
            <a:r>
              <a:rPr lang="en-US" sz="1632" dirty="0">
                <a:solidFill>
                  <a:schemeClr val="tx2"/>
                </a:solidFill>
                <a:latin typeface="+mj-lt"/>
              </a:rPr>
              <a:t>&lt; 2.5-3 µsecs latency</a:t>
            </a:r>
          </a:p>
          <a:p>
            <a:pPr marL="291380" indent="-291380" defTabSz="932418">
              <a:buFont typeface="Arial" panose="020B0604020202020204" pitchFamily="34" charset="0"/>
              <a:buChar char="•"/>
            </a:pPr>
            <a:r>
              <a:rPr lang="en-US" sz="1632" dirty="0">
                <a:solidFill>
                  <a:schemeClr val="tx2"/>
                </a:solidFill>
                <a:latin typeface="+mj-lt"/>
              </a:rPr>
              <a:t>Fully non-blocking topology</a:t>
            </a:r>
          </a:p>
          <a:p>
            <a:pPr marL="291380" indent="-291380" defTabSz="932418">
              <a:buFont typeface="Arial" panose="020B0604020202020204" pitchFamily="34" charset="0"/>
              <a:buChar char="•"/>
            </a:pPr>
            <a:r>
              <a:rPr lang="en-US" sz="1632" dirty="0">
                <a:solidFill>
                  <a:schemeClr val="tx2"/>
                </a:solidFill>
                <a:latin typeface="+mj-lt"/>
              </a:rPr>
              <a:t>E5-2667 v3 Haswell processor</a:t>
            </a:r>
          </a:p>
          <a:p>
            <a:pPr marL="291380" indent="-291380" defTabSz="932418">
              <a:buFont typeface="Arial" panose="020B0604020202020204" pitchFamily="34" charset="0"/>
              <a:buChar char="•"/>
            </a:pPr>
            <a:r>
              <a:rPr lang="en-US" sz="1632" dirty="0">
                <a:solidFill>
                  <a:schemeClr val="tx2"/>
                </a:solidFill>
                <a:latin typeface="+mj-lt"/>
              </a:rPr>
              <a:t>Up to 224 GB DDR 4 memory</a:t>
            </a:r>
          </a:p>
          <a:p>
            <a:pPr marL="291380" indent="-291380" defTabSz="932418">
              <a:buFont typeface="Arial" panose="020B0604020202020204" pitchFamily="34" charset="0"/>
              <a:buChar char="•"/>
            </a:pPr>
            <a:r>
              <a:rPr lang="en-US" sz="1632" dirty="0">
                <a:solidFill>
                  <a:schemeClr val="tx2"/>
                </a:solidFill>
                <a:latin typeface="+mj-lt"/>
              </a:rPr>
              <a:t>Up to 2 TB of local SSD</a:t>
            </a:r>
          </a:p>
          <a:p>
            <a:pPr marL="291380" indent="-291380" defTabSz="932418">
              <a:buFont typeface="Arial" panose="020B0604020202020204" pitchFamily="34" charset="0"/>
              <a:buChar char="•"/>
            </a:pPr>
            <a:endParaRPr lang="en-US" sz="1632" dirty="0">
              <a:solidFill>
                <a:schemeClr val="tx2"/>
              </a:solidFill>
              <a:latin typeface="+mj-lt"/>
            </a:endParaRPr>
          </a:p>
        </p:txBody>
      </p:sp>
      <p:sp>
        <p:nvSpPr>
          <p:cNvPr id="111" name="Rectangle 110"/>
          <p:cNvSpPr/>
          <p:nvPr/>
        </p:nvSpPr>
        <p:spPr>
          <a:xfrm>
            <a:off x="637052" y="1139319"/>
            <a:ext cx="5411645" cy="606402"/>
          </a:xfrm>
          <a:prstGeom prst="rect">
            <a:avLst/>
          </a:prstGeom>
        </p:spPr>
        <p:txBody>
          <a:bodyPr wrap="square">
            <a:spAutoFit/>
          </a:bodyPr>
          <a:lstStyle/>
          <a:p>
            <a:pPr defTabSz="932145"/>
            <a:r>
              <a:rPr lang="en-US" sz="3264" kern="0" dirty="0">
                <a:solidFill>
                  <a:schemeClr val="accent1"/>
                </a:solidFill>
                <a:latin typeface="+mj-lt"/>
              </a:rPr>
              <a:t>Specialized infrastructure</a:t>
            </a:r>
          </a:p>
        </p:txBody>
      </p:sp>
    </p:spTree>
    <p:extLst>
      <p:ext uri="{BB962C8B-B14F-4D97-AF65-F5344CB8AC3E}">
        <p14:creationId xmlns:p14="http://schemas.microsoft.com/office/powerpoint/2010/main" val="387850316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6324" y="295730"/>
            <a:ext cx="11886192" cy="917444"/>
          </a:xfrm>
        </p:spPr>
        <p:txBody>
          <a:bodyPr>
            <a:noAutofit/>
          </a:bodyPr>
          <a:lstStyle/>
          <a:p>
            <a:r>
              <a:rPr lang="en-US" sz="4000" dirty="0"/>
              <a:t>Next-Gen Roadmap Compute Virtual Machines (NC_v2)</a:t>
            </a:r>
          </a:p>
        </p:txBody>
      </p:sp>
      <p:pic>
        <p:nvPicPr>
          <p:cNvPr id="5" name="Picture 2" descr="http://images.nvidia.com/content/tesla/images/tesla-3-qua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518" y="2928100"/>
            <a:ext cx="3304237" cy="24091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nvPr>
        </p:nvGraphicFramePr>
        <p:xfrm>
          <a:off x="638750" y="1724597"/>
          <a:ext cx="8279770" cy="4571700"/>
        </p:xfrm>
        <a:graphic>
          <a:graphicData uri="http://schemas.openxmlformats.org/drawingml/2006/table">
            <a:tbl>
              <a:tblPr firstRow="1" bandRow="1">
                <a:tableStyleId>{073A0DAA-6AF3-43AB-8588-CEC1D06C72B9}</a:tableStyleId>
              </a:tblPr>
              <a:tblGrid>
                <a:gridCol w="1655954">
                  <a:extLst>
                    <a:ext uri="{9D8B030D-6E8A-4147-A177-3AD203B41FA5}">
                      <a16:colId xmlns:a16="http://schemas.microsoft.com/office/drawing/2014/main" val="20000"/>
                    </a:ext>
                  </a:extLst>
                </a:gridCol>
                <a:gridCol w="1655954">
                  <a:extLst>
                    <a:ext uri="{9D8B030D-6E8A-4147-A177-3AD203B41FA5}">
                      <a16:colId xmlns:a16="http://schemas.microsoft.com/office/drawing/2014/main" val="20001"/>
                    </a:ext>
                  </a:extLst>
                </a:gridCol>
                <a:gridCol w="1655954">
                  <a:extLst>
                    <a:ext uri="{9D8B030D-6E8A-4147-A177-3AD203B41FA5}">
                      <a16:colId xmlns:a16="http://schemas.microsoft.com/office/drawing/2014/main" val="20002"/>
                    </a:ext>
                  </a:extLst>
                </a:gridCol>
                <a:gridCol w="1655954">
                  <a:extLst>
                    <a:ext uri="{9D8B030D-6E8A-4147-A177-3AD203B41FA5}">
                      <a16:colId xmlns:a16="http://schemas.microsoft.com/office/drawing/2014/main" val="20003"/>
                    </a:ext>
                  </a:extLst>
                </a:gridCol>
                <a:gridCol w="1655954">
                  <a:extLst>
                    <a:ext uri="{9D8B030D-6E8A-4147-A177-3AD203B41FA5}">
                      <a16:colId xmlns:a16="http://schemas.microsoft.com/office/drawing/2014/main" val="20004"/>
                    </a:ext>
                  </a:extLst>
                </a:gridCol>
              </a:tblGrid>
              <a:tr h="753230">
                <a:tc>
                  <a:txBody>
                    <a:bodyPr/>
                    <a:lstStyle/>
                    <a:p>
                      <a:pPr algn="ctr"/>
                      <a:endParaRPr lang="en-US" sz="1500" dirty="0">
                        <a:latin typeface="Segoe UI Light" panose="020B0502040204020203" pitchFamily="34" charset="0"/>
                        <a:cs typeface="Segoe UI Light" panose="020B0502040204020203" pitchFamily="34" charset="0"/>
                      </a:endParaRPr>
                    </a:p>
                  </a:txBody>
                  <a:tcPr marL="74611" marR="74611" marT="37305" marB="37305" anchor="ctr"/>
                </a:tc>
                <a:tc>
                  <a:txBody>
                    <a:bodyPr/>
                    <a:lstStyle/>
                    <a:p>
                      <a:pPr algn="ctr"/>
                      <a:r>
                        <a:rPr lang="en-US" sz="1500" b="0" dirty="0">
                          <a:latin typeface="Segoe UI Light" panose="020B0502040204020203" pitchFamily="34" charset="0"/>
                          <a:cs typeface="Segoe UI Light" panose="020B0502040204020203" pitchFamily="34" charset="0"/>
                        </a:rPr>
                        <a:t>NC6s_v2</a:t>
                      </a:r>
                    </a:p>
                  </a:txBody>
                  <a:tcPr marL="74611" marR="74611" marT="37305" marB="37305"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500" b="0" dirty="0">
                          <a:latin typeface="Segoe UI Light" panose="020B0502040204020203" pitchFamily="34" charset="0"/>
                          <a:cs typeface="Segoe UI Light" panose="020B0502040204020203" pitchFamily="34" charset="0"/>
                        </a:rPr>
                        <a:t>NC12s_v2</a:t>
                      </a:r>
                    </a:p>
                  </a:txBody>
                  <a:tcPr marL="74611" marR="74611" marT="37305" marB="37305"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500" b="0" dirty="0">
                          <a:latin typeface="Segoe UI Light" panose="020B0502040204020203" pitchFamily="34" charset="0"/>
                          <a:cs typeface="Segoe UI Light" panose="020B0502040204020203" pitchFamily="34" charset="0"/>
                        </a:rPr>
                        <a:t>NC24s_v2</a:t>
                      </a:r>
                    </a:p>
                  </a:txBody>
                  <a:tcPr marL="74611" marR="74611" marT="37305" marB="37305"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500" b="0" dirty="0">
                          <a:latin typeface="Segoe UI Light" panose="020B0502040204020203" pitchFamily="34" charset="0"/>
                          <a:cs typeface="Segoe UI Light" panose="020B0502040204020203" pitchFamily="34" charset="0"/>
                        </a:rPr>
                        <a:t>NC24rs_v2</a:t>
                      </a:r>
                    </a:p>
                  </a:txBody>
                  <a:tcPr marL="74611" marR="74611" marT="37305" marB="37305" anchor="ctr"/>
                </a:tc>
                <a:extLst>
                  <a:ext uri="{0D108BD9-81ED-4DB2-BD59-A6C34878D82A}">
                    <a16:rowId xmlns:a16="http://schemas.microsoft.com/office/drawing/2014/main" val="10000"/>
                  </a:ext>
                </a:extLst>
              </a:tr>
              <a:tr h="763694">
                <a:tc>
                  <a:txBody>
                    <a:bodyPr/>
                    <a:lstStyle/>
                    <a:p>
                      <a:pPr algn="ctr"/>
                      <a:r>
                        <a:rPr lang="en-US" sz="1500" b="1" dirty="0">
                          <a:latin typeface="Segoe UI Light" panose="020B0502040204020203" pitchFamily="34" charset="0"/>
                          <a:cs typeface="Segoe UI Light" panose="020B0502040204020203" pitchFamily="34" charset="0"/>
                        </a:rPr>
                        <a:t>Cores</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6 </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12</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24</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24</a:t>
                      </a:r>
                    </a:p>
                  </a:txBody>
                  <a:tcPr marL="74611" marR="74611" marT="37305" marB="37305" anchor="ctr"/>
                </a:tc>
                <a:extLst>
                  <a:ext uri="{0D108BD9-81ED-4DB2-BD59-A6C34878D82A}">
                    <a16:rowId xmlns:a16="http://schemas.microsoft.com/office/drawing/2014/main" val="10001"/>
                  </a:ext>
                </a:extLst>
              </a:tr>
              <a:tr h="763694">
                <a:tc>
                  <a:txBody>
                    <a:bodyPr/>
                    <a:lstStyle/>
                    <a:p>
                      <a:pPr algn="ctr"/>
                      <a:r>
                        <a:rPr lang="en-US" sz="1500" b="1" dirty="0">
                          <a:latin typeface="Segoe UI Light" panose="020B0502040204020203" pitchFamily="34" charset="0"/>
                          <a:cs typeface="Segoe UI Light" panose="020B0502040204020203" pitchFamily="34" charset="0"/>
                        </a:rPr>
                        <a:t>GPU</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1 x P100</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2 x P100</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4 x P100</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4 x P100</a:t>
                      </a:r>
                    </a:p>
                  </a:txBody>
                  <a:tcPr marL="74611" marR="74611" marT="37305" marB="37305" anchor="ctr"/>
                </a:tc>
                <a:extLst>
                  <a:ext uri="{0D108BD9-81ED-4DB2-BD59-A6C34878D82A}">
                    <a16:rowId xmlns:a16="http://schemas.microsoft.com/office/drawing/2014/main" val="10002"/>
                  </a:ext>
                </a:extLst>
              </a:tr>
              <a:tr h="763694">
                <a:tc>
                  <a:txBody>
                    <a:bodyPr/>
                    <a:lstStyle/>
                    <a:p>
                      <a:pPr algn="ctr"/>
                      <a:r>
                        <a:rPr lang="en-US" sz="1500" b="1" dirty="0">
                          <a:latin typeface="Segoe UI Light" panose="020B0502040204020203" pitchFamily="34" charset="0"/>
                          <a:cs typeface="Segoe UI Light" panose="020B0502040204020203" pitchFamily="34" charset="0"/>
                        </a:rPr>
                        <a:t>Memory</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112 GB</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224 GB</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448 GB</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448 GB</a:t>
                      </a:r>
                    </a:p>
                  </a:txBody>
                  <a:tcPr marL="74611" marR="74611" marT="37305" marB="37305" anchor="ctr"/>
                </a:tc>
                <a:extLst>
                  <a:ext uri="{0D108BD9-81ED-4DB2-BD59-A6C34878D82A}">
                    <a16:rowId xmlns:a16="http://schemas.microsoft.com/office/drawing/2014/main" val="10003"/>
                  </a:ext>
                </a:extLst>
              </a:tr>
              <a:tr h="763694">
                <a:tc>
                  <a:txBody>
                    <a:bodyPr/>
                    <a:lstStyle/>
                    <a:p>
                      <a:pPr algn="ctr"/>
                      <a:r>
                        <a:rPr lang="en-US" sz="1500" b="1" dirty="0">
                          <a:latin typeface="Segoe UI Light" panose="020B0502040204020203" pitchFamily="34" charset="0"/>
                          <a:cs typeface="Segoe UI Light" panose="020B0502040204020203" pitchFamily="34" charset="0"/>
                        </a:rPr>
                        <a:t>Disk</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~700 GB SSD</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~1.4 TB SSD</a:t>
                      </a:r>
                    </a:p>
                  </a:txBody>
                  <a:tcPr marL="74611" marR="74611" marT="37305" marB="37305"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~3 TB SSD</a:t>
                      </a:r>
                    </a:p>
                  </a:txBody>
                  <a:tcPr marL="74611" marR="74611" marT="37305" marB="37305"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~3 TB SSD</a:t>
                      </a:r>
                    </a:p>
                  </a:txBody>
                  <a:tcPr marL="74611" marR="74611" marT="37305" marB="37305" anchor="ctr"/>
                </a:tc>
                <a:extLst>
                  <a:ext uri="{0D108BD9-81ED-4DB2-BD59-A6C34878D82A}">
                    <a16:rowId xmlns:a16="http://schemas.microsoft.com/office/drawing/2014/main" val="10004"/>
                  </a:ext>
                </a:extLst>
              </a:tr>
              <a:tr h="763694">
                <a:tc>
                  <a:txBody>
                    <a:bodyPr/>
                    <a:lstStyle/>
                    <a:p>
                      <a:pPr algn="ctr"/>
                      <a:r>
                        <a:rPr lang="en-US" sz="1500" b="1" dirty="0">
                          <a:latin typeface="Segoe UI Light" panose="020B0502040204020203" pitchFamily="34" charset="0"/>
                          <a:cs typeface="Segoe UI Light" panose="020B0502040204020203" pitchFamily="34" charset="0"/>
                        </a:rPr>
                        <a:t>Network</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Azure Network</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Azure Network</a:t>
                      </a:r>
                    </a:p>
                  </a:txBody>
                  <a:tcPr marL="74611" marR="74611" marT="37305" marB="37305"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Azure Network</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InfiniBand</a:t>
                      </a:r>
                    </a:p>
                  </a:txBody>
                  <a:tcPr marL="74611" marR="74611" marT="37305" marB="3730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9606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48520" y="306819"/>
            <a:ext cx="11886192" cy="917444"/>
          </a:xfrm>
          <a:prstGeom prst="rect">
            <a:avLst/>
          </a:prstGeom>
        </p:spPr>
        <p:txBody>
          <a:bodyPr vert="horz" lIns="93247" tIns="46623" rIns="93247" bIns="4662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4488" dirty="0">
                <a:solidFill>
                  <a:srgbClr val="002050"/>
                </a:solidFill>
                <a:latin typeface="Segoe UI Light" panose="020B0502040204020203" pitchFamily="34" charset="0"/>
                <a:cs typeface="Segoe UI Light" panose="020B0502040204020203" pitchFamily="34" charset="0"/>
              </a:rPr>
              <a:t>Next-Gen Roadmap Deep Learning Virtual Machines (ND)</a:t>
            </a:r>
          </a:p>
        </p:txBody>
      </p:sp>
      <p:pic>
        <p:nvPicPr>
          <p:cNvPr id="5" name="Picture 2" descr="http://images.nvidia.com/content/tesla/images/tesla-3-qua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518" y="2928100"/>
            <a:ext cx="3304237" cy="24091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nvPr>
        </p:nvGraphicFramePr>
        <p:xfrm>
          <a:off x="638750" y="1724597"/>
          <a:ext cx="8279770" cy="4571700"/>
        </p:xfrm>
        <a:graphic>
          <a:graphicData uri="http://schemas.openxmlformats.org/drawingml/2006/table">
            <a:tbl>
              <a:tblPr firstRow="1" bandRow="1">
                <a:tableStyleId>{073A0DAA-6AF3-43AB-8588-CEC1D06C72B9}</a:tableStyleId>
              </a:tblPr>
              <a:tblGrid>
                <a:gridCol w="1655954">
                  <a:extLst>
                    <a:ext uri="{9D8B030D-6E8A-4147-A177-3AD203B41FA5}">
                      <a16:colId xmlns:a16="http://schemas.microsoft.com/office/drawing/2014/main" val="20000"/>
                    </a:ext>
                  </a:extLst>
                </a:gridCol>
                <a:gridCol w="1655954">
                  <a:extLst>
                    <a:ext uri="{9D8B030D-6E8A-4147-A177-3AD203B41FA5}">
                      <a16:colId xmlns:a16="http://schemas.microsoft.com/office/drawing/2014/main" val="20001"/>
                    </a:ext>
                  </a:extLst>
                </a:gridCol>
                <a:gridCol w="1655954">
                  <a:extLst>
                    <a:ext uri="{9D8B030D-6E8A-4147-A177-3AD203B41FA5}">
                      <a16:colId xmlns:a16="http://schemas.microsoft.com/office/drawing/2014/main" val="20002"/>
                    </a:ext>
                  </a:extLst>
                </a:gridCol>
                <a:gridCol w="1655954">
                  <a:extLst>
                    <a:ext uri="{9D8B030D-6E8A-4147-A177-3AD203B41FA5}">
                      <a16:colId xmlns:a16="http://schemas.microsoft.com/office/drawing/2014/main" val="20003"/>
                    </a:ext>
                  </a:extLst>
                </a:gridCol>
                <a:gridCol w="1655954">
                  <a:extLst>
                    <a:ext uri="{9D8B030D-6E8A-4147-A177-3AD203B41FA5}">
                      <a16:colId xmlns:a16="http://schemas.microsoft.com/office/drawing/2014/main" val="20004"/>
                    </a:ext>
                  </a:extLst>
                </a:gridCol>
              </a:tblGrid>
              <a:tr h="753230">
                <a:tc>
                  <a:txBody>
                    <a:bodyPr/>
                    <a:lstStyle/>
                    <a:p>
                      <a:pPr algn="ctr"/>
                      <a:endParaRPr lang="en-US" sz="1500" dirty="0">
                        <a:latin typeface="Segoe UI Light" panose="020B0502040204020203" pitchFamily="34" charset="0"/>
                        <a:cs typeface="Segoe UI Light" panose="020B0502040204020203" pitchFamily="34" charset="0"/>
                      </a:endParaRPr>
                    </a:p>
                  </a:txBody>
                  <a:tcPr marL="74611" marR="74611" marT="37305" marB="37305" anchor="ctr"/>
                </a:tc>
                <a:tc>
                  <a:txBody>
                    <a:bodyPr/>
                    <a:lstStyle/>
                    <a:p>
                      <a:pPr algn="ctr"/>
                      <a:r>
                        <a:rPr lang="en-US" sz="1500" b="0" dirty="0">
                          <a:latin typeface="Segoe UI Light" panose="020B0502040204020203" pitchFamily="34" charset="0"/>
                          <a:cs typeface="Segoe UI Light" panose="020B0502040204020203" pitchFamily="34" charset="0"/>
                        </a:rPr>
                        <a:t>ND6s</a:t>
                      </a:r>
                    </a:p>
                  </a:txBody>
                  <a:tcPr marL="74611" marR="74611" marT="37305" marB="37305" anchor="ctr"/>
                </a:tc>
                <a:tc>
                  <a:txBody>
                    <a:bodyPr/>
                    <a:lstStyle/>
                    <a:p>
                      <a:pPr algn="ctr"/>
                      <a:r>
                        <a:rPr lang="en-US" sz="1500" b="0" dirty="0">
                          <a:latin typeface="Segoe UI Light" panose="020B0502040204020203" pitchFamily="34" charset="0"/>
                          <a:cs typeface="Segoe UI Light" panose="020B0502040204020203" pitchFamily="34" charset="0"/>
                        </a:rPr>
                        <a:t>ND12s</a:t>
                      </a:r>
                    </a:p>
                  </a:txBody>
                  <a:tcPr marL="74611" marR="74611" marT="37305" marB="37305" anchor="ctr"/>
                </a:tc>
                <a:tc>
                  <a:txBody>
                    <a:bodyPr/>
                    <a:lstStyle/>
                    <a:p>
                      <a:pPr algn="ctr"/>
                      <a:r>
                        <a:rPr lang="en-US" sz="1500" b="0" dirty="0">
                          <a:latin typeface="Segoe UI Light" panose="020B0502040204020203" pitchFamily="34" charset="0"/>
                          <a:cs typeface="Segoe UI Light" panose="020B0502040204020203" pitchFamily="34" charset="0"/>
                        </a:rPr>
                        <a:t>ND24s</a:t>
                      </a:r>
                    </a:p>
                  </a:txBody>
                  <a:tcPr marL="74611" marR="74611" marT="37305" marB="37305" anchor="ctr"/>
                </a:tc>
                <a:tc>
                  <a:txBody>
                    <a:bodyPr/>
                    <a:lstStyle/>
                    <a:p>
                      <a:pPr algn="ctr"/>
                      <a:r>
                        <a:rPr lang="en-US" sz="1500" b="0" dirty="0">
                          <a:latin typeface="Segoe UI Light" panose="020B0502040204020203" pitchFamily="34" charset="0"/>
                          <a:cs typeface="Segoe UI Light" panose="020B0502040204020203" pitchFamily="34" charset="0"/>
                        </a:rPr>
                        <a:t>ND24rs</a:t>
                      </a:r>
                    </a:p>
                  </a:txBody>
                  <a:tcPr marL="74611" marR="74611" marT="37305" marB="37305" anchor="ctr"/>
                </a:tc>
                <a:extLst>
                  <a:ext uri="{0D108BD9-81ED-4DB2-BD59-A6C34878D82A}">
                    <a16:rowId xmlns:a16="http://schemas.microsoft.com/office/drawing/2014/main" val="10000"/>
                  </a:ext>
                </a:extLst>
              </a:tr>
              <a:tr h="763694">
                <a:tc>
                  <a:txBody>
                    <a:bodyPr/>
                    <a:lstStyle/>
                    <a:p>
                      <a:pPr algn="ctr"/>
                      <a:r>
                        <a:rPr lang="en-US" sz="1500" b="1" dirty="0">
                          <a:latin typeface="Segoe UI Light" panose="020B0502040204020203" pitchFamily="34" charset="0"/>
                          <a:cs typeface="Segoe UI Light" panose="020B0502040204020203" pitchFamily="34" charset="0"/>
                        </a:rPr>
                        <a:t>Cores</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6 </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12</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24</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24</a:t>
                      </a:r>
                    </a:p>
                  </a:txBody>
                  <a:tcPr marL="74611" marR="74611" marT="37305" marB="37305" anchor="ctr"/>
                </a:tc>
                <a:extLst>
                  <a:ext uri="{0D108BD9-81ED-4DB2-BD59-A6C34878D82A}">
                    <a16:rowId xmlns:a16="http://schemas.microsoft.com/office/drawing/2014/main" val="10001"/>
                  </a:ext>
                </a:extLst>
              </a:tr>
              <a:tr h="763694">
                <a:tc>
                  <a:txBody>
                    <a:bodyPr/>
                    <a:lstStyle/>
                    <a:p>
                      <a:pPr algn="ctr"/>
                      <a:r>
                        <a:rPr lang="en-US" sz="1500" b="1" dirty="0">
                          <a:latin typeface="Segoe UI Light" panose="020B0502040204020203" pitchFamily="34" charset="0"/>
                          <a:cs typeface="Segoe UI Light" panose="020B0502040204020203" pitchFamily="34" charset="0"/>
                        </a:rPr>
                        <a:t>GPU</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1 x P40</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2 x P40</a:t>
                      </a:r>
                    </a:p>
                  </a:txBody>
                  <a:tcPr marL="74611" marR="74611" marT="37305" marB="37305"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4 x P40</a:t>
                      </a:r>
                    </a:p>
                  </a:txBody>
                  <a:tcPr marL="74611" marR="74611" marT="37305" marB="37305"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4 x P40</a:t>
                      </a:r>
                    </a:p>
                  </a:txBody>
                  <a:tcPr marL="74611" marR="74611" marT="37305" marB="37305" anchor="ctr"/>
                </a:tc>
                <a:extLst>
                  <a:ext uri="{0D108BD9-81ED-4DB2-BD59-A6C34878D82A}">
                    <a16:rowId xmlns:a16="http://schemas.microsoft.com/office/drawing/2014/main" val="10002"/>
                  </a:ext>
                </a:extLst>
              </a:tr>
              <a:tr h="763694">
                <a:tc>
                  <a:txBody>
                    <a:bodyPr/>
                    <a:lstStyle/>
                    <a:p>
                      <a:pPr algn="ctr"/>
                      <a:r>
                        <a:rPr lang="en-US" sz="1500" b="1" dirty="0">
                          <a:latin typeface="Segoe UI Light" panose="020B0502040204020203" pitchFamily="34" charset="0"/>
                          <a:cs typeface="Segoe UI Light" panose="020B0502040204020203" pitchFamily="34" charset="0"/>
                        </a:rPr>
                        <a:t>Memory</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112 GB</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224 GB</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448 GB</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448 GB</a:t>
                      </a:r>
                    </a:p>
                  </a:txBody>
                  <a:tcPr marL="74611" marR="74611" marT="37305" marB="37305" anchor="ctr"/>
                </a:tc>
                <a:extLst>
                  <a:ext uri="{0D108BD9-81ED-4DB2-BD59-A6C34878D82A}">
                    <a16:rowId xmlns:a16="http://schemas.microsoft.com/office/drawing/2014/main" val="10003"/>
                  </a:ext>
                </a:extLst>
              </a:tr>
              <a:tr h="763694">
                <a:tc>
                  <a:txBody>
                    <a:bodyPr/>
                    <a:lstStyle/>
                    <a:p>
                      <a:pPr algn="ctr"/>
                      <a:r>
                        <a:rPr lang="en-US" sz="1500" b="1" dirty="0">
                          <a:latin typeface="Segoe UI Light" panose="020B0502040204020203" pitchFamily="34" charset="0"/>
                          <a:cs typeface="Segoe UI Light" panose="020B0502040204020203" pitchFamily="34" charset="0"/>
                        </a:rPr>
                        <a:t>Disk</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~700 GB SSD</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~1.4 TB SSD</a:t>
                      </a:r>
                    </a:p>
                  </a:txBody>
                  <a:tcPr marL="74611" marR="74611" marT="37305" marB="37305"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~3 TB SSD</a:t>
                      </a:r>
                    </a:p>
                  </a:txBody>
                  <a:tcPr marL="74611" marR="74611" marT="37305" marB="37305"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~3 TB SSD</a:t>
                      </a:r>
                    </a:p>
                  </a:txBody>
                  <a:tcPr marL="74611" marR="74611" marT="37305" marB="37305" anchor="ctr"/>
                </a:tc>
                <a:extLst>
                  <a:ext uri="{0D108BD9-81ED-4DB2-BD59-A6C34878D82A}">
                    <a16:rowId xmlns:a16="http://schemas.microsoft.com/office/drawing/2014/main" val="10004"/>
                  </a:ext>
                </a:extLst>
              </a:tr>
              <a:tr h="763694">
                <a:tc>
                  <a:txBody>
                    <a:bodyPr/>
                    <a:lstStyle/>
                    <a:p>
                      <a:pPr algn="ctr"/>
                      <a:r>
                        <a:rPr lang="en-US" sz="1500" b="1" dirty="0">
                          <a:latin typeface="Segoe UI Light" panose="020B0502040204020203" pitchFamily="34" charset="0"/>
                          <a:cs typeface="Segoe UI Light" panose="020B0502040204020203" pitchFamily="34" charset="0"/>
                        </a:rPr>
                        <a:t>Network</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Azure Network</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Azure Network</a:t>
                      </a:r>
                    </a:p>
                  </a:txBody>
                  <a:tcPr marL="74611" marR="74611" marT="37305" marB="37305"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Azure Network</a:t>
                      </a:r>
                    </a:p>
                  </a:txBody>
                  <a:tcPr marL="74611" marR="74611" marT="37305" marB="37305" anchor="ctr"/>
                </a:tc>
                <a:tc>
                  <a:txBody>
                    <a:bodyPr/>
                    <a:lstStyle/>
                    <a:p>
                      <a:pPr algn="ctr"/>
                      <a:r>
                        <a:rPr lang="en-US" sz="1500" dirty="0">
                          <a:latin typeface="Segoe UI Light" panose="020B0502040204020203" pitchFamily="34" charset="0"/>
                          <a:cs typeface="Segoe UI Light" panose="020B0502040204020203" pitchFamily="34" charset="0"/>
                        </a:rPr>
                        <a:t>InfiniBand</a:t>
                      </a:r>
                    </a:p>
                  </a:txBody>
                  <a:tcPr marL="74611" marR="74611" marT="37305" marB="3730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6377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96" dirty="0">
                <a:solidFill>
                  <a:schemeClr val="accent1"/>
                </a:solidFill>
              </a:rPr>
              <a:t>Azure = </a:t>
            </a:r>
            <a:r>
              <a:rPr lang="en-US" sz="4896" b="1" dirty="0">
                <a:solidFill>
                  <a:schemeClr val="tx1">
                    <a:lumMod val="65000"/>
                    <a:lumOff val="35000"/>
                  </a:schemeClr>
                </a:solidFill>
              </a:rPr>
              <a:t>True</a:t>
            </a:r>
            <a:r>
              <a:rPr lang="en-US" sz="4896" dirty="0">
                <a:solidFill>
                  <a:schemeClr val="tx1">
                    <a:lumMod val="65000"/>
                    <a:lumOff val="35000"/>
                  </a:schemeClr>
                </a:solidFill>
              </a:rPr>
              <a:t> </a:t>
            </a:r>
            <a:r>
              <a:rPr lang="en-US" sz="4896" b="1" dirty="0">
                <a:solidFill>
                  <a:schemeClr val="tx1">
                    <a:lumMod val="65000"/>
                    <a:lumOff val="35000"/>
                  </a:schemeClr>
                </a:solidFill>
              </a:rPr>
              <a:t>HPC</a:t>
            </a:r>
            <a:r>
              <a:rPr lang="en-US" sz="4896" dirty="0">
                <a:solidFill>
                  <a:schemeClr val="tx1">
                    <a:lumMod val="65000"/>
                    <a:lumOff val="35000"/>
                  </a:schemeClr>
                </a:solidFill>
              </a:rPr>
              <a:t> </a:t>
            </a:r>
            <a:r>
              <a:rPr lang="en-US" sz="4896" dirty="0">
                <a:solidFill>
                  <a:schemeClr val="accent1"/>
                </a:solidFill>
              </a:rPr>
              <a:t>on the cloud</a:t>
            </a:r>
          </a:p>
        </p:txBody>
      </p:sp>
      <p:sp>
        <p:nvSpPr>
          <p:cNvPr id="12" name="Text Placeholder 14"/>
          <p:cNvSpPr txBox="1">
            <a:spLocks/>
          </p:cNvSpPr>
          <p:nvPr/>
        </p:nvSpPr>
        <p:spPr>
          <a:xfrm>
            <a:off x="276324" y="1271165"/>
            <a:ext cx="10712506" cy="5313142"/>
          </a:xfrm>
          <a:prstGeom prst="rect">
            <a:avLst/>
          </a:prstGeom>
          <a:noFill/>
        </p:spPr>
        <p:txBody>
          <a:bodyPr lIns="0" tIns="0" rIns="0" bIns="0"/>
          <a:lstStyle>
            <a:lvl1pPr marL="0" indent="0" algn="l" defTabSz="914400" rtl="0" eaLnBrk="1" latinLnBrk="0" hangingPunct="1">
              <a:lnSpc>
                <a:spcPct val="90000"/>
              </a:lnSpc>
              <a:spcBef>
                <a:spcPts val="0"/>
              </a:spcBef>
              <a:spcAft>
                <a:spcPts val="600"/>
              </a:spcAft>
              <a:buFont typeface="Arial" panose="020B0604020202020204" pitchFamily="34" charset="0"/>
              <a:buNone/>
              <a:defRPr sz="20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231775" indent="-231775" algn="l" defTabSz="914400" rtl="0" eaLnBrk="1" latinLnBrk="0" hangingPunct="1">
              <a:lnSpc>
                <a:spcPct val="90000"/>
              </a:lnSpc>
              <a:spcBef>
                <a:spcPts val="0"/>
              </a:spcBef>
              <a:spcAft>
                <a:spcPts val="600"/>
              </a:spcAft>
              <a:buSzPct val="80000"/>
              <a:buFont typeface="Arial" panose="020B0604020202020204" pitchFamily="34" charset="0"/>
              <a:buChar char="•"/>
              <a:defRPr sz="20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2pPr>
            <a:lvl3pPr marL="458788" indent="-228600" algn="l" defTabSz="914400" rtl="0" eaLnBrk="1" latinLnBrk="0" hangingPunct="1">
              <a:lnSpc>
                <a:spcPct val="90000"/>
              </a:lnSpc>
              <a:spcBef>
                <a:spcPts val="0"/>
              </a:spcBef>
              <a:spcAft>
                <a:spcPts val="600"/>
              </a:spcAft>
              <a:buSzPct val="80000"/>
              <a:buFont typeface="Arial" panose="020B0604020202020204" pitchFamily="34" charset="0"/>
              <a:buChar char="•"/>
              <a:defRPr sz="16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3pPr>
            <a:lvl4pPr marL="685800" indent="-228600" algn="l" defTabSz="914400" rtl="0" eaLnBrk="1" latinLnBrk="0" hangingPunct="1">
              <a:lnSpc>
                <a:spcPct val="90000"/>
              </a:lnSpc>
              <a:spcBef>
                <a:spcPts val="0"/>
              </a:spcBef>
              <a:spcAft>
                <a:spcPts val="600"/>
              </a:spcAft>
              <a:buSzPct val="80000"/>
              <a:buFont typeface="Arial" panose="020B0604020202020204" pitchFamily="34" charset="0"/>
              <a:buChar char="•"/>
              <a:defRPr sz="16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4pPr>
            <a:lvl5pPr marL="911225" indent="-228600" algn="l" defTabSz="914400" rtl="0" eaLnBrk="1" latinLnBrk="0" hangingPunct="1">
              <a:lnSpc>
                <a:spcPct val="90000"/>
              </a:lnSpc>
              <a:spcBef>
                <a:spcPts val="0"/>
              </a:spcBef>
              <a:spcAft>
                <a:spcPts val="600"/>
              </a:spcAft>
              <a:buSzPct val="80000"/>
              <a:buFont typeface="Arial" panose="020B0604020202020204" pitchFamily="34" charset="0"/>
              <a:buChar char="•"/>
              <a:defRPr sz="12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34724" lvl="2" indent="0" defTabSz="914049">
              <a:spcAft>
                <a:spcPts val="0"/>
              </a:spcAft>
              <a:buNone/>
              <a:defRPr/>
            </a:pPr>
            <a:endParaRPr lang="en-US" sz="2448" dirty="0">
              <a:solidFill>
                <a:schemeClr val="tx2"/>
              </a:solidFill>
              <a:latin typeface="+mj-lt"/>
            </a:endParaRPr>
          </a:p>
          <a:p>
            <a:pPr marL="467828" lvl="2" indent="-233104" defTabSz="914049">
              <a:spcAft>
                <a:spcPts val="0"/>
              </a:spcAft>
              <a:defRPr/>
            </a:pPr>
            <a:r>
              <a:rPr lang="en-US" sz="2448" dirty="0">
                <a:solidFill>
                  <a:schemeClr val="tx2"/>
                </a:solidFill>
                <a:latin typeface="+mj-lt"/>
              </a:rPr>
              <a:t>Performance-tuned CPU and BIOS provide </a:t>
            </a:r>
            <a:r>
              <a:rPr lang="en-US" sz="2448" b="1" dirty="0">
                <a:solidFill>
                  <a:schemeClr val="accent1"/>
                </a:solidFill>
                <a:latin typeface="+mj-lt"/>
              </a:rPr>
              <a:t>supercomputing-class</a:t>
            </a:r>
            <a:r>
              <a:rPr lang="en-US" sz="2448" dirty="0">
                <a:solidFill>
                  <a:schemeClr val="tx2"/>
                </a:solidFill>
                <a:latin typeface="+mj-lt"/>
              </a:rPr>
              <a:t> VM performance to run jobs faster and reduce costs – no hidden hyper-threading!</a:t>
            </a:r>
          </a:p>
          <a:p>
            <a:pPr marL="467828" lvl="2" indent="-233104" defTabSz="914049">
              <a:spcAft>
                <a:spcPts val="0"/>
              </a:spcAft>
              <a:defRPr/>
            </a:pPr>
            <a:endParaRPr lang="en-US" sz="2448" dirty="0">
              <a:solidFill>
                <a:schemeClr val="tx2"/>
              </a:solidFill>
              <a:latin typeface="+mj-lt"/>
            </a:endParaRPr>
          </a:p>
          <a:p>
            <a:pPr marL="467828" lvl="2" indent="-233104" defTabSz="914049">
              <a:lnSpc>
                <a:spcPct val="100000"/>
              </a:lnSpc>
              <a:spcAft>
                <a:spcPts val="0"/>
              </a:spcAft>
              <a:defRPr/>
            </a:pPr>
            <a:r>
              <a:rPr lang="en-US" sz="2448" dirty="0">
                <a:solidFill>
                  <a:schemeClr val="tx2"/>
                </a:solidFill>
                <a:latin typeface="+mj-lt"/>
              </a:rPr>
              <a:t>Engineering in the platform enables Azure to deliver </a:t>
            </a:r>
            <a:r>
              <a:rPr lang="en-US" sz="2448" b="1" dirty="0">
                <a:solidFill>
                  <a:schemeClr val="accent1"/>
                </a:solidFill>
                <a:latin typeface="+mj-lt"/>
              </a:rPr>
              <a:t>speeds comparable to (and sometimes better than) bare-metal hardware on premises</a:t>
            </a:r>
          </a:p>
          <a:p>
            <a:pPr marL="467828" lvl="2" indent="-233104" defTabSz="914049">
              <a:lnSpc>
                <a:spcPct val="100000"/>
              </a:lnSpc>
              <a:spcAft>
                <a:spcPts val="0"/>
              </a:spcAft>
              <a:defRPr/>
            </a:pPr>
            <a:endParaRPr lang="en-US" sz="2448" dirty="0">
              <a:solidFill>
                <a:schemeClr val="tx2"/>
              </a:solidFill>
              <a:latin typeface="Segoe UI Light"/>
              <a:ea typeface="+mn-ea"/>
              <a:cs typeface="+mn-cs"/>
            </a:endParaRPr>
          </a:p>
          <a:p>
            <a:pPr marL="467828" lvl="2" indent="-233104" defTabSz="914049">
              <a:lnSpc>
                <a:spcPct val="100000"/>
              </a:lnSpc>
              <a:spcAft>
                <a:spcPts val="0"/>
              </a:spcAft>
              <a:defRPr/>
            </a:pPr>
            <a:r>
              <a:rPr lang="en-US" sz="2448" dirty="0">
                <a:solidFill>
                  <a:schemeClr val="tx2"/>
                </a:solidFill>
                <a:latin typeface="Segoe UI Light"/>
                <a:ea typeface="+mn-ea"/>
                <a:cs typeface="+mn-cs"/>
              </a:rPr>
              <a:t>Azure is the only large cloud provider with </a:t>
            </a:r>
            <a:r>
              <a:rPr lang="en-US" sz="2448" b="1" dirty="0">
                <a:solidFill>
                  <a:schemeClr val="accent1"/>
                </a:solidFill>
                <a:latin typeface="Segoe UI Light"/>
                <a:ea typeface="+mn-ea"/>
                <a:cs typeface="+mn-cs"/>
              </a:rPr>
              <a:t>InfiniBand RDMA networking</a:t>
            </a:r>
            <a:r>
              <a:rPr lang="en-US" sz="2448" dirty="0">
                <a:solidFill>
                  <a:schemeClr val="accent6"/>
                </a:solidFill>
                <a:latin typeface="Segoe UI Light"/>
                <a:ea typeface="+mn-ea"/>
                <a:cs typeface="+mn-cs"/>
              </a:rPr>
              <a:t> </a:t>
            </a:r>
            <a:r>
              <a:rPr lang="en-US" sz="2448" dirty="0">
                <a:solidFill>
                  <a:schemeClr val="tx2"/>
                </a:solidFill>
                <a:latin typeface="Segoe UI Light"/>
                <a:ea typeface="+mn-ea"/>
                <a:cs typeface="+mn-cs"/>
              </a:rPr>
              <a:t>and </a:t>
            </a:r>
            <a:r>
              <a:rPr lang="en-US" sz="2448" b="1" dirty="0">
                <a:solidFill>
                  <a:schemeClr val="accent1"/>
                </a:solidFill>
                <a:latin typeface="Segoe UI Light"/>
                <a:ea typeface="+mn-ea"/>
                <a:cs typeface="+mn-cs"/>
              </a:rPr>
              <a:t>NVIDIA GRID license included </a:t>
            </a:r>
            <a:r>
              <a:rPr lang="en-US" sz="2448" dirty="0">
                <a:solidFill>
                  <a:schemeClr val="tx2"/>
                </a:solidFill>
                <a:latin typeface="Segoe UI Light"/>
                <a:ea typeface="+mn-ea"/>
                <a:cs typeface="+mn-cs"/>
              </a:rPr>
              <a:t>for GPU workloads </a:t>
            </a:r>
            <a:endParaRPr lang="en-US" sz="2448" dirty="0">
              <a:solidFill>
                <a:schemeClr val="tx2"/>
              </a:solidFill>
              <a:latin typeface="+mj-lt"/>
            </a:endParaRPr>
          </a:p>
          <a:p>
            <a:pPr marL="467828" lvl="2" indent="-233104" defTabSz="914049">
              <a:spcAft>
                <a:spcPts val="0"/>
              </a:spcAft>
              <a:defRPr/>
            </a:pPr>
            <a:endParaRPr lang="en-US" sz="2448" dirty="0">
              <a:solidFill>
                <a:schemeClr val="tx2"/>
              </a:solidFill>
              <a:latin typeface="+mj-lt"/>
            </a:endParaRPr>
          </a:p>
          <a:p>
            <a:pPr marL="467828" lvl="2" indent="-233104" defTabSz="914049">
              <a:spcAft>
                <a:spcPts val="0"/>
              </a:spcAft>
              <a:defRPr/>
            </a:pPr>
            <a:r>
              <a:rPr lang="en-US" sz="2448" dirty="0">
                <a:solidFill>
                  <a:schemeClr val="tx2"/>
                </a:solidFill>
                <a:latin typeface="+mj-lt"/>
              </a:rPr>
              <a:t>Support for both </a:t>
            </a:r>
            <a:r>
              <a:rPr lang="en-US" sz="2448" b="1" dirty="0">
                <a:solidFill>
                  <a:schemeClr val="accent1"/>
                </a:solidFill>
                <a:latin typeface="+mj-lt"/>
              </a:rPr>
              <a:t>Linux and Windows </a:t>
            </a:r>
            <a:r>
              <a:rPr lang="en-US" sz="2448" dirty="0">
                <a:solidFill>
                  <a:schemeClr val="tx2"/>
                </a:solidFill>
                <a:latin typeface="+mj-lt"/>
              </a:rPr>
              <a:t>workloads</a:t>
            </a:r>
            <a:br>
              <a:rPr lang="en-US" sz="2448" dirty="0">
                <a:solidFill>
                  <a:schemeClr val="tx2"/>
                </a:solidFill>
                <a:latin typeface="+mj-lt"/>
              </a:rPr>
            </a:br>
            <a:endParaRPr lang="en-US" sz="2448" dirty="0">
              <a:solidFill>
                <a:schemeClr val="tx2"/>
              </a:solidFill>
              <a:latin typeface="+mj-lt"/>
            </a:endParaRPr>
          </a:p>
          <a:p>
            <a:pPr marL="467828" lvl="2" indent="-233104" defTabSz="914049">
              <a:spcAft>
                <a:spcPts val="0"/>
              </a:spcAft>
              <a:buClr>
                <a:schemeClr val="tx2"/>
              </a:buClr>
              <a:defRPr/>
            </a:pPr>
            <a:r>
              <a:rPr lang="en-US" sz="2448" b="1" dirty="0">
                <a:solidFill>
                  <a:schemeClr val="accent1"/>
                </a:solidFill>
                <a:latin typeface="+mj-lt"/>
              </a:rPr>
              <a:t>Multiple deployment options </a:t>
            </a:r>
            <a:r>
              <a:rPr lang="en-US" sz="2448" dirty="0">
                <a:solidFill>
                  <a:schemeClr val="tx2"/>
                </a:solidFill>
                <a:latin typeface="+mj-lt"/>
              </a:rPr>
              <a:t>allow you to leverage existing technology investments</a:t>
            </a:r>
            <a:endParaRPr lang="en-US" sz="2040" dirty="0">
              <a:solidFill>
                <a:schemeClr val="tx2"/>
              </a:solidFill>
              <a:latin typeface="+mj-lt"/>
            </a:endParaRPr>
          </a:p>
        </p:txBody>
      </p:sp>
    </p:spTree>
    <p:extLst>
      <p:ext uri="{BB962C8B-B14F-4D97-AF65-F5344CB8AC3E}">
        <p14:creationId xmlns:p14="http://schemas.microsoft.com/office/powerpoint/2010/main" val="305956377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037" y="296862"/>
            <a:ext cx="11887200" cy="917575"/>
          </a:xfrm>
        </p:spPr>
        <p:txBody>
          <a:bodyPr/>
          <a:lstStyle/>
          <a:p>
            <a:r>
              <a:rPr lang="en-US" dirty="0"/>
              <a:t>Why InfiniBand RDMA matters?</a:t>
            </a:r>
          </a:p>
        </p:txBody>
      </p:sp>
      <p:graphicFrame>
        <p:nvGraphicFramePr>
          <p:cNvPr id="9" name="Chart 8"/>
          <p:cNvGraphicFramePr>
            <a:graphicFrameLocks/>
          </p:cNvGraphicFramePr>
          <p:nvPr>
            <p:extLst>
              <p:ext uri="{D42A27DB-BD31-4B8C-83A1-F6EECF244321}">
                <p14:modId xmlns:p14="http://schemas.microsoft.com/office/powerpoint/2010/main" val="3442286424"/>
              </p:ext>
            </p:extLst>
          </p:nvPr>
        </p:nvGraphicFramePr>
        <p:xfrm>
          <a:off x="1570037" y="1376474"/>
          <a:ext cx="8839200" cy="51503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808527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Architectures</a:t>
            </a:r>
          </a:p>
        </p:txBody>
      </p:sp>
    </p:spTree>
    <p:extLst>
      <p:ext uri="{BB962C8B-B14F-4D97-AF65-F5344CB8AC3E}">
        <p14:creationId xmlns:p14="http://schemas.microsoft.com/office/powerpoint/2010/main" val="140038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215"/>
          <p:cNvPicPr>
            <a:picLocks noChangeAspect="1"/>
          </p:cNvPicPr>
          <p:nvPr/>
        </p:nvPicPr>
        <p:blipFill>
          <a:blip r:embed="rId3"/>
          <a:stretch>
            <a:fillRect/>
          </a:stretch>
        </p:blipFill>
        <p:spPr>
          <a:xfrm>
            <a:off x="7850292" y="2797810"/>
            <a:ext cx="4245289" cy="2622947"/>
          </a:xfrm>
          <a:prstGeom prst="rect">
            <a:avLst/>
          </a:prstGeom>
        </p:spPr>
      </p:pic>
      <p:sp>
        <p:nvSpPr>
          <p:cNvPr id="2" name="Title 1"/>
          <p:cNvSpPr>
            <a:spLocks noGrp="1"/>
          </p:cNvSpPr>
          <p:nvPr>
            <p:ph type="title"/>
          </p:nvPr>
        </p:nvSpPr>
        <p:spPr/>
        <p:txBody>
          <a:bodyPr/>
          <a:lstStyle/>
          <a:p>
            <a:r>
              <a:rPr lang="en-US" sz="4896" dirty="0">
                <a:solidFill>
                  <a:schemeClr val="accent1"/>
                </a:solidFill>
              </a:rPr>
              <a:t>Cloud burst: Using Azure IaaS</a:t>
            </a:r>
          </a:p>
        </p:txBody>
      </p:sp>
      <p:sp>
        <p:nvSpPr>
          <p:cNvPr id="18" name="Rectangle 17"/>
          <p:cNvSpPr/>
          <p:nvPr/>
        </p:nvSpPr>
        <p:spPr>
          <a:xfrm>
            <a:off x="278604" y="2671971"/>
            <a:ext cx="5009988" cy="2832631"/>
          </a:xfrm>
          <a:prstGeom prst="rect">
            <a:avLst/>
          </a:prstGeom>
          <a:noFill/>
        </p:spPr>
        <p:txBody>
          <a:bodyPr wrap="square" lIns="182854" tIns="146283" rIns="91427" bIns="146283">
            <a:noAutofit/>
          </a:bodyPr>
          <a:lstStyle/>
          <a:p>
            <a:pPr marL="231730" indent="-231730" defTabSz="932324">
              <a:spcAft>
                <a:spcPts val="600"/>
              </a:spcAft>
              <a:buFont typeface="Arial" panose="020B0604020202020204" pitchFamily="34" charset="0"/>
              <a:buChar char="•"/>
            </a:pPr>
            <a:r>
              <a:rPr lang="en-US" sz="1836" kern="0" dirty="0">
                <a:solidFill>
                  <a:schemeClr val="tx2"/>
                </a:solidFill>
                <a:latin typeface="+mj-lt"/>
              </a:rPr>
              <a:t>Burst to cloud to add resources when needed</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Continue using your existing on-premises infrastructure</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Run workloads on Windows and Linux, on Azure and on-premises</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Cover peaks in demand or special projects</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Pay only for what you use</a:t>
            </a:r>
          </a:p>
          <a:p>
            <a:pPr marL="231730" indent="-231730" defTabSz="932324">
              <a:spcAft>
                <a:spcPts val="600"/>
              </a:spcAft>
              <a:buFont typeface="Arial" panose="020B0604020202020204" pitchFamily="34" charset="0"/>
              <a:buChar char="•"/>
            </a:pPr>
            <a:r>
              <a:rPr lang="en-US" dirty="0">
                <a:solidFill>
                  <a:schemeClr val="tx2"/>
                </a:solidFill>
                <a:latin typeface="+mj-lt"/>
                <a:hlinkClick r:id="rId4"/>
              </a:rPr>
              <a:t>Microsoft HPC Pack</a:t>
            </a:r>
            <a:r>
              <a:rPr lang="en-US" dirty="0">
                <a:solidFill>
                  <a:schemeClr val="tx2"/>
                </a:solidFill>
                <a:latin typeface="+mj-lt"/>
              </a:rPr>
              <a:t>, </a:t>
            </a:r>
            <a:r>
              <a:rPr lang="en-US" dirty="0" err="1">
                <a:solidFill>
                  <a:schemeClr val="tx2"/>
                </a:solidFill>
                <a:latin typeface="+mj-lt"/>
                <a:hlinkClick r:id="rId5"/>
              </a:rPr>
              <a:t>Univa</a:t>
            </a:r>
            <a:r>
              <a:rPr lang="en-US" dirty="0">
                <a:solidFill>
                  <a:schemeClr val="tx2"/>
                </a:solidFill>
                <a:latin typeface="+mj-lt"/>
                <a:hlinkClick r:id="rId5"/>
              </a:rPr>
              <a:t> Grid Engine</a:t>
            </a:r>
            <a:r>
              <a:rPr lang="en-US" dirty="0">
                <a:solidFill>
                  <a:schemeClr val="tx2"/>
                </a:solidFill>
                <a:latin typeface="+mj-lt"/>
              </a:rPr>
              <a:t>, and </a:t>
            </a:r>
            <a:r>
              <a:rPr lang="en-US" dirty="0">
                <a:solidFill>
                  <a:schemeClr val="tx2"/>
                </a:solidFill>
                <a:latin typeface="+mj-lt"/>
                <a:hlinkClick r:id="rId6"/>
              </a:rPr>
              <a:t>Altair PBS Pro</a:t>
            </a:r>
            <a:r>
              <a:rPr lang="en-US" dirty="0">
                <a:solidFill>
                  <a:schemeClr val="tx2"/>
                </a:solidFill>
                <a:latin typeface="+mj-lt"/>
              </a:rPr>
              <a:t> already have this capability (and more are coming!)</a:t>
            </a:r>
          </a:p>
        </p:txBody>
      </p:sp>
      <p:sp>
        <p:nvSpPr>
          <p:cNvPr id="149" name="TextBox 148"/>
          <p:cNvSpPr txBox="1"/>
          <p:nvPr/>
        </p:nvSpPr>
        <p:spPr>
          <a:xfrm>
            <a:off x="8277737" y="2053628"/>
            <a:ext cx="3388197" cy="560645"/>
          </a:xfrm>
          <a:prstGeom prst="rect">
            <a:avLst/>
          </a:prstGeom>
          <a:noFill/>
        </p:spPr>
        <p:txBody>
          <a:bodyPr wrap="none" lIns="186521" tIns="149217" rIns="186521" bIns="149217" rtlCol="0">
            <a:spAutoFit/>
          </a:bodyPr>
          <a:lstStyle/>
          <a:p>
            <a:pPr defTabSz="932597">
              <a:lnSpc>
                <a:spcPct val="90000"/>
              </a:lnSpc>
              <a:spcAft>
                <a:spcPts val="612"/>
              </a:spcAft>
            </a:pPr>
            <a:r>
              <a:rPr lang="en-US" sz="1836" kern="0" dirty="0">
                <a:solidFill>
                  <a:schemeClr val="accent1"/>
                </a:solidFill>
              </a:rPr>
              <a:t>Compute nodes in the cloud</a:t>
            </a:r>
            <a:endParaRPr lang="en-NZ" sz="1836" kern="0" dirty="0">
              <a:solidFill>
                <a:schemeClr val="accent1"/>
              </a:solidFill>
            </a:endParaRPr>
          </a:p>
        </p:txBody>
      </p:sp>
      <p:sp>
        <p:nvSpPr>
          <p:cNvPr id="151" name="TextBox 150"/>
          <p:cNvSpPr txBox="1"/>
          <p:nvPr/>
        </p:nvSpPr>
        <p:spPr>
          <a:xfrm>
            <a:off x="5497146" y="2062423"/>
            <a:ext cx="1735299" cy="560645"/>
          </a:xfrm>
          <a:prstGeom prst="rect">
            <a:avLst/>
          </a:prstGeom>
          <a:noFill/>
        </p:spPr>
        <p:txBody>
          <a:bodyPr wrap="none" lIns="186521" tIns="149217" rIns="186521" bIns="149217" rtlCol="0">
            <a:spAutoFit/>
          </a:bodyPr>
          <a:lstStyle/>
          <a:p>
            <a:pPr defTabSz="932597">
              <a:lnSpc>
                <a:spcPct val="90000"/>
              </a:lnSpc>
              <a:spcAft>
                <a:spcPts val="612"/>
              </a:spcAft>
            </a:pPr>
            <a:r>
              <a:rPr lang="en-US" sz="1836" kern="0" dirty="0">
                <a:solidFill>
                  <a:schemeClr val="accent1"/>
                </a:solidFill>
              </a:rPr>
              <a:t>On-premises</a:t>
            </a:r>
            <a:endParaRPr lang="en-NZ" sz="1836" kern="0" dirty="0">
              <a:solidFill>
                <a:schemeClr val="accent1"/>
              </a:solidFill>
            </a:endParaRPr>
          </a:p>
        </p:txBody>
      </p:sp>
      <p:cxnSp>
        <p:nvCxnSpPr>
          <p:cNvPr id="152" name="Straight Connector 151"/>
          <p:cNvCxnSpPr/>
          <p:nvPr/>
        </p:nvCxnSpPr>
        <p:spPr>
          <a:xfrm flipV="1">
            <a:off x="6498423" y="4432216"/>
            <a:ext cx="3276292" cy="61934"/>
          </a:xfrm>
          <a:prstGeom prst="line">
            <a:avLst/>
          </a:prstGeom>
          <a:ln w="38100">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3" name="Group 152"/>
          <p:cNvGrpSpPr/>
          <p:nvPr/>
        </p:nvGrpSpPr>
        <p:grpSpPr>
          <a:xfrm>
            <a:off x="5841698" y="2737775"/>
            <a:ext cx="923957" cy="806757"/>
            <a:chOff x="5607987" y="4317365"/>
            <a:chExt cx="1042433" cy="833564"/>
          </a:xfrm>
        </p:grpSpPr>
        <p:sp>
          <p:nvSpPr>
            <p:cNvPr id="154" name="TextBox 153"/>
            <p:cNvSpPr txBox="1"/>
            <p:nvPr/>
          </p:nvSpPr>
          <p:spPr>
            <a:xfrm>
              <a:off x="5816157" y="4972274"/>
              <a:ext cx="614534" cy="178655"/>
            </a:xfrm>
            <a:prstGeom prst="rect">
              <a:avLst/>
            </a:prstGeom>
            <a:noFill/>
          </p:spPr>
          <p:txBody>
            <a:bodyPr wrap="square" lIns="0" tIns="0" rIns="0" bIns="0" rtlCol="0">
              <a:spAutoFit/>
            </a:bodyPr>
            <a:lstStyle/>
            <a:p>
              <a:pPr algn="ctr" defTabSz="932597">
                <a:lnSpc>
                  <a:spcPct val="90000"/>
                </a:lnSpc>
                <a:spcAft>
                  <a:spcPts val="612"/>
                </a:spcAft>
              </a:pPr>
              <a:r>
                <a:rPr lang="en-US" sz="1224" kern="0" dirty="0">
                  <a:solidFill>
                    <a:schemeClr val="tx2"/>
                  </a:solidFill>
                </a:rPr>
                <a:t>Client</a:t>
              </a:r>
              <a:endParaRPr lang="en-NZ" sz="1224" kern="0" dirty="0">
                <a:solidFill>
                  <a:schemeClr val="tx2"/>
                </a:solidFill>
              </a:endParaRPr>
            </a:p>
          </p:txBody>
        </p:sp>
        <p:pic>
          <p:nvPicPr>
            <p:cNvPr id="155" name="Picture 154"/>
            <p:cNvPicPr>
              <a:picLocks noChangeAspect="1"/>
            </p:cNvPicPr>
            <p:nvPr/>
          </p:nvPicPr>
          <p:blipFill>
            <a:blip r:embed="rId7"/>
            <a:stretch>
              <a:fillRect/>
            </a:stretch>
          </p:blipFill>
          <p:spPr>
            <a:xfrm>
              <a:off x="5607987" y="4317365"/>
              <a:ext cx="1042433" cy="654910"/>
            </a:xfrm>
            <a:prstGeom prst="rect">
              <a:avLst/>
            </a:prstGeom>
          </p:spPr>
        </p:pic>
      </p:grpSp>
      <p:grpSp>
        <p:nvGrpSpPr>
          <p:cNvPr id="156" name="Group 155"/>
          <p:cNvGrpSpPr/>
          <p:nvPr/>
        </p:nvGrpSpPr>
        <p:grpSpPr>
          <a:xfrm>
            <a:off x="5864784" y="4188828"/>
            <a:ext cx="1653283" cy="693533"/>
            <a:chOff x="8761636" y="4699917"/>
            <a:chExt cx="1701097" cy="711900"/>
          </a:xfrm>
          <a:solidFill>
            <a:schemeClr val="accent2"/>
          </a:solidFill>
        </p:grpSpPr>
        <p:grpSp>
          <p:nvGrpSpPr>
            <p:cNvPr id="157" name="Group 156"/>
            <p:cNvGrpSpPr/>
            <p:nvPr/>
          </p:nvGrpSpPr>
          <p:grpSpPr>
            <a:xfrm>
              <a:off x="8761636" y="4699917"/>
              <a:ext cx="843948" cy="646639"/>
              <a:chOff x="6963918" y="2950369"/>
              <a:chExt cx="860871" cy="659606"/>
            </a:xfrm>
            <a:grpFill/>
          </p:grpSpPr>
          <p:sp>
            <p:nvSpPr>
              <p:cNvPr id="159" name="Freeform 158"/>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60"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sp>
          <p:nvSpPr>
            <p:cNvPr id="158" name="TextBox 157"/>
            <p:cNvSpPr txBox="1"/>
            <p:nvPr/>
          </p:nvSpPr>
          <p:spPr>
            <a:xfrm>
              <a:off x="9241029" y="5015759"/>
              <a:ext cx="1221704" cy="396058"/>
            </a:xfrm>
            <a:prstGeom prst="rect">
              <a:avLst/>
            </a:prstGeom>
            <a:noFill/>
            <a:ln>
              <a:noFill/>
            </a:ln>
            <a:scene3d>
              <a:camera prst="isometricTopUp"/>
              <a:lightRig rig="threePt" dir="t"/>
            </a:scene3d>
          </p:spPr>
          <p:txBody>
            <a:bodyPr wrap="square" lIns="0" tIns="0" rIns="0" bIns="0" rtlCol="0">
              <a:spAutoFit/>
            </a:bodyPr>
            <a:lstStyle/>
            <a:p>
              <a:pPr defTabSz="932597">
                <a:lnSpc>
                  <a:spcPct val="60000"/>
                </a:lnSpc>
                <a:spcAft>
                  <a:spcPts val="612"/>
                </a:spcAft>
              </a:pPr>
              <a:r>
                <a:rPr lang="en-US" sz="1632" kern="0" dirty="0">
                  <a:solidFill>
                    <a:schemeClr val="tx2"/>
                  </a:solidFill>
                </a:rPr>
                <a:t>Head</a:t>
              </a:r>
            </a:p>
            <a:p>
              <a:pPr defTabSz="932597">
                <a:lnSpc>
                  <a:spcPct val="60000"/>
                </a:lnSpc>
                <a:spcAft>
                  <a:spcPts val="612"/>
                </a:spcAft>
              </a:pPr>
              <a:r>
                <a:rPr lang="en-US" sz="1632" kern="0" dirty="0">
                  <a:solidFill>
                    <a:schemeClr val="tx2"/>
                  </a:solidFill>
                </a:rPr>
                <a:t>node</a:t>
              </a:r>
              <a:endParaRPr lang="en-NZ" sz="1632" kern="0" dirty="0">
                <a:solidFill>
                  <a:schemeClr val="tx2"/>
                </a:solidFill>
              </a:endParaRPr>
            </a:p>
          </p:txBody>
        </p:sp>
      </p:grpSp>
      <p:grpSp>
        <p:nvGrpSpPr>
          <p:cNvPr id="97" name="Group 96"/>
          <p:cNvGrpSpPr/>
          <p:nvPr/>
        </p:nvGrpSpPr>
        <p:grpSpPr>
          <a:xfrm>
            <a:off x="9650450" y="3548274"/>
            <a:ext cx="2030148" cy="1599588"/>
            <a:chOff x="9229174" y="3249356"/>
            <a:chExt cx="2358796" cy="1940812"/>
          </a:xfrm>
          <a:solidFill>
            <a:schemeClr val="accent2"/>
          </a:solidFill>
        </p:grpSpPr>
        <p:grpSp>
          <p:nvGrpSpPr>
            <p:cNvPr id="98" name="Group 97"/>
            <p:cNvGrpSpPr/>
            <p:nvPr/>
          </p:nvGrpSpPr>
          <p:grpSpPr>
            <a:xfrm>
              <a:off x="9229174" y="3249356"/>
              <a:ext cx="1744482" cy="1773881"/>
              <a:chOff x="8135160" y="2890128"/>
              <a:chExt cx="1744482" cy="1773881"/>
            </a:xfrm>
            <a:grpFill/>
          </p:grpSpPr>
          <p:grpSp>
            <p:nvGrpSpPr>
              <p:cNvPr id="100" name="Group 99"/>
              <p:cNvGrpSpPr/>
              <p:nvPr/>
            </p:nvGrpSpPr>
            <p:grpSpPr>
              <a:xfrm>
                <a:off x="8568156" y="3503424"/>
                <a:ext cx="843948" cy="646639"/>
                <a:chOff x="6963918" y="2950369"/>
                <a:chExt cx="860871" cy="659606"/>
              </a:xfrm>
              <a:grpFill/>
            </p:grpSpPr>
            <p:sp>
              <p:nvSpPr>
                <p:cNvPr id="146" name="Freeform 14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4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01" name="Group 100"/>
              <p:cNvGrpSpPr/>
              <p:nvPr/>
            </p:nvGrpSpPr>
            <p:grpSpPr>
              <a:xfrm>
                <a:off x="8562645" y="3301165"/>
                <a:ext cx="843948" cy="646639"/>
                <a:chOff x="6963918" y="2950369"/>
                <a:chExt cx="860871" cy="659606"/>
              </a:xfrm>
              <a:grpFill/>
            </p:grpSpPr>
            <p:sp>
              <p:nvSpPr>
                <p:cNvPr id="144" name="Freeform 14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4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02" name="Group 101"/>
              <p:cNvGrpSpPr/>
              <p:nvPr/>
            </p:nvGrpSpPr>
            <p:grpSpPr>
              <a:xfrm>
                <a:off x="9035694" y="3759045"/>
                <a:ext cx="843948" cy="646639"/>
                <a:chOff x="6963918" y="2950369"/>
                <a:chExt cx="860871" cy="659606"/>
              </a:xfrm>
              <a:grpFill/>
            </p:grpSpPr>
            <p:sp>
              <p:nvSpPr>
                <p:cNvPr id="142" name="Freeform 14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4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03" name="Group 102"/>
              <p:cNvGrpSpPr/>
              <p:nvPr/>
            </p:nvGrpSpPr>
            <p:grpSpPr>
              <a:xfrm>
                <a:off x="9030183" y="3556786"/>
                <a:ext cx="843948" cy="646639"/>
                <a:chOff x="6963918" y="2950369"/>
                <a:chExt cx="860871" cy="659606"/>
              </a:xfrm>
              <a:grpFill/>
            </p:grpSpPr>
            <p:sp>
              <p:nvSpPr>
                <p:cNvPr id="140" name="Freeform 139"/>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41"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04" name="Group 103"/>
              <p:cNvGrpSpPr/>
              <p:nvPr/>
            </p:nvGrpSpPr>
            <p:grpSpPr>
              <a:xfrm>
                <a:off x="8140671" y="3761749"/>
                <a:ext cx="843948" cy="646639"/>
                <a:chOff x="6963918" y="2950369"/>
                <a:chExt cx="860871" cy="659606"/>
              </a:xfrm>
              <a:grpFill/>
            </p:grpSpPr>
            <p:sp>
              <p:nvSpPr>
                <p:cNvPr id="138" name="Freeform 137"/>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39"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05" name="Group 104"/>
              <p:cNvGrpSpPr/>
              <p:nvPr/>
            </p:nvGrpSpPr>
            <p:grpSpPr>
              <a:xfrm>
                <a:off x="8135160" y="3559490"/>
                <a:ext cx="843948" cy="646639"/>
                <a:chOff x="6963918" y="2950369"/>
                <a:chExt cx="860871" cy="659606"/>
              </a:xfrm>
              <a:grpFill/>
            </p:grpSpPr>
            <p:sp>
              <p:nvSpPr>
                <p:cNvPr id="136" name="Freeform 13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3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06" name="Group 105"/>
              <p:cNvGrpSpPr/>
              <p:nvPr/>
            </p:nvGrpSpPr>
            <p:grpSpPr>
              <a:xfrm>
                <a:off x="8608209" y="4017370"/>
                <a:ext cx="843948" cy="646639"/>
                <a:chOff x="6963918" y="2950369"/>
                <a:chExt cx="860871" cy="659606"/>
              </a:xfrm>
              <a:grpFill/>
            </p:grpSpPr>
            <p:sp>
              <p:nvSpPr>
                <p:cNvPr id="134" name="Freeform 13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3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07" name="Group 106"/>
              <p:cNvGrpSpPr/>
              <p:nvPr/>
            </p:nvGrpSpPr>
            <p:grpSpPr>
              <a:xfrm>
                <a:off x="8602698" y="3815111"/>
                <a:ext cx="843948" cy="646639"/>
                <a:chOff x="6963918" y="2950369"/>
                <a:chExt cx="860871" cy="659606"/>
              </a:xfrm>
              <a:grpFill/>
            </p:grpSpPr>
            <p:sp>
              <p:nvSpPr>
                <p:cNvPr id="132" name="Freeform 13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3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08" name="Group 107"/>
              <p:cNvGrpSpPr/>
              <p:nvPr/>
            </p:nvGrpSpPr>
            <p:grpSpPr>
              <a:xfrm>
                <a:off x="8568156" y="3084223"/>
                <a:ext cx="843948" cy="646639"/>
                <a:chOff x="6963918" y="2950369"/>
                <a:chExt cx="860871" cy="659606"/>
              </a:xfrm>
              <a:grpFill/>
            </p:grpSpPr>
            <p:sp>
              <p:nvSpPr>
                <p:cNvPr id="130" name="Freeform 129"/>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31"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09" name="Group 108"/>
              <p:cNvGrpSpPr/>
              <p:nvPr/>
            </p:nvGrpSpPr>
            <p:grpSpPr>
              <a:xfrm>
                <a:off x="8595301" y="2890128"/>
                <a:ext cx="843948" cy="646639"/>
                <a:chOff x="6963918" y="2950369"/>
                <a:chExt cx="860871" cy="659606"/>
              </a:xfrm>
              <a:grpFill/>
            </p:grpSpPr>
            <p:sp>
              <p:nvSpPr>
                <p:cNvPr id="128" name="Freeform 127"/>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29"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10" name="Group 109"/>
              <p:cNvGrpSpPr/>
              <p:nvPr/>
            </p:nvGrpSpPr>
            <p:grpSpPr>
              <a:xfrm>
                <a:off x="9027530" y="3348008"/>
                <a:ext cx="843948" cy="646639"/>
                <a:chOff x="6963918" y="2950369"/>
                <a:chExt cx="860871" cy="659606"/>
              </a:xfrm>
              <a:grpFill/>
            </p:grpSpPr>
            <p:sp>
              <p:nvSpPr>
                <p:cNvPr id="126" name="Freeform 12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2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11" name="Group 110"/>
              <p:cNvGrpSpPr/>
              <p:nvPr/>
            </p:nvGrpSpPr>
            <p:grpSpPr>
              <a:xfrm>
                <a:off x="9030183" y="3137585"/>
                <a:ext cx="843948" cy="646639"/>
                <a:chOff x="6963918" y="2950369"/>
                <a:chExt cx="860871" cy="659606"/>
              </a:xfrm>
              <a:grpFill/>
            </p:grpSpPr>
            <p:sp>
              <p:nvSpPr>
                <p:cNvPr id="124" name="Freeform 12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2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12" name="Group 111"/>
              <p:cNvGrpSpPr/>
              <p:nvPr/>
            </p:nvGrpSpPr>
            <p:grpSpPr>
              <a:xfrm>
                <a:off x="8140671" y="3342548"/>
                <a:ext cx="843948" cy="646639"/>
                <a:chOff x="6963918" y="2950369"/>
                <a:chExt cx="860871" cy="659606"/>
              </a:xfrm>
              <a:grpFill/>
            </p:grpSpPr>
            <p:sp>
              <p:nvSpPr>
                <p:cNvPr id="122" name="Freeform 12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2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13" name="Group 112"/>
              <p:cNvGrpSpPr/>
              <p:nvPr/>
            </p:nvGrpSpPr>
            <p:grpSpPr>
              <a:xfrm>
                <a:off x="8135160" y="3140289"/>
                <a:ext cx="843948" cy="646639"/>
                <a:chOff x="6963918" y="2950369"/>
                <a:chExt cx="860871" cy="659606"/>
              </a:xfrm>
              <a:grpFill/>
            </p:grpSpPr>
            <p:sp>
              <p:nvSpPr>
                <p:cNvPr id="120" name="Freeform 119"/>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21"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14" name="Group 113"/>
              <p:cNvGrpSpPr/>
              <p:nvPr/>
            </p:nvGrpSpPr>
            <p:grpSpPr>
              <a:xfrm>
                <a:off x="8608209" y="3598169"/>
                <a:ext cx="843948" cy="646639"/>
                <a:chOff x="6963918" y="2950369"/>
                <a:chExt cx="860871" cy="659606"/>
              </a:xfrm>
              <a:grpFill/>
            </p:grpSpPr>
            <p:sp>
              <p:nvSpPr>
                <p:cNvPr id="118" name="Freeform 117"/>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19"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15" name="Group 114"/>
              <p:cNvGrpSpPr/>
              <p:nvPr/>
            </p:nvGrpSpPr>
            <p:grpSpPr>
              <a:xfrm>
                <a:off x="8602698" y="3395910"/>
                <a:ext cx="843948" cy="646639"/>
                <a:chOff x="6963918" y="2950369"/>
                <a:chExt cx="860871" cy="659606"/>
              </a:xfrm>
              <a:grpFill/>
            </p:grpSpPr>
            <p:sp>
              <p:nvSpPr>
                <p:cNvPr id="116" name="Freeform 11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1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sp>
          <p:nvSpPr>
            <p:cNvPr id="99" name="TextBox 98"/>
            <p:cNvSpPr txBox="1"/>
            <p:nvPr/>
          </p:nvSpPr>
          <p:spPr>
            <a:xfrm>
              <a:off x="9937984" y="4722021"/>
              <a:ext cx="1649986" cy="468147"/>
            </a:xfrm>
            <a:prstGeom prst="rect">
              <a:avLst/>
            </a:prstGeom>
            <a:noFill/>
            <a:ln>
              <a:noFill/>
            </a:ln>
            <a:scene3d>
              <a:camera prst="isometricTopUp"/>
              <a:lightRig rig="threePt" dir="t"/>
            </a:scene3d>
          </p:spPr>
          <p:txBody>
            <a:bodyPr wrap="square" lIns="0" tIns="0" rIns="0" bIns="0" rtlCol="0">
              <a:spAutoFit/>
            </a:bodyPr>
            <a:lstStyle/>
            <a:p>
              <a:pPr algn="ctr" defTabSz="932597">
                <a:lnSpc>
                  <a:spcPct val="60000"/>
                </a:lnSpc>
                <a:spcAft>
                  <a:spcPts val="612"/>
                </a:spcAft>
              </a:pPr>
              <a:r>
                <a:rPr lang="en-US" sz="1632" kern="0" dirty="0">
                  <a:solidFill>
                    <a:schemeClr val="tx2"/>
                  </a:solidFill>
                </a:rPr>
                <a:t>Compute</a:t>
              </a:r>
            </a:p>
            <a:p>
              <a:pPr algn="ctr" defTabSz="932597">
                <a:lnSpc>
                  <a:spcPct val="60000"/>
                </a:lnSpc>
                <a:spcAft>
                  <a:spcPts val="612"/>
                </a:spcAft>
              </a:pPr>
              <a:r>
                <a:rPr lang="en-US" sz="1632" kern="0" dirty="0">
                  <a:solidFill>
                    <a:schemeClr val="tx2"/>
                  </a:solidFill>
                </a:rPr>
                <a:t>nodes</a:t>
              </a:r>
              <a:endParaRPr lang="en-NZ" sz="1632" kern="0" dirty="0">
                <a:solidFill>
                  <a:schemeClr val="tx2"/>
                </a:solidFill>
              </a:endParaRPr>
            </a:p>
          </p:txBody>
        </p:sp>
      </p:grpSp>
      <p:grpSp>
        <p:nvGrpSpPr>
          <p:cNvPr id="161" name="Group 160"/>
          <p:cNvGrpSpPr/>
          <p:nvPr/>
        </p:nvGrpSpPr>
        <p:grpSpPr>
          <a:xfrm>
            <a:off x="5483348" y="5170174"/>
            <a:ext cx="2030148" cy="1599588"/>
            <a:chOff x="9229174" y="3249356"/>
            <a:chExt cx="2358796" cy="1940812"/>
          </a:xfrm>
          <a:solidFill>
            <a:schemeClr val="accent2"/>
          </a:solidFill>
        </p:grpSpPr>
        <p:grpSp>
          <p:nvGrpSpPr>
            <p:cNvPr id="162" name="Group 161"/>
            <p:cNvGrpSpPr/>
            <p:nvPr/>
          </p:nvGrpSpPr>
          <p:grpSpPr>
            <a:xfrm>
              <a:off x="9229174" y="3249356"/>
              <a:ext cx="1744482" cy="1773881"/>
              <a:chOff x="8135160" y="2890128"/>
              <a:chExt cx="1744482" cy="1773881"/>
            </a:xfrm>
            <a:grpFill/>
          </p:grpSpPr>
          <p:grpSp>
            <p:nvGrpSpPr>
              <p:cNvPr id="164" name="Group 163"/>
              <p:cNvGrpSpPr/>
              <p:nvPr/>
            </p:nvGrpSpPr>
            <p:grpSpPr>
              <a:xfrm>
                <a:off x="8568156" y="3503424"/>
                <a:ext cx="843948" cy="646639"/>
                <a:chOff x="6963918" y="2950369"/>
                <a:chExt cx="860871" cy="659606"/>
              </a:xfrm>
              <a:grpFill/>
            </p:grpSpPr>
            <p:sp>
              <p:nvSpPr>
                <p:cNvPr id="210" name="Freeform 209"/>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211"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65" name="Group 164"/>
              <p:cNvGrpSpPr/>
              <p:nvPr/>
            </p:nvGrpSpPr>
            <p:grpSpPr>
              <a:xfrm>
                <a:off x="8562645" y="3301165"/>
                <a:ext cx="843948" cy="646639"/>
                <a:chOff x="6963918" y="2950369"/>
                <a:chExt cx="860871" cy="659606"/>
              </a:xfrm>
              <a:grpFill/>
            </p:grpSpPr>
            <p:sp>
              <p:nvSpPr>
                <p:cNvPr id="208" name="Freeform 207"/>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209"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66" name="Group 165"/>
              <p:cNvGrpSpPr/>
              <p:nvPr/>
            </p:nvGrpSpPr>
            <p:grpSpPr>
              <a:xfrm>
                <a:off x="9035694" y="3759045"/>
                <a:ext cx="843948" cy="646639"/>
                <a:chOff x="6963918" y="2950369"/>
                <a:chExt cx="860871" cy="659606"/>
              </a:xfrm>
              <a:grpFill/>
            </p:grpSpPr>
            <p:sp>
              <p:nvSpPr>
                <p:cNvPr id="206" name="Freeform 20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20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67" name="Group 166"/>
              <p:cNvGrpSpPr/>
              <p:nvPr/>
            </p:nvGrpSpPr>
            <p:grpSpPr>
              <a:xfrm>
                <a:off x="9030183" y="3556786"/>
                <a:ext cx="843948" cy="646639"/>
                <a:chOff x="6963918" y="2950369"/>
                <a:chExt cx="860871" cy="659606"/>
              </a:xfrm>
              <a:grpFill/>
            </p:grpSpPr>
            <p:sp>
              <p:nvSpPr>
                <p:cNvPr id="204" name="Freeform 20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20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68" name="Group 167"/>
              <p:cNvGrpSpPr/>
              <p:nvPr/>
            </p:nvGrpSpPr>
            <p:grpSpPr>
              <a:xfrm>
                <a:off x="8140671" y="3761749"/>
                <a:ext cx="843948" cy="646639"/>
                <a:chOff x="6963918" y="2950369"/>
                <a:chExt cx="860871" cy="659606"/>
              </a:xfrm>
              <a:grpFill/>
            </p:grpSpPr>
            <p:sp>
              <p:nvSpPr>
                <p:cNvPr id="202" name="Freeform 20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20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69" name="Group 168"/>
              <p:cNvGrpSpPr/>
              <p:nvPr/>
            </p:nvGrpSpPr>
            <p:grpSpPr>
              <a:xfrm>
                <a:off x="8135160" y="3559490"/>
                <a:ext cx="843948" cy="646639"/>
                <a:chOff x="6963918" y="2950369"/>
                <a:chExt cx="860871" cy="659606"/>
              </a:xfrm>
              <a:grpFill/>
            </p:grpSpPr>
            <p:sp>
              <p:nvSpPr>
                <p:cNvPr id="200" name="Freeform 199"/>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201"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70" name="Group 169"/>
              <p:cNvGrpSpPr/>
              <p:nvPr/>
            </p:nvGrpSpPr>
            <p:grpSpPr>
              <a:xfrm>
                <a:off x="8608209" y="4017370"/>
                <a:ext cx="843948" cy="646639"/>
                <a:chOff x="6963918" y="2950369"/>
                <a:chExt cx="860871" cy="659606"/>
              </a:xfrm>
              <a:grpFill/>
            </p:grpSpPr>
            <p:sp>
              <p:nvSpPr>
                <p:cNvPr id="198" name="Freeform 197"/>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99"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71" name="Group 170"/>
              <p:cNvGrpSpPr/>
              <p:nvPr/>
            </p:nvGrpSpPr>
            <p:grpSpPr>
              <a:xfrm>
                <a:off x="8602698" y="3815111"/>
                <a:ext cx="843948" cy="646639"/>
                <a:chOff x="6963918" y="2950369"/>
                <a:chExt cx="860871" cy="659606"/>
              </a:xfrm>
              <a:grpFill/>
            </p:grpSpPr>
            <p:sp>
              <p:nvSpPr>
                <p:cNvPr id="196" name="Freeform 19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9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72" name="Group 171"/>
              <p:cNvGrpSpPr/>
              <p:nvPr/>
            </p:nvGrpSpPr>
            <p:grpSpPr>
              <a:xfrm>
                <a:off x="8568156" y="3084223"/>
                <a:ext cx="843948" cy="646639"/>
                <a:chOff x="6963918" y="2950369"/>
                <a:chExt cx="860871" cy="659606"/>
              </a:xfrm>
              <a:grpFill/>
            </p:grpSpPr>
            <p:sp>
              <p:nvSpPr>
                <p:cNvPr id="194" name="Freeform 19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9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73" name="Group 172"/>
              <p:cNvGrpSpPr/>
              <p:nvPr/>
            </p:nvGrpSpPr>
            <p:grpSpPr>
              <a:xfrm>
                <a:off x="8595301" y="2890128"/>
                <a:ext cx="843948" cy="646639"/>
                <a:chOff x="6963918" y="2950369"/>
                <a:chExt cx="860871" cy="659606"/>
              </a:xfrm>
              <a:grpFill/>
            </p:grpSpPr>
            <p:sp>
              <p:nvSpPr>
                <p:cNvPr id="192" name="Freeform 19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9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74" name="Group 173"/>
              <p:cNvGrpSpPr/>
              <p:nvPr/>
            </p:nvGrpSpPr>
            <p:grpSpPr>
              <a:xfrm>
                <a:off x="9027530" y="3348008"/>
                <a:ext cx="843948" cy="646639"/>
                <a:chOff x="6963918" y="2950369"/>
                <a:chExt cx="860871" cy="659606"/>
              </a:xfrm>
              <a:grpFill/>
            </p:grpSpPr>
            <p:sp>
              <p:nvSpPr>
                <p:cNvPr id="190" name="Freeform 189"/>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91"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75" name="Group 174"/>
              <p:cNvGrpSpPr/>
              <p:nvPr/>
            </p:nvGrpSpPr>
            <p:grpSpPr>
              <a:xfrm>
                <a:off x="9030183" y="3137585"/>
                <a:ext cx="843948" cy="646639"/>
                <a:chOff x="6963918" y="2950369"/>
                <a:chExt cx="860871" cy="659606"/>
              </a:xfrm>
              <a:grpFill/>
            </p:grpSpPr>
            <p:sp>
              <p:nvSpPr>
                <p:cNvPr id="188" name="Freeform 187"/>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89"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76" name="Group 175"/>
              <p:cNvGrpSpPr/>
              <p:nvPr/>
            </p:nvGrpSpPr>
            <p:grpSpPr>
              <a:xfrm>
                <a:off x="8140671" y="3342548"/>
                <a:ext cx="843948" cy="646639"/>
                <a:chOff x="6963918" y="2950369"/>
                <a:chExt cx="860871" cy="659606"/>
              </a:xfrm>
              <a:grpFill/>
            </p:grpSpPr>
            <p:sp>
              <p:nvSpPr>
                <p:cNvPr id="186" name="Freeform 185"/>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87"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77" name="Group 176"/>
              <p:cNvGrpSpPr/>
              <p:nvPr/>
            </p:nvGrpSpPr>
            <p:grpSpPr>
              <a:xfrm>
                <a:off x="8135160" y="3140289"/>
                <a:ext cx="843948" cy="646639"/>
                <a:chOff x="6963918" y="2950369"/>
                <a:chExt cx="860871" cy="659606"/>
              </a:xfrm>
              <a:grpFill/>
            </p:grpSpPr>
            <p:sp>
              <p:nvSpPr>
                <p:cNvPr id="184" name="Freeform 183"/>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85"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78" name="Group 177"/>
              <p:cNvGrpSpPr/>
              <p:nvPr/>
            </p:nvGrpSpPr>
            <p:grpSpPr>
              <a:xfrm>
                <a:off x="8608209" y="3598169"/>
                <a:ext cx="843948" cy="646639"/>
                <a:chOff x="6963918" y="2950369"/>
                <a:chExt cx="860871" cy="659606"/>
              </a:xfrm>
              <a:grpFill/>
            </p:grpSpPr>
            <p:sp>
              <p:nvSpPr>
                <p:cNvPr id="182" name="Freeform 181"/>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83"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nvGrpSpPr>
              <p:cNvPr id="179" name="Group 178"/>
              <p:cNvGrpSpPr/>
              <p:nvPr/>
            </p:nvGrpSpPr>
            <p:grpSpPr>
              <a:xfrm>
                <a:off x="8602698" y="3395910"/>
                <a:ext cx="843948" cy="646639"/>
                <a:chOff x="6963918" y="2950369"/>
                <a:chExt cx="860871" cy="659606"/>
              </a:xfrm>
              <a:grpFill/>
            </p:grpSpPr>
            <p:sp>
              <p:nvSpPr>
                <p:cNvPr id="180" name="Freeform 179"/>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1"/>
                    </a:solidFill>
                    <a:ea typeface="Segoe UI" pitchFamily="34" charset="0"/>
                    <a:cs typeface="Segoe UI" pitchFamily="34" charset="0"/>
                  </a:endParaRPr>
                </a:p>
              </p:txBody>
            </p:sp>
            <p:sp>
              <p:nvSpPr>
                <p:cNvPr id="181"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bg2"/>
                  </a:solidFill>
                </a:ln>
              </p:spPr>
              <p:txBody>
                <a:bodyPr vert="horz" wrap="square" lIns="91427" tIns="45713" rIns="91427" bIns="45713" numCol="1" anchor="t" anchorCtr="0" compatLnSpc="1">
                  <a:prstTxWarp prst="textNoShape">
                    <a:avLst/>
                  </a:prstTxWarp>
                </a:bodyPr>
                <a:lstStyle/>
                <a:p>
                  <a:pPr defTabSz="914224"/>
                  <a:endParaRPr lang="en-US" kern="0" dirty="0">
                    <a:solidFill>
                      <a:sysClr val="windowText" lastClr="000000"/>
                    </a:solidFill>
                  </a:endParaRPr>
                </a:p>
              </p:txBody>
            </p:sp>
          </p:grpSp>
        </p:grpSp>
        <p:sp>
          <p:nvSpPr>
            <p:cNvPr id="163" name="TextBox 162"/>
            <p:cNvSpPr txBox="1"/>
            <p:nvPr/>
          </p:nvSpPr>
          <p:spPr>
            <a:xfrm>
              <a:off x="9937984" y="4722021"/>
              <a:ext cx="1649986" cy="468147"/>
            </a:xfrm>
            <a:prstGeom prst="rect">
              <a:avLst/>
            </a:prstGeom>
            <a:noFill/>
            <a:ln>
              <a:noFill/>
            </a:ln>
            <a:scene3d>
              <a:camera prst="isometricTopUp"/>
              <a:lightRig rig="threePt" dir="t"/>
            </a:scene3d>
          </p:spPr>
          <p:txBody>
            <a:bodyPr wrap="square" lIns="0" tIns="0" rIns="0" bIns="0" rtlCol="0">
              <a:spAutoFit/>
            </a:bodyPr>
            <a:lstStyle/>
            <a:p>
              <a:pPr algn="ctr" defTabSz="932597">
                <a:lnSpc>
                  <a:spcPct val="60000"/>
                </a:lnSpc>
                <a:spcAft>
                  <a:spcPts val="612"/>
                </a:spcAft>
              </a:pPr>
              <a:r>
                <a:rPr lang="en-US" sz="1632" kern="0" dirty="0">
                  <a:solidFill>
                    <a:schemeClr val="tx2"/>
                  </a:solidFill>
                </a:rPr>
                <a:t>Compute</a:t>
              </a:r>
            </a:p>
            <a:p>
              <a:pPr algn="ctr" defTabSz="932597">
                <a:lnSpc>
                  <a:spcPct val="60000"/>
                </a:lnSpc>
                <a:spcAft>
                  <a:spcPts val="612"/>
                </a:spcAft>
              </a:pPr>
              <a:r>
                <a:rPr lang="en-US" sz="1632" kern="0" dirty="0">
                  <a:solidFill>
                    <a:schemeClr val="tx2"/>
                  </a:solidFill>
                </a:rPr>
                <a:t>nodes</a:t>
              </a:r>
              <a:endParaRPr lang="en-NZ" sz="1632" kern="0" dirty="0">
                <a:solidFill>
                  <a:schemeClr val="tx2"/>
                </a:solidFill>
              </a:endParaRPr>
            </a:p>
          </p:txBody>
        </p:sp>
      </p:grpSp>
      <p:cxnSp>
        <p:nvCxnSpPr>
          <p:cNvPr id="212" name="Straight Connector 211"/>
          <p:cNvCxnSpPr>
            <a:stCxn id="159" idx="4"/>
            <a:endCxn id="180" idx="1"/>
          </p:cNvCxnSpPr>
          <p:nvPr/>
        </p:nvCxnSpPr>
        <p:spPr>
          <a:xfrm flipH="1">
            <a:off x="6272554" y="4818786"/>
            <a:ext cx="6336" cy="768248"/>
          </a:xfrm>
          <a:prstGeom prst="line">
            <a:avLst/>
          </a:prstGeom>
          <a:ln w="38100">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59" idx="1"/>
            <a:endCxn id="154" idx="2"/>
          </p:cNvCxnSpPr>
          <p:nvPr/>
        </p:nvCxnSpPr>
        <p:spPr>
          <a:xfrm flipH="1" flipV="1">
            <a:off x="6298554" y="3544532"/>
            <a:ext cx="3025" cy="644298"/>
          </a:xfrm>
          <a:prstGeom prst="line">
            <a:avLst/>
          </a:prstGeom>
          <a:ln w="38100">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73961" y="1618820"/>
            <a:ext cx="4519053" cy="990628"/>
          </a:xfrm>
          <a:prstGeom prst="rect">
            <a:avLst/>
          </a:prstGeom>
        </p:spPr>
        <p:txBody>
          <a:bodyPr wrap="square">
            <a:spAutoFit/>
          </a:bodyPr>
          <a:lstStyle/>
          <a:p>
            <a:pPr defTabSz="932324"/>
            <a:r>
              <a:rPr lang="en-US" sz="2856" kern="0" dirty="0">
                <a:solidFill>
                  <a:schemeClr val="accent1"/>
                </a:solidFill>
                <a:latin typeface="+mj-lt"/>
              </a:rPr>
              <a:t>Add cloud resources to your cluster, on demand </a:t>
            </a:r>
          </a:p>
        </p:txBody>
      </p:sp>
      <p:cxnSp>
        <p:nvCxnSpPr>
          <p:cNvPr id="215" name="Straight Connector 214"/>
          <p:cNvCxnSpPr/>
          <p:nvPr/>
        </p:nvCxnSpPr>
        <p:spPr>
          <a:xfrm>
            <a:off x="7461708" y="1990036"/>
            <a:ext cx="0" cy="4489603"/>
          </a:xfrm>
          <a:prstGeom prst="line">
            <a:avLst/>
          </a:prstGeom>
          <a:ln w="31750">
            <a:solidFill>
              <a:schemeClr val="accent6">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14153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Azure Introduction</a:t>
            </a:r>
          </a:p>
        </p:txBody>
      </p:sp>
    </p:spTree>
    <p:extLst>
      <p:ext uri="{BB962C8B-B14F-4D97-AF65-F5344CB8AC3E}">
        <p14:creationId xmlns:p14="http://schemas.microsoft.com/office/powerpoint/2010/main" val="331325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7850292" y="2797810"/>
            <a:ext cx="4245289" cy="2622947"/>
          </a:xfrm>
          <a:prstGeom prst="rect">
            <a:avLst/>
          </a:prstGeom>
        </p:spPr>
      </p:pic>
      <p:cxnSp>
        <p:nvCxnSpPr>
          <p:cNvPr id="10" name="Straight Connector 9"/>
          <p:cNvCxnSpPr/>
          <p:nvPr/>
        </p:nvCxnSpPr>
        <p:spPr>
          <a:xfrm flipV="1">
            <a:off x="9128132" y="4798914"/>
            <a:ext cx="965353" cy="6865"/>
          </a:xfrm>
          <a:prstGeom prst="line">
            <a:avLst/>
          </a:prstGeom>
          <a:ln w="38100">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4896" dirty="0">
                <a:solidFill>
                  <a:schemeClr val="accent1"/>
                </a:solidFill>
              </a:rPr>
              <a:t>Cloud clusters: Using Azure IaaS</a:t>
            </a:r>
          </a:p>
        </p:txBody>
      </p:sp>
      <p:sp>
        <p:nvSpPr>
          <p:cNvPr id="14" name="TextBox 13"/>
          <p:cNvSpPr txBox="1"/>
          <p:nvPr/>
        </p:nvSpPr>
        <p:spPr>
          <a:xfrm>
            <a:off x="8277738" y="2053628"/>
            <a:ext cx="3563133" cy="560645"/>
          </a:xfrm>
          <a:prstGeom prst="rect">
            <a:avLst/>
          </a:prstGeom>
          <a:noFill/>
        </p:spPr>
        <p:txBody>
          <a:bodyPr wrap="none" lIns="186521" tIns="149217" rIns="186521" bIns="149217" rtlCol="0">
            <a:spAutoFit/>
          </a:bodyPr>
          <a:lstStyle/>
          <a:p>
            <a:pPr defTabSz="932597">
              <a:lnSpc>
                <a:spcPct val="90000"/>
              </a:lnSpc>
              <a:spcAft>
                <a:spcPts val="612"/>
              </a:spcAft>
            </a:pPr>
            <a:r>
              <a:rPr lang="en-US" sz="1836" kern="0" dirty="0">
                <a:solidFill>
                  <a:schemeClr val="accent1"/>
                </a:solidFill>
              </a:rPr>
              <a:t>All HPC resources in the cloud</a:t>
            </a:r>
            <a:endParaRPr lang="en-NZ" sz="1836" kern="0" dirty="0">
              <a:solidFill>
                <a:schemeClr val="accent1"/>
              </a:solidFill>
            </a:endParaRPr>
          </a:p>
        </p:txBody>
      </p:sp>
      <p:cxnSp>
        <p:nvCxnSpPr>
          <p:cNvPr id="322" name="Straight Connector 321"/>
          <p:cNvCxnSpPr/>
          <p:nvPr/>
        </p:nvCxnSpPr>
        <p:spPr>
          <a:xfrm>
            <a:off x="7461708" y="1990036"/>
            <a:ext cx="0" cy="4489603"/>
          </a:xfrm>
          <a:prstGeom prst="line">
            <a:avLst/>
          </a:prstGeom>
          <a:ln w="31750">
            <a:solidFill>
              <a:schemeClr val="accent6">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5497146" y="2062423"/>
            <a:ext cx="1735299" cy="560645"/>
          </a:xfrm>
          <a:prstGeom prst="rect">
            <a:avLst/>
          </a:prstGeom>
          <a:noFill/>
        </p:spPr>
        <p:txBody>
          <a:bodyPr wrap="none" lIns="186521" tIns="149217" rIns="186521" bIns="149217" rtlCol="0">
            <a:spAutoFit/>
          </a:bodyPr>
          <a:lstStyle/>
          <a:p>
            <a:pPr defTabSz="932597">
              <a:lnSpc>
                <a:spcPct val="90000"/>
              </a:lnSpc>
              <a:spcAft>
                <a:spcPts val="612"/>
              </a:spcAft>
            </a:pPr>
            <a:r>
              <a:rPr lang="en-US" sz="1836" kern="0" dirty="0">
                <a:solidFill>
                  <a:schemeClr val="accent1"/>
                </a:solidFill>
              </a:rPr>
              <a:t>On-premises</a:t>
            </a:r>
            <a:endParaRPr lang="en-NZ" sz="1836" kern="0" dirty="0">
              <a:solidFill>
                <a:schemeClr val="accent1"/>
              </a:solidFill>
            </a:endParaRPr>
          </a:p>
        </p:txBody>
      </p:sp>
      <p:cxnSp>
        <p:nvCxnSpPr>
          <p:cNvPr id="161" name="Straight Connector 160"/>
          <p:cNvCxnSpPr/>
          <p:nvPr/>
        </p:nvCxnSpPr>
        <p:spPr>
          <a:xfrm flipV="1">
            <a:off x="6750977" y="4800894"/>
            <a:ext cx="2335138" cy="14129"/>
          </a:xfrm>
          <a:prstGeom prst="line">
            <a:avLst/>
          </a:prstGeom>
          <a:ln w="38100">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0" name="Group 329"/>
          <p:cNvGrpSpPr/>
          <p:nvPr/>
        </p:nvGrpSpPr>
        <p:grpSpPr>
          <a:xfrm>
            <a:off x="5935557" y="4467949"/>
            <a:ext cx="923957" cy="806758"/>
            <a:chOff x="5607987" y="4317365"/>
            <a:chExt cx="1042433" cy="833565"/>
          </a:xfrm>
        </p:grpSpPr>
        <p:sp>
          <p:nvSpPr>
            <p:cNvPr id="320" name="TextBox 319"/>
            <p:cNvSpPr txBox="1"/>
            <p:nvPr/>
          </p:nvSpPr>
          <p:spPr>
            <a:xfrm>
              <a:off x="5816157" y="4972275"/>
              <a:ext cx="614534" cy="178655"/>
            </a:xfrm>
            <a:prstGeom prst="rect">
              <a:avLst/>
            </a:prstGeom>
            <a:noFill/>
          </p:spPr>
          <p:txBody>
            <a:bodyPr wrap="square" lIns="0" tIns="0" rIns="0" bIns="0" rtlCol="0">
              <a:spAutoFit/>
            </a:bodyPr>
            <a:lstStyle/>
            <a:p>
              <a:pPr algn="ctr" defTabSz="932597">
                <a:lnSpc>
                  <a:spcPct val="90000"/>
                </a:lnSpc>
                <a:spcAft>
                  <a:spcPts val="612"/>
                </a:spcAft>
              </a:pPr>
              <a:r>
                <a:rPr lang="en-US" sz="1224" kern="0" dirty="0">
                  <a:solidFill>
                    <a:schemeClr val="tx2"/>
                  </a:solidFill>
                </a:rPr>
                <a:t>Client</a:t>
              </a:r>
              <a:endParaRPr lang="en-NZ" sz="1224" kern="0" dirty="0">
                <a:solidFill>
                  <a:schemeClr val="tx2"/>
                </a:solidFill>
              </a:endParaRPr>
            </a:p>
          </p:txBody>
        </p:sp>
        <p:pic>
          <p:nvPicPr>
            <p:cNvPr id="95" name="Picture 94"/>
            <p:cNvPicPr>
              <a:picLocks noChangeAspect="1"/>
            </p:cNvPicPr>
            <p:nvPr/>
          </p:nvPicPr>
          <p:blipFill>
            <a:blip r:embed="rId4"/>
            <a:stretch>
              <a:fillRect/>
            </a:stretch>
          </p:blipFill>
          <p:spPr>
            <a:xfrm>
              <a:off x="5607987" y="4317365"/>
              <a:ext cx="1042433" cy="654910"/>
            </a:xfrm>
            <a:prstGeom prst="rect">
              <a:avLst/>
            </a:prstGeom>
          </p:spPr>
        </p:pic>
      </p:grpSp>
      <p:grpSp>
        <p:nvGrpSpPr>
          <p:cNvPr id="170" name="Group 169"/>
          <p:cNvGrpSpPr/>
          <p:nvPr/>
        </p:nvGrpSpPr>
        <p:grpSpPr>
          <a:xfrm>
            <a:off x="9650450" y="3548274"/>
            <a:ext cx="2030148" cy="1599588"/>
            <a:chOff x="9229174" y="3249356"/>
            <a:chExt cx="2358796" cy="1940812"/>
          </a:xfrm>
          <a:solidFill>
            <a:schemeClr val="accent2"/>
          </a:solidFill>
        </p:grpSpPr>
        <p:grpSp>
          <p:nvGrpSpPr>
            <p:cNvPr id="171" name="Group 170"/>
            <p:cNvGrpSpPr/>
            <p:nvPr/>
          </p:nvGrpSpPr>
          <p:grpSpPr>
            <a:xfrm>
              <a:off x="9229174" y="3249356"/>
              <a:ext cx="1744482" cy="1773881"/>
              <a:chOff x="8135160" y="2890128"/>
              <a:chExt cx="1744482" cy="1773881"/>
            </a:xfrm>
            <a:grpFill/>
          </p:grpSpPr>
          <p:grpSp>
            <p:nvGrpSpPr>
              <p:cNvPr id="173" name="Group 172"/>
              <p:cNvGrpSpPr/>
              <p:nvPr/>
            </p:nvGrpSpPr>
            <p:grpSpPr>
              <a:xfrm>
                <a:off x="8568156" y="3503424"/>
                <a:ext cx="843948" cy="646639"/>
                <a:chOff x="6963918" y="2950369"/>
                <a:chExt cx="860871" cy="659606"/>
              </a:xfrm>
              <a:grpFill/>
            </p:grpSpPr>
            <p:sp>
              <p:nvSpPr>
                <p:cNvPr id="219" name="Freeform 218"/>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20"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74" name="Group 173"/>
              <p:cNvGrpSpPr/>
              <p:nvPr/>
            </p:nvGrpSpPr>
            <p:grpSpPr>
              <a:xfrm>
                <a:off x="8562645" y="3301165"/>
                <a:ext cx="843948" cy="646639"/>
                <a:chOff x="6963918" y="2950369"/>
                <a:chExt cx="860871" cy="659606"/>
              </a:xfrm>
              <a:grpFill/>
            </p:grpSpPr>
            <p:sp>
              <p:nvSpPr>
                <p:cNvPr id="217" name="Freeform 216"/>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18"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75" name="Group 174"/>
              <p:cNvGrpSpPr/>
              <p:nvPr/>
            </p:nvGrpSpPr>
            <p:grpSpPr>
              <a:xfrm>
                <a:off x="9035694" y="3759045"/>
                <a:ext cx="843948" cy="646639"/>
                <a:chOff x="6963918" y="2950369"/>
                <a:chExt cx="860871" cy="659606"/>
              </a:xfrm>
              <a:grpFill/>
            </p:grpSpPr>
            <p:sp>
              <p:nvSpPr>
                <p:cNvPr id="215" name="Freeform 214"/>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16"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76" name="Group 175"/>
              <p:cNvGrpSpPr/>
              <p:nvPr/>
            </p:nvGrpSpPr>
            <p:grpSpPr>
              <a:xfrm>
                <a:off x="9030183" y="3556786"/>
                <a:ext cx="843948" cy="646639"/>
                <a:chOff x="6963918" y="2950369"/>
                <a:chExt cx="860871" cy="659606"/>
              </a:xfrm>
              <a:grpFill/>
            </p:grpSpPr>
            <p:sp>
              <p:nvSpPr>
                <p:cNvPr id="213" name="Freeform 21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1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77" name="Group 176"/>
              <p:cNvGrpSpPr/>
              <p:nvPr/>
            </p:nvGrpSpPr>
            <p:grpSpPr>
              <a:xfrm>
                <a:off x="8140671" y="3761749"/>
                <a:ext cx="843948" cy="646639"/>
                <a:chOff x="6963918" y="2950369"/>
                <a:chExt cx="860871" cy="659606"/>
              </a:xfrm>
              <a:grpFill/>
            </p:grpSpPr>
            <p:sp>
              <p:nvSpPr>
                <p:cNvPr id="211" name="Freeform 210"/>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12"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78" name="Group 177"/>
              <p:cNvGrpSpPr/>
              <p:nvPr/>
            </p:nvGrpSpPr>
            <p:grpSpPr>
              <a:xfrm>
                <a:off x="8135160" y="3559490"/>
                <a:ext cx="843948" cy="646639"/>
                <a:chOff x="6963918" y="2950369"/>
                <a:chExt cx="860871" cy="659606"/>
              </a:xfrm>
              <a:grpFill/>
            </p:grpSpPr>
            <p:sp>
              <p:nvSpPr>
                <p:cNvPr id="209" name="Freeform 208"/>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10"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79" name="Group 178"/>
              <p:cNvGrpSpPr/>
              <p:nvPr/>
            </p:nvGrpSpPr>
            <p:grpSpPr>
              <a:xfrm>
                <a:off x="8608209" y="4017370"/>
                <a:ext cx="843948" cy="646639"/>
                <a:chOff x="6963918" y="2950369"/>
                <a:chExt cx="860871" cy="659606"/>
              </a:xfrm>
              <a:grpFill/>
            </p:grpSpPr>
            <p:sp>
              <p:nvSpPr>
                <p:cNvPr id="207" name="Freeform 206"/>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08"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80" name="Group 179"/>
              <p:cNvGrpSpPr/>
              <p:nvPr/>
            </p:nvGrpSpPr>
            <p:grpSpPr>
              <a:xfrm>
                <a:off x="8602698" y="3815111"/>
                <a:ext cx="843948" cy="646639"/>
                <a:chOff x="6963918" y="2950369"/>
                <a:chExt cx="860871" cy="659606"/>
              </a:xfrm>
              <a:grpFill/>
            </p:grpSpPr>
            <p:sp>
              <p:nvSpPr>
                <p:cNvPr id="205" name="Freeform 204"/>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06"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81" name="Group 180"/>
              <p:cNvGrpSpPr/>
              <p:nvPr/>
            </p:nvGrpSpPr>
            <p:grpSpPr>
              <a:xfrm>
                <a:off x="8568156" y="3084223"/>
                <a:ext cx="843948" cy="646639"/>
                <a:chOff x="6963918" y="2950369"/>
                <a:chExt cx="860871" cy="659606"/>
              </a:xfrm>
              <a:grpFill/>
            </p:grpSpPr>
            <p:sp>
              <p:nvSpPr>
                <p:cNvPr id="203" name="Freeform 20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0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82" name="Group 181"/>
              <p:cNvGrpSpPr/>
              <p:nvPr/>
            </p:nvGrpSpPr>
            <p:grpSpPr>
              <a:xfrm>
                <a:off x="8595301" y="2890128"/>
                <a:ext cx="843948" cy="646639"/>
                <a:chOff x="6963918" y="2950369"/>
                <a:chExt cx="860871" cy="659606"/>
              </a:xfrm>
              <a:grpFill/>
            </p:grpSpPr>
            <p:sp>
              <p:nvSpPr>
                <p:cNvPr id="201" name="Freeform 200"/>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02"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83" name="Group 182"/>
              <p:cNvGrpSpPr/>
              <p:nvPr/>
            </p:nvGrpSpPr>
            <p:grpSpPr>
              <a:xfrm>
                <a:off x="9027530" y="3348008"/>
                <a:ext cx="843948" cy="646639"/>
                <a:chOff x="6963918" y="2950369"/>
                <a:chExt cx="860871" cy="659606"/>
              </a:xfrm>
              <a:grpFill/>
            </p:grpSpPr>
            <p:sp>
              <p:nvSpPr>
                <p:cNvPr id="199" name="Freeform 198"/>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00"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84" name="Group 183"/>
              <p:cNvGrpSpPr/>
              <p:nvPr/>
            </p:nvGrpSpPr>
            <p:grpSpPr>
              <a:xfrm>
                <a:off x="9030183" y="3137585"/>
                <a:ext cx="843948" cy="646639"/>
                <a:chOff x="6963918" y="2950369"/>
                <a:chExt cx="860871" cy="659606"/>
              </a:xfrm>
              <a:grpFill/>
            </p:grpSpPr>
            <p:sp>
              <p:nvSpPr>
                <p:cNvPr id="197" name="Freeform 196"/>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198"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85" name="Group 184"/>
              <p:cNvGrpSpPr/>
              <p:nvPr/>
            </p:nvGrpSpPr>
            <p:grpSpPr>
              <a:xfrm>
                <a:off x="8140671" y="3342548"/>
                <a:ext cx="843948" cy="646639"/>
                <a:chOff x="6963918" y="2950369"/>
                <a:chExt cx="860871" cy="659606"/>
              </a:xfrm>
              <a:grpFill/>
            </p:grpSpPr>
            <p:sp>
              <p:nvSpPr>
                <p:cNvPr id="195" name="Freeform 194"/>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196"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86" name="Group 185"/>
              <p:cNvGrpSpPr/>
              <p:nvPr/>
            </p:nvGrpSpPr>
            <p:grpSpPr>
              <a:xfrm>
                <a:off x="8135160" y="3140289"/>
                <a:ext cx="843948" cy="646639"/>
                <a:chOff x="6963918" y="2950369"/>
                <a:chExt cx="860871" cy="659606"/>
              </a:xfrm>
              <a:grpFill/>
            </p:grpSpPr>
            <p:sp>
              <p:nvSpPr>
                <p:cNvPr id="193" name="Freeform 192"/>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194"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87" name="Group 186"/>
              <p:cNvGrpSpPr/>
              <p:nvPr/>
            </p:nvGrpSpPr>
            <p:grpSpPr>
              <a:xfrm>
                <a:off x="8608209" y="3598169"/>
                <a:ext cx="843948" cy="646639"/>
                <a:chOff x="6963918" y="2950369"/>
                <a:chExt cx="860871" cy="659606"/>
              </a:xfrm>
              <a:grpFill/>
            </p:grpSpPr>
            <p:sp>
              <p:nvSpPr>
                <p:cNvPr id="191" name="Freeform 190"/>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192"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nvGrpSpPr>
              <p:cNvPr id="188" name="Group 187"/>
              <p:cNvGrpSpPr/>
              <p:nvPr/>
            </p:nvGrpSpPr>
            <p:grpSpPr>
              <a:xfrm>
                <a:off x="8602698" y="3395910"/>
                <a:ext cx="843948" cy="646639"/>
                <a:chOff x="6963918" y="2950369"/>
                <a:chExt cx="860871" cy="659606"/>
              </a:xfrm>
              <a:grpFill/>
            </p:grpSpPr>
            <p:sp>
              <p:nvSpPr>
                <p:cNvPr id="189" name="Freeform 188"/>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190"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grpSp>
        <p:sp>
          <p:nvSpPr>
            <p:cNvPr id="172" name="TextBox 171"/>
            <p:cNvSpPr txBox="1"/>
            <p:nvPr/>
          </p:nvSpPr>
          <p:spPr>
            <a:xfrm>
              <a:off x="9937984" y="4722021"/>
              <a:ext cx="1649986" cy="468147"/>
            </a:xfrm>
            <a:prstGeom prst="rect">
              <a:avLst/>
            </a:prstGeom>
            <a:noFill/>
            <a:ln>
              <a:noFill/>
            </a:ln>
            <a:scene3d>
              <a:camera prst="isometricTopUp"/>
              <a:lightRig rig="threePt" dir="t"/>
            </a:scene3d>
          </p:spPr>
          <p:txBody>
            <a:bodyPr wrap="square" lIns="0" tIns="0" rIns="0" bIns="0" rtlCol="0">
              <a:spAutoFit/>
            </a:bodyPr>
            <a:lstStyle/>
            <a:p>
              <a:pPr algn="ctr" defTabSz="932597">
                <a:lnSpc>
                  <a:spcPct val="60000"/>
                </a:lnSpc>
                <a:spcAft>
                  <a:spcPts val="612"/>
                </a:spcAft>
              </a:pPr>
              <a:r>
                <a:rPr lang="en-US" sz="1632" kern="0" dirty="0">
                  <a:solidFill>
                    <a:schemeClr val="tx2"/>
                  </a:solidFill>
                </a:rPr>
                <a:t>Compute</a:t>
              </a:r>
            </a:p>
            <a:p>
              <a:pPr algn="ctr" defTabSz="932597">
                <a:lnSpc>
                  <a:spcPct val="60000"/>
                </a:lnSpc>
                <a:spcAft>
                  <a:spcPts val="612"/>
                </a:spcAft>
              </a:pPr>
              <a:r>
                <a:rPr lang="en-US" sz="1632" kern="0" dirty="0">
                  <a:solidFill>
                    <a:schemeClr val="tx2"/>
                  </a:solidFill>
                </a:rPr>
                <a:t>nodes</a:t>
              </a:r>
              <a:endParaRPr lang="en-NZ" sz="1632" kern="0" dirty="0">
                <a:solidFill>
                  <a:schemeClr val="tx2"/>
                </a:solidFill>
              </a:endParaRPr>
            </a:p>
          </p:txBody>
        </p:sp>
      </p:grpSp>
      <p:grpSp>
        <p:nvGrpSpPr>
          <p:cNvPr id="222" name="Group 221"/>
          <p:cNvGrpSpPr/>
          <p:nvPr/>
        </p:nvGrpSpPr>
        <p:grpSpPr>
          <a:xfrm>
            <a:off x="8609285" y="4490656"/>
            <a:ext cx="1653283" cy="693533"/>
            <a:chOff x="8761636" y="4699917"/>
            <a:chExt cx="1701097" cy="711900"/>
          </a:xfrm>
          <a:solidFill>
            <a:schemeClr val="accent2"/>
          </a:solidFill>
        </p:grpSpPr>
        <p:grpSp>
          <p:nvGrpSpPr>
            <p:cNvPr id="223" name="Group 222"/>
            <p:cNvGrpSpPr/>
            <p:nvPr/>
          </p:nvGrpSpPr>
          <p:grpSpPr>
            <a:xfrm>
              <a:off x="8761636" y="4699917"/>
              <a:ext cx="843948" cy="646639"/>
              <a:chOff x="6963918" y="2950369"/>
              <a:chExt cx="860871" cy="659606"/>
            </a:xfrm>
            <a:grpFill/>
          </p:grpSpPr>
          <p:sp>
            <p:nvSpPr>
              <p:cNvPr id="225" name="Freeform 224"/>
              <p:cNvSpPr/>
              <p:nvPr/>
            </p:nvSpPr>
            <p:spPr bwMode="auto">
              <a:xfrm>
                <a:off x="6963918" y="2950369"/>
                <a:ext cx="860871" cy="659606"/>
              </a:xfrm>
              <a:custGeom>
                <a:avLst/>
                <a:gdLst>
                  <a:gd name="connsiteX0" fmla="*/ 30956 w 835819"/>
                  <a:gd name="connsiteY0" fmla="*/ 240506 h 647700"/>
                  <a:gd name="connsiteX1" fmla="*/ 435769 w 835819"/>
                  <a:gd name="connsiteY1" fmla="*/ 0 h 647700"/>
                  <a:gd name="connsiteX2" fmla="*/ 831056 w 835819"/>
                  <a:gd name="connsiteY2" fmla="*/ 223837 h 647700"/>
                  <a:gd name="connsiteX3" fmla="*/ 835819 w 835819"/>
                  <a:gd name="connsiteY3" fmla="*/ 400050 h 647700"/>
                  <a:gd name="connsiteX4" fmla="*/ 447675 w 835819"/>
                  <a:gd name="connsiteY4" fmla="*/ 647700 h 647700"/>
                  <a:gd name="connsiteX5" fmla="*/ 0 w 835819"/>
                  <a:gd name="connsiteY5" fmla="*/ 392906 h 647700"/>
                  <a:gd name="connsiteX6" fmla="*/ 30956 w 835819"/>
                  <a:gd name="connsiteY6" fmla="*/ 240506 h 647700"/>
                  <a:gd name="connsiteX0" fmla="*/ 45243 w 850106"/>
                  <a:gd name="connsiteY0" fmla="*/ 240506 h 647700"/>
                  <a:gd name="connsiteX1" fmla="*/ 450056 w 850106"/>
                  <a:gd name="connsiteY1" fmla="*/ 0 h 647700"/>
                  <a:gd name="connsiteX2" fmla="*/ 845343 w 850106"/>
                  <a:gd name="connsiteY2" fmla="*/ 223837 h 647700"/>
                  <a:gd name="connsiteX3" fmla="*/ 850106 w 850106"/>
                  <a:gd name="connsiteY3" fmla="*/ 400050 h 647700"/>
                  <a:gd name="connsiteX4" fmla="*/ 461962 w 850106"/>
                  <a:gd name="connsiteY4" fmla="*/ 647700 h 647700"/>
                  <a:gd name="connsiteX5" fmla="*/ 0 w 850106"/>
                  <a:gd name="connsiteY5" fmla="*/ 397668 h 647700"/>
                  <a:gd name="connsiteX6" fmla="*/ 45243 w 850106"/>
                  <a:gd name="connsiteY6" fmla="*/ 240506 h 647700"/>
                  <a:gd name="connsiteX0" fmla="*/ 45243 w 850106"/>
                  <a:gd name="connsiteY0" fmla="*/ 240506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45243 w 850106"/>
                  <a:gd name="connsiteY6" fmla="*/ 240506 h 652462"/>
                  <a:gd name="connsiteX0" fmla="*/ 11773 w 866642"/>
                  <a:gd name="connsiteY0" fmla="*/ 238125 h 652462"/>
                  <a:gd name="connsiteX1" fmla="*/ 466592 w 866642"/>
                  <a:gd name="connsiteY1" fmla="*/ 0 h 652462"/>
                  <a:gd name="connsiteX2" fmla="*/ 861879 w 866642"/>
                  <a:gd name="connsiteY2" fmla="*/ 223837 h 652462"/>
                  <a:gd name="connsiteX3" fmla="*/ 866642 w 866642"/>
                  <a:gd name="connsiteY3" fmla="*/ 400050 h 652462"/>
                  <a:gd name="connsiteX4" fmla="*/ 459448 w 866642"/>
                  <a:gd name="connsiteY4" fmla="*/ 652462 h 652462"/>
                  <a:gd name="connsiteX5" fmla="*/ 16536 w 866642"/>
                  <a:gd name="connsiteY5" fmla="*/ 397668 h 652462"/>
                  <a:gd name="connsiteX6" fmla="*/ 11773 w 866642"/>
                  <a:gd name="connsiteY6" fmla="*/ 238125 h 652462"/>
                  <a:gd name="connsiteX0" fmla="*/ 0 w 854869"/>
                  <a:gd name="connsiteY0" fmla="*/ 238125 h 652462"/>
                  <a:gd name="connsiteX1" fmla="*/ 454819 w 854869"/>
                  <a:gd name="connsiteY1" fmla="*/ 0 h 652462"/>
                  <a:gd name="connsiteX2" fmla="*/ 850106 w 854869"/>
                  <a:gd name="connsiteY2" fmla="*/ 223837 h 652462"/>
                  <a:gd name="connsiteX3" fmla="*/ 854869 w 854869"/>
                  <a:gd name="connsiteY3" fmla="*/ 400050 h 652462"/>
                  <a:gd name="connsiteX4" fmla="*/ 447675 w 854869"/>
                  <a:gd name="connsiteY4" fmla="*/ 652462 h 652462"/>
                  <a:gd name="connsiteX5" fmla="*/ 4763 w 854869"/>
                  <a:gd name="connsiteY5" fmla="*/ 397668 h 652462"/>
                  <a:gd name="connsiteX6" fmla="*/ 0 w 854869"/>
                  <a:gd name="connsiteY6" fmla="*/ 238125 h 652462"/>
                  <a:gd name="connsiteX0" fmla="*/ 9524 w 850106"/>
                  <a:gd name="connsiteY0" fmla="*/ 233363 h 652462"/>
                  <a:gd name="connsiteX1" fmla="*/ 450056 w 850106"/>
                  <a:gd name="connsiteY1" fmla="*/ 0 h 652462"/>
                  <a:gd name="connsiteX2" fmla="*/ 845343 w 850106"/>
                  <a:gd name="connsiteY2" fmla="*/ 223837 h 652462"/>
                  <a:gd name="connsiteX3" fmla="*/ 850106 w 850106"/>
                  <a:gd name="connsiteY3" fmla="*/ 400050 h 652462"/>
                  <a:gd name="connsiteX4" fmla="*/ 442912 w 850106"/>
                  <a:gd name="connsiteY4" fmla="*/ 652462 h 652462"/>
                  <a:gd name="connsiteX5" fmla="*/ 0 w 850106"/>
                  <a:gd name="connsiteY5" fmla="*/ 397668 h 652462"/>
                  <a:gd name="connsiteX6" fmla="*/ 9524 w 850106"/>
                  <a:gd name="connsiteY6" fmla="*/ 233363 h 652462"/>
                  <a:gd name="connsiteX0" fmla="*/ 0 w 840582"/>
                  <a:gd name="connsiteY0" fmla="*/ 233363 h 652462"/>
                  <a:gd name="connsiteX1" fmla="*/ 440532 w 840582"/>
                  <a:gd name="connsiteY1" fmla="*/ 0 h 652462"/>
                  <a:gd name="connsiteX2" fmla="*/ 835819 w 840582"/>
                  <a:gd name="connsiteY2" fmla="*/ 223837 h 652462"/>
                  <a:gd name="connsiteX3" fmla="*/ 840582 w 840582"/>
                  <a:gd name="connsiteY3" fmla="*/ 400050 h 652462"/>
                  <a:gd name="connsiteX4" fmla="*/ 433388 w 840582"/>
                  <a:gd name="connsiteY4" fmla="*/ 652462 h 652462"/>
                  <a:gd name="connsiteX5" fmla="*/ 2383 w 840582"/>
                  <a:gd name="connsiteY5" fmla="*/ 397668 h 652462"/>
                  <a:gd name="connsiteX6" fmla="*/ 0 w 840582"/>
                  <a:gd name="connsiteY6" fmla="*/ 233363 h 652462"/>
                  <a:gd name="connsiteX0" fmla="*/ 1239 w 841821"/>
                  <a:gd name="connsiteY0" fmla="*/ 233363 h 652462"/>
                  <a:gd name="connsiteX1" fmla="*/ 441771 w 841821"/>
                  <a:gd name="connsiteY1" fmla="*/ 0 h 652462"/>
                  <a:gd name="connsiteX2" fmla="*/ 837058 w 841821"/>
                  <a:gd name="connsiteY2" fmla="*/ 223837 h 652462"/>
                  <a:gd name="connsiteX3" fmla="*/ 841821 w 841821"/>
                  <a:gd name="connsiteY3" fmla="*/ 400050 h 652462"/>
                  <a:gd name="connsiteX4" fmla="*/ 434627 w 841821"/>
                  <a:gd name="connsiteY4" fmla="*/ 652462 h 652462"/>
                  <a:gd name="connsiteX5" fmla="*/ 3622 w 841821"/>
                  <a:gd name="connsiteY5" fmla="*/ 397668 h 652462"/>
                  <a:gd name="connsiteX6" fmla="*/ 1239 w 841821"/>
                  <a:gd name="connsiteY6" fmla="*/ 233363 h 652462"/>
                  <a:gd name="connsiteX0" fmla="*/ 1239 w 851346"/>
                  <a:gd name="connsiteY0" fmla="*/ 233363 h 652462"/>
                  <a:gd name="connsiteX1" fmla="*/ 441771 w 851346"/>
                  <a:gd name="connsiteY1" fmla="*/ 0 h 652462"/>
                  <a:gd name="connsiteX2" fmla="*/ 851346 w 851346"/>
                  <a:gd name="connsiteY2" fmla="*/ 228599 h 652462"/>
                  <a:gd name="connsiteX3" fmla="*/ 841821 w 851346"/>
                  <a:gd name="connsiteY3" fmla="*/ 400050 h 652462"/>
                  <a:gd name="connsiteX4" fmla="*/ 434627 w 851346"/>
                  <a:gd name="connsiteY4" fmla="*/ 652462 h 652462"/>
                  <a:gd name="connsiteX5" fmla="*/ 3622 w 851346"/>
                  <a:gd name="connsiteY5" fmla="*/ 397668 h 652462"/>
                  <a:gd name="connsiteX6" fmla="*/ 1239 w 851346"/>
                  <a:gd name="connsiteY6" fmla="*/ 233363 h 652462"/>
                  <a:gd name="connsiteX0" fmla="*/ 1239 w 856108"/>
                  <a:gd name="connsiteY0" fmla="*/ 233363 h 652462"/>
                  <a:gd name="connsiteX1" fmla="*/ 441771 w 856108"/>
                  <a:gd name="connsiteY1" fmla="*/ 0 h 652462"/>
                  <a:gd name="connsiteX2" fmla="*/ 851346 w 856108"/>
                  <a:gd name="connsiteY2" fmla="*/ 228599 h 652462"/>
                  <a:gd name="connsiteX3" fmla="*/ 856108 w 856108"/>
                  <a:gd name="connsiteY3" fmla="*/ 400050 h 652462"/>
                  <a:gd name="connsiteX4" fmla="*/ 434627 w 856108"/>
                  <a:gd name="connsiteY4" fmla="*/ 652462 h 652462"/>
                  <a:gd name="connsiteX5" fmla="*/ 3622 w 856108"/>
                  <a:gd name="connsiteY5" fmla="*/ 397668 h 652462"/>
                  <a:gd name="connsiteX6" fmla="*/ 1239 w 856108"/>
                  <a:gd name="connsiteY6" fmla="*/ 233363 h 652462"/>
                  <a:gd name="connsiteX0" fmla="*/ 1239 w 860871"/>
                  <a:gd name="connsiteY0" fmla="*/ 233363 h 652462"/>
                  <a:gd name="connsiteX1" fmla="*/ 441771 w 860871"/>
                  <a:gd name="connsiteY1" fmla="*/ 0 h 652462"/>
                  <a:gd name="connsiteX2" fmla="*/ 860871 w 860871"/>
                  <a:gd name="connsiteY2" fmla="*/ 228599 h 652462"/>
                  <a:gd name="connsiteX3" fmla="*/ 856108 w 860871"/>
                  <a:gd name="connsiteY3" fmla="*/ 400050 h 652462"/>
                  <a:gd name="connsiteX4" fmla="*/ 434627 w 860871"/>
                  <a:gd name="connsiteY4" fmla="*/ 652462 h 652462"/>
                  <a:gd name="connsiteX5" fmla="*/ 3622 w 860871"/>
                  <a:gd name="connsiteY5" fmla="*/ 397668 h 652462"/>
                  <a:gd name="connsiteX6" fmla="*/ 1239 w 860871"/>
                  <a:gd name="connsiteY6" fmla="*/ 233363 h 652462"/>
                  <a:gd name="connsiteX0" fmla="*/ 1239 w 860871"/>
                  <a:gd name="connsiteY0" fmla="*/ 240507 h 659606"/>
                  <a:gd name="connsiteX1" fmla="*/ 458440 w 860871"/>
                  <a:gd name="connsiteY1" fmla="*/ 0 h 659606"/>
                  <a:gd name="connsiteX2" fmla="*/ 860871 w 860871"/>
                  <a:gd name="connsiteY2" fmla="*/ 235743 h 659606"/>
                  <a:gd name="connsiteX3" fmla="*/ 856108 w 860871"/>
                  <a:gd name="connsiteY3" fmla="*/ 407194 h 659606"/>
                  <a:gd name="connsiteX4" fmla="*/ 434627 w 860871"/>
                  <a:gd name="connsiteY4" fmla="*/ 659606 h 659606"/>
                  <a:gd name="connsiteX5" fmla="*/ 3622 w 860871"/>
                  <a:gd name="connsiteY5" fmla="*/ 404812 h 659606"/>
                  <a:gd name="connsiteX6" fmla="*/ 1239 w 860871"/>
                  <a:gd name="connsiteY6" fmla="*/ 240507 h 6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871" h="659606">
                    <a:moveTo>
                      <a:pt x="1239" y="240507"/>
                    </a:moveTo>
                    <a:lnTo>
                      <a:pt x="458440" y="0"/>
                    </a:lnTo>
                    <a:lnTo>
                      <a:pt x="860871" y="235743"/>
                    </a:lnTo>
                    <a:lnTo>
                      <a:pt x="856108" y="407194"/>
                    </a:lnTo>
                    <a:lnTo>
                      <a:pt x="434627" y="659606"/>
                    </a:lnTo>
                    <a:lnTo>
                      <a:pt x="3622" y="404812"/>
                    </a:lnTo>
                    <a:cubicBezTo>
                      <a:pt x="-5109" y="353218"/>
                      <a:pt x="5207" y="289720"/>
                      <a:pt x="1239" y="240507"/>
                    </a:cubicBezTo>
                    <a:close/>
                  </a:path>
                </a:pathLst>
              </a:cu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solidFill>
                    <a:schemeClr val="tx2"/>
                  </a:solidFill>
                  <a:ea typeface="Segoe UI" pitchFamily="34" charset="0"/>
                  <a:cs typeface="Segoe UI" pitchFamily="34" charset="0"/>
                </a:endParaRPr>
              </a:p>
            </p:txBody>
          </p:sp>
          <p:sp>
            <p:nvSpPr>
              <p:cNvPr id="226" name="Freeform 9"/>
              <p:cNvSpPr>
                <a:spLocks noEditPoints="1"/>
              </p:cNvSpPr>
              <p:nvPr/>
            </p:nvSpPr>
            <p:spPr bwMode="auto">
              <a:xfrm>
                <a:off x="6990840" y="2990676"/>
                <a:ext cx="795784" cy="590550"/>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grpFill/>
              <a:ln>
                <a:solidFill>
                  <a:schemeClr val="accent4"/>
                </a:solidFill>
              </a:ln>
            </p:spPr>
            <p:txBody>
              <a:bodyPr vert="horz" wrap="square" lIns="91427" tIns="45713" rIns="91427" bIns="45713" numCol="1" anchor="t" anchorCtr="0" compatLnSpc="1">
                <a:prstTxWarp prst="textNoShape">
                  <a:avLst/>
                </a:prstTxWarp>
              </a:bodyPr>
              <a:lstStyle/>
              <a:p>
                <a:pPr defTabSz="914224"/>
                <a:endParaRPr lang="en-US" kern="0" dirty="0">
                  <a:solidFill>
                    <a:schemeClr val="tx2"/>
                  </a:solidFill>
                </a:endParaRPr>
              </a:p>
            </p:txBody>
          </p:sp>
        </p:grpSp>
        <p:sp>
          <p:nvSpPr>
            <p:cNvPr id="224" name="TextBox 223"/>
            <p:cNvSpPr txBox="1"/>
            <p:nvPr/>
          </p:nvSpPr>
          <p:spPr>
            <a:xfrm>
              <a:off x="9241029" y="5015759"/>
              <a:ext cx="1221704" cy="396058"/>
            </a:xfrm>
            <a:prstGeom prst="rect">
              <a:avLst/>
            </a:prstGeom>
            <a:noFill/>
            <a:ln>
              <a:noFill/>
            </a:ln>
            <a:scene3d>
              <a:camera prst="isometricTopUp"/>
              <a:lightRig rig="threePt" dir="t"/>
            </a:scene3d>
          </p:spPr>
          <p:txBody>
            <a:bodyPr wrap="square" lIns="0" tIns="0" rIns="0" bIns="0" rtlCol="0">
              <a:spAutoFit/>
            </a:bodyPr>
            <a:lstStyle/>
            <a:p>
              <a:pPr defTabSz="932597">
                <a:lnSpc>
                  <a:spcPct val="60000"/>
                </a:lnSpc>
                <a:spcAft>
                  <a:spcPts val="612"/>
                </a:spcAft>
              </a:pPr>
              <a:r>
                <a:rPr lang="en-US" sz="1632" kern="0" dirty="0">
                  <a:solidFill>
                    <a:schemeClr val="tx2"/>
                  </a:solidFill>
                </a:rPr>
                <a:t>Head</a:t>
              </a:r>
            </a:p>
            <a:p>
              <a:pPr defTabSz="932597">
                <a:lnSpc>
                  <a:spcPct val="60000"/>
                </a:lnSpc>
                <a:spcAft>
                  <a:spcPts val="612"/>
                </a:spcAft>
              </a:pPr>
              <a:r>
                <a:rPr lang="en-US" sz="1632" kern="0" dirty="0">
                  <a:solidFill>
                    <a:schemeClr val="tx2"/>
                  </a:solidFill>
                </a:rPr>
                <a:t>node</a:t>
              </a:r>
              <a:endParaRPr lang="en-NZ" sz="1632" kern="0" dirty="0">
                <a:solidFill>
                  <a:schemeClr val="tx2"/>
                </a:solidFill>
              </a:endParaRPr>
            </a:p>
          </p:txBody>
        </p:sp>
      </p:grpSp>
      <p:sp>
        <p:nvSpPr>
          <p:cNvPr id="236" name="Rectangle 235"/>
          <p:cNvSpPr/>
          <p:nvPr/>
        </p:nvSpPr>
        <p:spPr>
          <a:xfrm>
            <a:off x="275886" y="2686035"/>
            <a:ext cx="4817859" cy="2832631"/>
          </a:xfrm>
          <a:prstGeom prst="rect">
            <a:avLst/>
          </a:prstGeom>
          <a:noFill/>
        </p:spPr>
        <p:txBody>
          <a:bodyPr wrap="square" lIns="182854" tIns="146283" rIns="91427" bIns="146283">
            <a:noAutofit/>
          </a:bodyPr>
          <a:lstStyle/>
          <a:p>
            <a:pPr marL="231730" indent="-231730" defTabSz="932324">
              <a:spcAft>
                <a:spcPts val="600"/>
              </a:spcAft>
              <a:buFont typeface="Arial" panose="020B0604020202020204" pitchFamily="34" charset="0"/>
              <a:buChar char="•"/>
            </a:pPr>
            <a:r>
              <a:rPr lang="en-US" sz="1836" kern="0" dirty="0">
                <a:solidFill>
                  <a:schemeClr val="tx2"/>
                </a:solidFill>
                <a:latin typeface="+mj-lt"/>
              </a:rPr>
              <a:t>Deploy a complete HPC cluster, all in the cloud, in just minutes</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Use templates, scripts, and images to quickly deploy at any scale</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Use your current HPC scheduler</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Shift existing applications, scripts and tools to cloud</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Deploy as many clusters as you need!</a:t>
            </a:r>
          </a:p>
        </p:txBody>
      </p:sp>
      <p:sp>
        <p:nvSpPr>
          <p:cNvPr id="237" name="Rectangle 236"/>
          <p:cNvSpPr/>
          <p:nvPr/>
        </p:nvSpPr>
        <p:spPr>
          <a:xfrm>
            <a:off x="373961" y="1618820"/>
            <a:ext cx="4734602" cy="1118805"/>
          </a:xfrm>
          <a:prstGeom prst="rect">
            <a:avLst/>
          </a:prstGeom>
        </p:spPr>
        <p:txBody>
          <a:bodyPr wrap="square">
            <a:spAutoFit/>
          </a:bodyPr>
          <a:lstStyle/>
          <a:p>
            <a:pPr defTabSz="932324"/>
            <a:r>
              <a:rPr lang="en-US" sz="3264" kern="0" dirty="0">
                <a:solidFill>
                  <a:schemeClr val="accent1"/>
                </a:solidFill>
                <a:latin typeface="+mj-lt"/>
              </a:rPr>
              <a:t>Provision one (or more) new clusters in minutes</a:t>
            </a:r>
          </a:p>
        </p:txBody>
      </p:sp>
    </p:spTree>
    <p:extLst>
      <p:ext uri="{BB962C8B-B14F-4D97-AF65-F5344CB8AC3E}">
        <p14:creationId xmlns:p14="http://schemas.microsoft.com/office/powerpoint/2010/main" val="3464511026"/>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7850292" y="2807525"/>
            <a:ext cx="4245289" cy="2613232"/>
          </a:xfrm>
          <a:prstGeom prst="rect">
            <a:avLst/>
          </a:prstGeom>
        </p:spPr>
      </p:pic>
      <p:sp>
        <p:nvSpPr>
          <p:cNvPr id="2" name="Title 1"/>
          <p:cNvSpPr>
            <a:spLocks noGrp="1"/>
          </p:cNvSpPr>
          <p:nvPr>
            <p:ph type="title"/>
          </p:nvPr>
        </p:nvSpPr>
        <p:spPr/>
        <p:txBody>
          <a:bodyPr/>
          <a:lstStyle/>
          <a:p>
            <a:r>
              <a:rPr lang="en-US" sz="4896" dirty="0">
                <a:solidFill>
                  <a:schemeClr val="accent1"/>
                </a:solidFill>
              </a:rPr>
              <a:t>Cloud Workstations: Using Azure IaaS</a:t>
            </a:r>
          </a:p>
        </p:txBody>
      </p:sp>
      <p:sp>
        <p:nvSpPr>
          <p:cNvPr id="14" name="TextBox 13"/>
          <p:cNvSpPr txBox="1"/>
          <p:nvPr/>
        </p:nvSpPr>
        <p:spPr>
          <a:xfrm>
            <a:off x="8277738" y="2053628"/>
            <a:ext cx="3940161" cy="555585"/>
          </a:xfrm>
          <a:prstGeom prst="rect">
            <a:avLst/>
          </a:prstGeom>
          <a:noFill/>
        </p:spPr>
        <p:txBody>
          <a:bodyPr wrap="none" lIns="186521" tIns="149217" rIns="186521" bIns="149217" rtlCol="0">
            <a:spAutoFit/>
          </a:bodyPr>
          <a:lstStyle/>
          <a:p>
            <a:pPr defTabSz="932597">
              <a:lnSpc>
                <a:spcPct val="90000"/>
              </a:lnSpc>
              <a:spcAft>
                <a:spcPts val="612"/>
              </a:spcAft>
            </a:pPr>
            <a:r>
              <a:rPr lang="en-US" sz="1836" kern="0" dirty="0">
                <a:solidFill>
                  <a:schemeClr val="accent1"/>
                </a:solidFill>
              </a:rPr>
              <a:t>Remote workstations on the cloud</a:t>
            </a:r>
            <a:endParaRPr lang="en-NZ" sz="1836" kern="0" dirty="0">
              <a:solidFill>
                <a:schemeClr val="accent1"/>
              </a:solidFill>
            </a:endParaRPr>
          </a:p>
        </p:txBody>
      </p:sp>
      <p:cxnSp>
        <p:nvCxnSpPr>
          <p:cNvPr id="322" name="Straight Connector 321"/>
          <p:cNvCxnSpPr/>
          <p:nvPr/>
        </p:nvCxnSpPr>
        <p:spPr>
          <a:xfrm>
            <a:off x="7461708" y="1990036"/>
            <a:ext cx="0" cy="4489603"/>
          </a:xfrm>
          <a:prstGeom prst="line">
            <a:avLst/>
          </a:prstGeom>
          <a:ln w="31750">
            <a:solidFill>
              <a:schemeClr val="accent6">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5497146" y="2062423"/>
            <a:ext cx="1735299" cy="560645"/>
          </a:xfrm>
          <a:prstGeom prst="rect">
            <a:avLst/>
          </a:prstGeom>
          <a:noFill/>
        </p:spPr>
        <p:txBody>
          <a:bodyPr wrap="none" lIns="186521" tIns="149217" rIns="186521" bIns="149217" rtlCol="0">
            <a:spAutoFit/>
          </a:bodyPr>
          <a:lstStyle/>
          <a:p>
            <a:pPr defTabSz="932597">
              <a:lnSpc>
                <a:spcPct val="90000"/>
              </a:lnSpc>
              <a:spcAft>
                <a:spcPts val="612"/>
              </a:spcAft>
            </a:pPr>
            <a:r>
              <a:rPr lang="en-US" sz="1836" kern="0" dirty="0">
                <a:solidFill>
                  <a:schemeClr val="accent1"/>
                </a:solidFill>
              </a:rPr>
              <a:t>On-premises</a:t>
            </a:r>
            <a:endParaRPr lang="en-NZ" sz="1836" kern="0" dirty="0">
              <a:solidFill>
                <a:schemeClr val="accent1"/>
              </a:solidFill>
            </a:endParaRPr>
          </a:p>
        </p:txBody>
      </p:sp>
      <p:cxnSp>
        <p:nvCxnSpPr>
          <p:cNvPr id="161" name="Straight Connector 160"/>
          <p:cNvCxnSpPr/>
          <p:nvPr/>
        </p:nvCxnSpPr>
        <p:spPr>
          <a:xfrm>
            <a:off x="7014590" y="4669248"/>
            <a:ext cx="2382234" cy="4425"/>
          </a:xfrm>
          <a:prstGeom prst="line">
            <a:avLst/>
          </a:prstGeom>
          <a:ln w="38100">
            <a:solidFill>
              <a:schemeClr val="tx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6" name="Rectangle 235"/>
          <p:cNvSpPr/>
          <p:nvPr/>
        </p:nvSpPr>
        <p:spPr>
          <a:xfrm>
            <a:off x="277780" y="2674223"/>
            <a:ext cx="5010186" cy="3368269"/>
          </a:xfrm>
          <a:prstGeom prst="rect">
            <a:avLst/>
          </a:prstGeom>
          <a:noFill/>
        </p:spPr>
        <p:txBody>
          <a:bodyPr wrap="square" lIns="182854" tIns="146283" rIns="91427" bIns="146283">
            <a:noAutofit/>
          </a:bodyPr>
          <a:lstStyle/>
          <a:p>
            <a:pPr marL="231730" indent="-231730" defTabSz="932324">
              <a:spcAft>
                <a:spcPts val="600"/>
              </a:spcAft>
              <a:buFont typeface="Arial" panose="020B0604020202020204" pitchFamily="34" charset="0"/>
              <a:buChar char="•"/>
            </a:pPr>
            <a:r>
              <a:rPr lang="en-US" sz="1836" kern="0" dirty="0">
                <a:solidFill>
                  <a:schemeClr val="tx2"/>
                </a:solidFill>
                <a:latin typeface="+mj-lt"/>
              </a:rPr>
              <a:t>Deploy one or more GPU-enabled workstations on the cloud</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Connect from any laptop or device (iOS, Android, Windows)</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Collaborate, share, explore.</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Run windows server 2016 or Linux OS</a:t>
            </a:r>
          </a:p>
          <a:p>
            <a:pPr marL="231730" indent="-231730" defTabSz="932324">
              <a:spcAft>
                <a:spcPts val="600"/>
              </a:spcAft>
              <a:buFont typeface="Arial" panose="020B0604020202020204" pitchFamily="34" charset="0"/>
              <a:buChar char="•"/>
            </a:pPr>
            <a:r>
              <a:rPr lang="en-US" sz="1836" kern="0" dirty="0">
                <a:solidFill>
                  <a:schemeClr val="tx2"/>
                </a:solidFill>
                <a:latin typeface="+mj-lt"/>
              </a:rPr>
              <a:t>With or without optimized remote visualization platforms (e.g., </a:t>
            </a:r>
            <a:r>
              <a:rPr lang="en-US" sz="1836" kern="0" dirty="0" err="1">
                <a:solidFill>
                  <a:schemeClr val="tx2"/>
                </a:solidFill>
                <a:latin typeface="+mj-lt"/>
              </a:rPr>
              <a:t>Teradici</a:t>
            </a:r>
            <a:r>
              <a:rPr lang="en-US" sz="1836" kern="0" dirty="0">
                <a:solidFill>
                  <a:schemeClr val="tx2"/>
                </a:solidFill>
                <a:latin typeface="+mj-lt"/>
              </a:rPr>
              <a:t> PCoIP or Citrix HDX)</a:t>
            </a:r>
          </a:p>
        </p:txBody>
      </p:sp>
      <p:sp>
        <p:nvSpPr>
          <p:cNvPr id="237" name="Rectangle 236"/>
          <p:cNvSpPr/>
          <p:nvPr/>
        </p:nvSpPr>
        <p:spPr>
          <a:xfrm>
            <a:off x="373961" y="1618820"/>
            <a:ext cx="4734602" cy="1096967"/>
          </a:xfrm>
          <a:prstGeom prst="rect">
            <a:avLst/>
          </a:prstGeom>
        </p:spPr>
        <p:txBody>
          <a:bodyPr wrap="square">
            <a:spAutoFit/>
          </a:bodyPr>
          <a:lstStyle/>
          <a:p>
            <a:pPr defTabSz="932324"/>
            <a:r>
              <a:rPr lang="en-US" sz="3264" kern="0" dirty="0">
                <a:solidFill>
                  <a:schemeClr val="accent1"/>
                </a:solidFill>
                <a:latin typeface="+mj-lt"/>
              </a:rPr>
              <a:t>Deploy powerful GPU-enabled workstations</a:t>
            </a:r>
          </a:p>
        </p:txBody>
      </p:sp>
      <p:grpSp>
        <p:nvGrpSpPr>
          <p:cNvPr id="71" name="Group 70"/>
          <p:cNvGrpSpPr/>
          <p:nvPr/>
        </p:nvGrpSpPr>
        <p:grpSpPr>
          <a:xfrm>
            <a:off x="8904270" y="3425373"/>
            <a:ext cx="1155034" cy="974275"/>
            <a:chOff x="8421568" y="1409600"/>
            <a:chExt cx="1792830" cy="1630998"/>
          </a:xfrm>
        </p:grpSpPr>
        <p:pic>
          <p:nvPicPr>
            <p:cNvPr id="76" name="Picture 75"/>
            <p:cNvPicPr>
              <a:picLocks noChangeAspect="1"/>
            </p:cNvPicPr>
            <p:nvPr/>
          </p:nvPicPr>
          <p:blipFill rotWithShape="1">
            <a:blip r:embed="rId4" cstate="print">
              <a:extLst>
                <a:ext uri="{28A0092B-C50C-407E-A947-70E740481C1C}">
                  <a14:useLocalDpi xmlns:a14="http://schemas.microsoft.com/office/drawing/2010/main" val="0"/>
                </a:ext>
              </a:extLst>
            </a:blip>
            <a:srcRect b="30089"/>
            <a:stretch/>
          </p:blipFill>
          <p:spPr>
            <a:xfrm>
              <a:off x="8421568" y="1409600"/>
              <a:ext cx="1792830" cy="1630998"/>
            </a:xfrm>
            <a:prstGeom prst="rect">
              <a:avLst/>
            </a:prstGeom>
          </p:spPr>
        </p:pic>
        <p:sp>
          <p:nvSpPr>
            <p:cNvPr id="77" name="Rectangle 76"/>
            <p:cNvSpPr/>
            <p:nvPr/>
          </p:nvSpPr>
          <p:spPr bwMode="auto">
            <a:xfrm>
              <a:off x="8618257" y="1529880"/>
              <a:ext cx="1468722" cy="102836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pPr>
              <a:r>
                <a:rPr lang="en-US" sz="3600" b="1" dirty="0">
                  <a:solidFill>
                    <a:schemeClr val="accent4"/>
                  </a:solidFill>
                </a:rPr>
                <a:t>NV</a:t>
              </a:r>
            </a:p>
          </p:txBody>
        </p:sp>
      </p:grpSp>
      <p:grpSp>
        <p:nvGrpSpPr>
          <p:cNvPr id="78" name="Group 77"/>
          <p:cNvGrpSpPr/>
          <p:nvPr/>
        </p:nvGrpSpPr>
        <p:grpSpPr>
          <a:xfrm>
            <a:off x="10123304" y="3425373"/>
            <a:ext cx="1155034" cy="974275"/>
            <a:chOff x="8421568" y="1409600"/>
            <a:chExt cx="1792830" cy="1630998"/>
          </a:xfrm>
        </p:grpSpPr>
        <p:pic>
          <p:nvPicPr>
            <p:cNvPr id="79" name="Picture 78"/>
            <p:cNvPicPr>
              <a:picLocks noChangeAspect="1"/>
            </p:cNvPicPr>
            <p:nvPr/>
          </p:nvPicPr>
          <p:blipFill rotWithShape="1">
            <a:blip r:embed="rId4" cstate="print">
              <a:extLst>
                <a:ext uri="{28A0092B-C50C-407E-A947-70E740481C1C}">
                  <a14:useLocalDpi xmlns:a14="http://schemas.microsoft.com/office/drawing/2010/main" val="0"/>
                </a:ext>
              </a:extLst>
            </a:blip>
            <a:srcRect b="30089"/>
            <a:stretch/>
          </p:blipFill>
          <p:spPr>
            <a:xfrm>
              <a:off x="8421568" y="1409600"/>
              <a:ext cx="1792830" cy="1630998"/>
            </a:xfrm>
            <a:prstGeom prst="rect">
              <a:avLst/>
            </a:prstGeom>
          </p:spPr>
        </p:pic>
        <p:sp>
          <p:nvSpPr>
            <p:cNvPr id="80" name="Rectangle 79"/>
            <p:cNvSpPr/>
            <p:nvPr/>
          </p:nvSpPr>
          <p:spPr bwMode="auto">
            <a:xfrm>
              <a:off x="8618257" y="1529880"/>
              <a:ext cx="1468722" cy="102836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pPr>
              <a:r>
                <a:rPr lang="en-US" sz="3600" b="1" dirty="0">
                  <a:solidFill>
                    <a:schemeClr val="accent4"/>
                  </a:solidFill>
                </a:rPr>
                <a:t>NV</a:t>
              </a:r>
            </a:p>
          </p:txBody>
        </p:sp>
      </p:grpSp>
      <p:grpSp>
        <p:nvGrpSpPr>
          <p:cNvPr id="81" name="Group 80"/>
          <p:cNvGrpSpPr/>
          <p:nvPr/>
        </p:nvGrpSpPr>
        <p:grpSpPr>
          <a:xfrm>
            <a:off x="9529660" y="3825244"/>
            <a:ext cx="1155034" cy="974275"/>
            <a:chOff x="8421568" y="1409600"/>
            <a:chExt cx="1792830" cy="1630998"/>
          </a:xfrm>
        </p:grpSpPr>
        <p:pic>
          <p:nvPicPr>
            <p:cNvPr id="82" name="Picture 81"/>
            <p:cNvPicPr>
              <a:picLocks noChangeAspect="1"/>
            </p:cNvPicPr>
            <p:nvPr/>
          </p:nvPicPr>
          <p:blipFill rotWithShape="1">
            <a:blip r:embed="rId4" cstate="print">
              <a:extLst>
                <a:ext uri="{28A0092B-C50C-407E-A947-70E740481C1C}">
                  <a14:useLocalDpi xmlns:a14="http://schemas.microsoft.com/office/drawing/2010/main" val="0"/>
                </a:ext>
              </a:extLst>
            </a:blip>
            <a:srcRect b="30089"/>
            <a:stretch/>
          </p:blipFill>
          <p:spPr>
            <a:xfrm>
              <a:off x="8421568" y="1409600"/>
              <a:ext cx="1792830" cy="1630998"/>
            </a:xfrm>
            <a:prstGeom prst="rect">
              <a:avLst/>
            </a:prstGeom>
          </p:spPr>
        </p:pic>
        <p:sp>
          <p:nvSpPr>
            <p:cNvPr id="83" name="Rectangle 82"/>
            <p:cNvSpPr/>
            <p:nvPr/>
          </p:nvSpPr>
          <p:spPr bwMode="auto">
            <a:xfrm>
              <a:off x="8618257" y="1529880"/>
              <a:ext cx="1468722" cy="102836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pPr>
              <a:r>
                <a:rPr lang="en-US" sz="3600" b="1" dirty="0">
                  <a:solidFill>
                    <a:schemeClr val="accent4"/>
                  </a:solidFill>
                </a:rPr>
                <a:t>NV</a:t>
              </a:r>
            </a:p>
          </p:txBody>
        </p:sp>
      </p:grpSp>
      <p:grpSp>
        <p:nvGrpSpPr>
          <p:cNvPr id="85" name="Group 84"/>
          <p:cNvGrpSpPr/>
          <p:nvPr/>
        </p:nvGrpSpPr>
        <p:grpSpPr>
          <a:xfrm>
            <a:off x="8915619" y="4360481"/>
            <a:ext cx="1155034" cy="974275"/>
            <a:chOff x="8421568" y="1409600"/>
            <a:chExt cx="1792830" cy="1630998"/>
          </a:xfrm>
        </p:grpSpPr>
        <p:pic>
          <p:nvPicPr>
            <p:cNvPr id="86" name="Picture 85"/>
            <p:cNvPicPr>
              <a:picLocks noChangeAspect="1"/>
            </p:cNvPicPr>
            <p:nvPr/>
          </p:nvPicPr>
          <p:blipFill rotWithShape="1">
            <a:blip r:embed="rId4" cstate="print">
              <a:extLst>
                <a:ext uri="{28A0092B-C50C-407E-A947-70E740481C1C}">
                  <a14:useLocalDpi xmlns:a14="http://schemas.microsoft.com/office/drawing/2010/main" val="0"/>
                </a:ext>
              </a:extLst>
            </a:blip>
            <a:srcRect b="30089"/>
            <a:stretch/>
          </p:blipFill>
          <p:spPr>
            <a:xfrm>
              <a:off x="8421568" y="1409600"/>
              <a:ext cx="1792830" cy="1630998"/>
            </a:xfrm>
            <a:prstGeom prst="rect">
              <a:avLst/>
            </a:prstGeom>
          </p:spPr>
        </p:pic>
        <p:sp>
          <p:nvSpPr>
            <p:cNvPr id="87" name="Rectangle 86"/>
            <p:cNvSpPr/>
            <p:nvPr/>
          </p:nvSpPr>
          <p:spPr bwMode="auto">
            <a:xfrm>
              <a:off x="8618257" y="1529880"/>
              <a:ext cx="1468722" cy="102836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pPr>
              <a:r>
                <a:rPr lang="en-US" sz="3600" b="1" dirty="0">
                  <a:solidFill>
                    <a:schemeClr val="accent4"/>
                  </a:solidFill>
                </a:rPr>
                <a:t>NV</a:t>
              </a:r>
            </a:p>
          </p:txBody>
        </p:sp>
      </p:grpSp>
      <p:grpSp>
        <p:nvGrpSpPr>
          <p:cNvPr id="88" name="Group 87"/>
          <p:cNvGrpSpPr/>
          <p:nvPr/>
        </p:nvGrpSpPr>
        <p:grpSpPr>
          <a:xfrm>
            <a:off x="10143700" y="4389504"/>
            <a:ext cx="1155034" cy="974275"/>
            <a:chOff x="8421568" y="1409600"/>
            <a:chExt cx="1792830" cy="1630998"/>
          </a:xfrm>
        </p:grpSpPr>
        <p:pic>
          <p:nvPicPr>
            <p:cNvPr id="89" name="Picture 88"/>
            <p:cNvPicPr>
              <a:picLocks noChangeAspect="1"/>
            </p:cNvPicPr>
            <p:nvPr/>
          </p:nvPicPr>
          <p:blipFill rotWithShape="1">
            <a:blip r:embed="rId4" cstate="print">
              <a:extLst>
                <a:ext uri="{28A0092B-C50C-407E-A947-70E740481C1C}">
                  <a14:useLocalDpi xmlns:a14="http://schemas.microsoft.com/office/drawing/2010/main" val="0"/>
                </a:ext>
              </a:extLst>
            </a:blip>
            <a:srcRect b="30089"/>
            <a:stretch/>
          </p:blipFill>
          <p:spPr>
            <a:xfrm>
              <a:off x="8421568" y="1409600"/>
              <a:ext cx="1792830" cy="1630998"/>
            </a:xfrm>
            <a:prstGeom prst="rect">
              <a:avLst/>
            </a:prstGeom>
          </p:spPr>
        </p:pic>
        <p:sp>
          <p:nvSpPr>
            <p:cNvPr id="90" name="Rectangle 89"/>
            <p:cNvSpPr/>
            <p:nvPr/>
          </p:nvSpPr>
          <p:spPr bwMode="auto">
            <a:xfrm>
              <a:off x="8618257" y="1529880"/>
              <a:ext cx="1468722" cy="102836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pPr>
              <a:r>
                <a:rPr lang="en-US" sz="3600" b="1" dirty="0">
                  <a:solidFill>
                    <a:schemeClr val="accent4"/>
                  </a:solidFill>
                </a:rPr>
                <a:t>NV</a:t>
              </a:r>
            </a:p>
          </p:txBody>
        </p:sp>
      </p:grpSp>
      <p:grpSp>
        <p:nvGrpSpPr>
          <p:cNvPr id="31" name="Group 30"/>
          <p:cNvGrpSpPr/>
          <p:nvPr/>
        </p:nvGrpSpPr>
        <p:grpSpPr>
          <a:xfrm>
            <a:off x="5916895" y="2909167"/>
            <a:ext cx="744498" cy="3278758"/>
            <a:chOff x="6053840" y="2693439"/>
            <a:chExt cx="759427" cy="3344504"/>
          </a:xfrm>
        </p:grpSpPr>
        <p:pic>
          <p:nvPicPr>
            <p:cNvPr id="32" name="Picture 31"/>
            <p:cNvPicPr>
              <a:picLocks noChangeAspect="1"/>
            </p:cNvPicPr>
            <p:nvPr/>
          </p:nvPicPr>
          <p:blipFill>
            <a:blip r:embed="rId5"/>
            <a:stretch>
              <a:fillRect/>
            </a:stretch>
          </p:blipFill>
          <p:spPr>
            <a:xfrm>
              <a:off x="6174809" y="3417854"/>
              <a:ext cx="437446" cy="706951"/>
            </a:xfrm>
            <a:prstGeom prst="rect">
              <a:avLst/>
            </a:prstGeom>
          </p:spPr>
        </p:pic>
        <p:pic>
          <p:nvPicPr>
            <p:cNvPr id="33" name="Picture 32"/>
            <p:cNvPicPr>
              <a:picLocks noChangeAspect="1"/>
            </p:cNvPicPr>
            <p:nvPr/>
          </p:nvPicPr>
          <p:blipFill>
            <a:blip r:embed="rId6"/>
            <a:stretch>
              <a:fillRect/>
            </a:stretch>
          </p:blipFill>
          <p:spPr>
            <a:xfrm>
              <a:off x="6106696" y="4241671"/>
              <a:ext cx="582505" cy="745380"/>
            </a:xfrm>
            <a:prstGeom prst="rect">
              <a:avLst/>
            </a:prstGeom>
          </p:spPr>
        </p:pic>
        <p:grpSp>
          <p:nvGrpSpPr>
            <p:cNvPr id="34" name="Group 33"/>
            <p:cNvGrpSpPr/>
            <p:nvPr/>
          </p:nvGrpSpPr>
          <p:grpSpPr>
            <a:xfrm>
              <a:off x="6053840" y="2693439"/>
              <a:ext cx="603050" cy="564635"/>
              <a:chOff x="6053840" y="2693439"/>
              <a:chExt cx="603050" cy="564635"/>
            </a:xfrm>
          </p:grpSpPr>
          <p:pic>
            <p:nvPicPr>
              <p:cNvPr id="37" name="Picture 36"/>
              <p:cNvPicPr>
                <a:picLocks noChangeAspect="1"/>
              </p:cNvPicPr>
              <p:nvPr/>
            </p:nvPicPr>
            <p:blipFill>
              <a:blip r:embed="rId7"/>
              <a:stretch>
                <a:fillRect/>
              </a:stretch>
            </p:blipFill>
            <p:spPr>
              <a:xfrm>
                <a:off x="6090524" y="2693439"/>
                <a:ext cx="540290" cy="355765"/>
              </a:xfrm>
              <a:prstGeom prst="rect">
                <a:avLst/>
              </a:prstGeom>
            </p:spPr>
          </p:pic>
          <p:sp>
            <p:nvSpPr>
              <p:cNvPr id="38" name="Rectangle 37"/>
              <p:cNvSpPr/>
              <p:nvPr/>
            </p:nvSpPr>
            <p:spPr>
              <a:xfrm>
                <a:off x="6053840" y="2981075"/>
                <a:ext cx="603050" cy="276999"/>
              </a:xfrm>
              <a:prstGeom prst="rect">
                <a:avLst/>
              </a:prstGeom>
            </p:spPr>
            <p:txBody>
              <a:bodyPr wrap="none">
                <a:spAutoFit/>
              </a:bodyPr>
              <a:lstStyle/>
              <a:p>
                <a:pPr defTabSz="896386"/>
                <a:r>
                  <a:rPr lang="en-US" sz="1176" kern="0" dirty="0">
                    <a:solidFill>
                      <a:schemeClr val="accent5">
                        <a:lumMod val="60000"/>
                        <a:lumOff val="40000"/>
                      </a:schemeClr>
                    </a:solidFill>
                  </a:rPr>
                  <a:t>Tablet</a:t>
                </a:r>
                <a:endParaRPr lang="en-NZ" sz="1176" kern="0" dirty="0">
                  <a:solidFill>
                    <a:schemeClr val="accent5">
                      <a:lumMod val="60000"/>
                      <a:lumOff val="40000"/>
                    </a:schemeClr>
                  </a:solidFill>
                </a:endParaRPr>
              </a:p>
            </p:txBody>
          </p:sp>
        </p:grpSp>
        <p:pic>
          <p:nvPicPr>
            <p:cNvPr id="35" name="Picture 34"/>
            <p:cNvPicPr>
              <a:picLocks noChangeAspect="1"/>
            </p:cNvPicPr>
            <p:nvPr/>
          </p:nvPicPr>
          <p:blipFill>
            <a:blip r:embed="rId8"/>
            <a:stretch>
              <a:fillRect/>
            </a:stretch>
          </p:blipFill>
          <p:spPr>
            <a:xfrm>
              <a:off x="6133182" y="5146831"/>
              <a:ext cx="680085" cy="500500"/>
            </a:xfrm>
            <a:prstGeom prst="rect">
              <a:avLst/>
            </a:prstGeom>
          </p:spPr>
        </p:pic>
        <p:sp>
          <p:nvSpPr>
            <p:cNvPr id="36" name="Rectangle 35"/>
            <p:cNvSpPr/>
            <p:nvPr/>
          </p:nvSpPr>
          <p:spPr>
            <a:xfrm>
              <a:off x="6123582" y="5576278"/>
              <a:ext cx="548548" cy="461665"/>
            </a:xfrm>
            <a:prstGeom prst="rect">
              <a:avLst/>
            </a:prstGeom>
          </p:spPr>
          <p:txBody>
            <a:bodyPr wrap="none">
              <a:spAutoFit/>
            </a:bodyPr>
            <a:lstStyle/>
            <a:p>
              <a:pPr algn="ctr" defTabSz="896386"/>
              <a:r>
                <a:rPr lang="en-US" sz="1176" kern="0" dirty="0">
                  <a:solidFill>
                    <a:srgbClr val="7F7F7F"/>
                  </a:solidFill>
                </a:rPr>
                <a:t>Zero</a:t>
              </a:r>
            </a:p>
            <a:p>
              <a:pPr algn="ctr" defTabSz="896386"/>
              <a:r>
                <a:rPr lang="en-US" sz="1176" kern="0" dirty="0">
                  <a:solidFill>
                    <a:srgbClr val="7F7F7F"/>
                  </a:solidFill>
                </a:rPr>
                <a:t>client</a:t>
              </a:r>
              <a:endParaRPr lang="en-NZ" sz="1176" kern="0" dirty="0">
                <a:solidFill>
                  <a:srgbClr val="7F7F7F"/>
                </a:solidFill>
              </a:endParaRPr>
            </a:p>
          </p:txBody>
        </p:sp>
      </p:grpSp>
      <p:sp>
        <p:nvSpPr>
          <p:cNvPr id="39" name="Right Brace 38"/>
          <p:cNvSpPr/>
          <p:nvPr/>
        </p:nvSpPr>
        <p:spPr>
          <a:xfrm>
            <a:off x="6652163" y="2889946"/>
            <a:ext cx="361866" cy="3223277"/>
          </a:xfrm>
          <a:prstGeom prst="rightBrace">
            <a:avLst>
              <a:gd name="adj1" fmla="val 0"/>
              <a:gd name="adj2" fmla="val 55195"/>
            </a:avLst>
          </a:prstGeom>
          <a:noFill/>
          <a:ln w="38100">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896386"/>
            <a:endParaRPr lang="en-NZ" sz="1765" kern="0">
              <a:solidFill>
                <a:sysClr val="windowText" lastClr="000000"/>
              </a:solidFill>
            </a:endParaRPr>
          </a:p>
        </p:txBody>
      </p:sp>
    </p:spTree>
    <p:extLst>
      <p:ext uri="{BB962C8B-B14F-4D97-AF65-F5344CB8AC3E}">
        <p14:creationId xmlns:p14="http://schemas.microsoft.com/office/powerpoint/2010/main" val="74284490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48" y="55803"/>
            <a:ext cx="10030397" cy="542449"/>
          </a:xfrm>
        </p:spPr>
        <p:txBody>
          <a:bodyPr/>
          <a:lstStyle/>
          <a:p>
            <a:r>
              <a:rPr lang="en-US" sz="3037" dirty="0"/>
              <a:t>Azure Big Compute Architecture</a:t>
            </a:r>
          </a:p>
        </p:txBody>
      </p:sp>
      <p:pic>
        <p:nvPicPr>
          <p:cNvPr id="3" name="Picture 2"/>
          <p:cNvPicPr>
            <a:picLocks noChangeAspect="1"/>
          </p:cNvPicPr>
          <p:nvPr/>
        </p:nvPicPr>
        <p:blipFill>
          <a:blip r:embed="rId3"/>
          <a:stretch>
            <a:fillRect/>
          </a:stretch>
        </p:blipFill>
        <p:spPr>
          <a:xfrm>
            <a:off x="0" y="630253"/>
            <a:ext cx="12436475" cy="6352324"/>
          </a:xfrm>
          <a:prstGeom prst="rect">
            <a:avLst/>
          </a:prstGeom>
          <a:ln>
            <a:solidFill>
              <a:schemeClr val="accent3">
                <a:lumMod val="50000"/>
              </a:schemeClr>
            </a:solidFill>
          </a:ln>
        </p:spPr>
      </p:pic>
    </p:spTree>
    <p:extLst>
      <p:ext uri="{BB962C8B-B14F-4D97-AF65-F5344CB8AC3E}">
        <p14:creationId xmlns:p14="http://schemas.microsoft.com/office/powerpoint/2010/main" val="61313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347795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dirty="0"/>
          </a:p>
        </p:txBody>
      </p:sp>
      <p:sp>
        <p:nvSpPr>
          <p:cNvPr id="7" name="Rectangle 6"/>
          <p:cNvSpPr/>
          <p:nvPr/>
        </p:nvSpPr>
        <p:spPr>
          <a:xfrm>
            <a:off x="1764" y="499"/>
            <a:ext cx="7452188" cy="6993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prstClr val="white"/>
              </a:solidFill>
              <a:latin typeface="Segoe UI"/>
            </a:endParaRPr>
          </a:p>
        </p:txBody>
      </p:sp>
      <p:sp>
        <p:nvSpPr>
          <p:cNvPr id="8" name="Title 1"/>
          <p:cNvSpPr txBox="1">
            <a:spLocks/>
          </p:cNvSpPr>
          <p:nvPr/>
        </p:nvSpPr>
        <p:spPr>
          <a:xfrm>
            <a:off x="1763" y="190024"/>
            <a:ext cx="7256126" cy="658809"/>
          </a:xfrm>
          <a:prstGeom prst="rect">
            <a:avLst/>
          </a:prstGeom>
        </p:spPr>
        <p:txBody>
          <a:bodyPr vert="horz" lIns="326364" tIns="155368" rIns="54379" bIns="54379" rtlCol="0" anchor="ctr">
            <a:noAutofit/>
          </a:bodyPr>
          <a:lst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a:lstStyle>
          <a:p>
            <a:pPr defTabSz="1109545"/>
            <a:r>
              <a:rPr lang="en-US" sz="3672" dirty="0">
                <a:solidFill>
                  <a:schemeClr val="tx1"/>
                </a:solidFill>
                <a:latin typeface="+mj-lt"/>
              </a:rPr>
              <a:t>Azure Networking Infrastructure</a:t>
            </a:r>
          </a:p>
        </p:txBody>
      </p:sp>
      <p:sp>
        <p:nvSpPr>
          <p:cNvPr id="234" name="Content Placeholder 2"/>
          <p:cNvSpPr txBox="1">
            <a:spLocks/>
          </p:cNvSpPr>
          <p:nvPr/>
        </p:nvSpPr>
        <p:spPr>
          <a:xfrm>
            <a:off x="476694" y="2344460"/>
            <a:ext cx="6433056" cy="6344634"/>
          </a:xfrm>
          <a:solidFill>
            <a:schemeClr val="bg1">
              <a:lumMod val="95000"/>
            </a:schemeClr>
          </a:solidFill>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1426" indent="-291380" defTabSz="932205">
              <a:spcBef>
                <a:spcPts val="51"/>
              </a:spcBef>
              <a:spcAft>
                <a:spcPts val="367"/>
              </a:spcAft>
              <a:defRPr/>
            </a:pPr>
            <a:r>
              <a:rPr lang="en-US" sz="2856" b="1" dirty="0">
                <a:solidFill>
                  <a:schemeClr val="tx2"/>
                </a:solidFill>
                <a:latin typeface="Segoe UI Light"/>
              </a:rPr>
              <a:t>MPLS connectivity </a:t>
            </a:r>
          </a:p>
          <a:p>
            <a:pPr marL="291426" indent="-291380" defTabSz="932205">
              <a:spcBef>
                <a:spcPts val="51"/>
              </a:spcBef>
              <a:spcAft>
                <a:spcPts val="367"/>
              </a:spcAft>
              <a:defRPr/>
            </a:pPr>
            <a:r>
              <a:rPr lang="en-US" sz="2856" b="1" dirty="0">
                <a:solidFill>
                  <a:schemeClr val="tx2"/>
                </a:solidFill>
                <a:latin typeface="Segoe UI Light"/>
              </a:rPr>
              <a:t>Intra node high bandwidth 20-30 Gbps</a:t>
            </a:r>
          </a:p>
          <a:p>
            <a:pPr marL="291426" indent="-291380" defTabSz="932205">
              <a:spcBef>
                <a:spcPts val="51"/>
              </a:spcBef>
              <a:spcAft>
                <a:spcPts val="367"/>
              </a:spcAft>
              <a:defRPr/>
            </a:pPr>
            <a:r>
              <a:rPr lang="en-US" sz="2856" b="1" dirty="0">
                <a:solidFill>
                  <a:schemeClr val="tx2"/>
                </a:solidFill>
                <a:latin typeface="Segoe UI Light"/>
              </a:rPr>
              <a:t>InfiniBand RDMA low latency 2.5-3.5 microseconds</a:t>
            </a:r>
          </a:p>
          <a:p>
            <a:pPr marL="291426" indent="-291380" defTabSz="932205">
              <a:spcBef>
                <a:spcPts val="51"/>
              </a:spcBef>
              <a:spcAft>
                <a:spcPts val="367"/>
              </a:spcAft>
              <a:defRPr/>
            </a:pPr>
            <a:r>
              <a:rPr lang="en-US" sz="2856" b="1" dirty="0">
                <a:solidFill>
                  <a:schemeClr val="tx2"/>
                </a:solidFill>
                <a:latin typeface="Segoe UI Light"/>
              </a:rPr>
              <a:t>Support for Intel MPI, Platform and MS MPI </a:t>
            </a:r>
          </a:p>
          <a:p>
            <a:pPr marL="532588" lvl="1" indent="-291380" defTabSz="932205">
              <a:spcBef>
                <a:spcPts val="51"/>
              </a:spcBef>
              <a:spcAft>
                <a:spcPts val="367"/>
              </a:spcAft>
              <a:defRPr/>
            </a:pPr>
            <a:endParaRPr lang="en-US" sz="2448" b="1" dirty="0">
              <a:solidFill>
                <a:schemeClr val="tx2"/>
              </a:solidFill>
              <a:latin typeface="Segoe UI Light"/>
            </a:endParaRPr>
          </a:p>
          <a:p>
            <a:pPr marL="241161" lvl="1" indent="0" defTabSz="932205">
              <a:spcBef>
                <a:spcPts val="51"/>
              </a:spcBef>
              <a:spcAft>
                <a:spcPts val="367"/>
              </a:spcAft>
              <a:buNone/>
              <a:defRPr/>
            </a:pPr>
            <a:endParaRPr lang="en-US" sz="2448" b="1" dirty="0">
              <a:solidFill>
                <a:schemeClr val="tx2"/>
              </a:solidFill>
              <a:latin typeface="Segoe UI Light"/>
            </a:endParaRPr>
          </a:p>
          <a:p>
            <a:pPr marL="241160" lvl="1" indent="0" defTabSz="932205">
              <a:spcBef>
                <a:spcPts val="51"/>
              </a:spcBef>
              <a:spcAft>
                <a:spcPts val="367"/>
              </a:spcAft>
              <a:buNone/>
              <a:defRPr/>
            </a:pPr>
            <a:r>
              <a:rPr lang="en-US" sz="2448" b="1" dirty="0">
                <a:solidFill>
                  <a:schemeClr val="tx2"/>
                </a:solidFill>
                <a:latin typeface="Segoe UI Light"/>
              </a:rPr>
              <a:t> </a:t>
            </a:r>
          </a:p>
          <a:p>
            <a:pPr marL="532542" lvl="1" indent="-291380" defTabSz="932205">
              <a:spcBef>
                <a:spcPts val="51"/>
              </a:spcBef>
              <a:spcAft>
                <a:spcPts val="367"/>
              </a:spcAft>
              <a:defRPr/>
            </a:pPr>
            <a:endParaRPr lang="en-US" sz="1428" b="1" dirty="0">
              <a:solidFill>
                <a:srgbClr val="505050"/>
              </a:solidFill>
              <a:latin typeface="Segoe UI Light"/>
            </a:endParaRPr>
          </a:p>
          <a:p>
            <a:pPr marL="291380" indent="-291380" defTabSz="932205">
              <a:spcBef>
                <a:spcPts val="51"/>
              </a:spcBef>
              <a:spcAft>
                <a:spcPts val="367"/>
              </a:spcAft>
              <a:defRPr/>
            </a:pPr>
            <a:endParaRPr lang="en-US" sz="1428" b="1" dirty="0">
              <a:solidFill>
                <a:srgbClr val="505050"/>
              </a:solidFill>
              <a:latin typeface="Segoe UI Light"/>
            </a:endParaRPr>
          </a:p>
          <a:p>
            <a:pPr marL="532588" lvl="1" indent="-291380" defTabSz="932205">
              <a:spcBef>
                <a:spcPts val="51"/>
              </a:spcBef>
              <a:spcAft>
                <a:spcPts val="367"/>
              </a:spcAft>
              <a:defRPr/>
            </a:pPr>
            <a:endParaRPr lang="en-US" sz="1326" dirty="0">
              <a:solidFill>
                <a:srgbClr val="505050"/>
              </a:solidFill>
              <a:latin typeface="Segoe UI Light"/>
            </a:endParaRPr>
          </a:p>
          <a:p>
            <a:pPr marL="241206" lvl="1" indent="0" defTabSz="932205">
              <a:spcBef>
                <a:spcPts val="51"/>
              </a:spcBef>
              <a:spcAft>
                <a:spcPts val="367"/>
              </a:spcAft>
              <a:buNone/>
              <a:defRPr/>
            </a:pPr>
            <a:endParaRPr lang="en-US" sz="1224" dirty="0">
              <a:solidFill>
                <a:srgbClr val="505050"/>
              </a:solidFill>
              <a:latin typeface="Segoe UI Light"/>
            </a:endParaRPr>
          </a:p>
        </p:txBody>
      </p:sp>
      <p:pic>
        <p:nvPicPr>
          <p:cNvPr id="378884" name="Picture 4" descr="https://www.wired.com/images_blogs/threatlevel/images/2009/04/08/data_wires.jpg"/>
          <p:cNvPicPr>
            <a:picLocks noChangeAspect="1" noChangeArrowheads="1"/>
          </p:cNvPicPr>
          <p:nvPr/>
        </p:nvPicPr>
        <p:blipFill rotWithShape="1">
          <a:blip r:embed="rId3">
            <a:extLst>
              <a:ext uri="{28A0092B-C50C-407E-A947-70E740481C1C}">
                <a14:useLocalDpi xmlns:a14="http://schemas.microsoft.com/office/drawing/2010/main" val="0"/>
              </a:ext>
            </a:extLst>
          </a:blip>
          <a:srcRect r="46336" b="25230"/>
          <a:stretch/>
        </p:blipFill>
        <p:spPr bwMode="auto">
          <a:xfrm>
            <a:off x="7135547" y="499"/>
            <a:ext cx="6692513" cy="699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4656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spTree>
    <p:extLst>
      <p:ext uri="{BB962C8B-B14F-4D97-AF65-F5344CB8AC3E}">
        <p14:creationId xmlns:p14="http://schemas.microsoft.com/office/powerpoint/2010/main" val="165393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858" name="Picture 2" descr="Image result for Data Center Storage Solu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35" y="495"/>
            <a:ext cx="11919556" cy="69787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764" y="497"/>
            <a:ext cx="7452188" cy="6993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a:endParaRPr lang="en-US" sz="1224" dirty="0"/>
          </a:p>
        </p:txBody>
      </p:sp>
      <p:sp>
        <p:nvSpPr>
          <p:cNvPr id="6" name="Content Placeholder 2"/>
          <p:cNvSpPr txBox="1">
            <a:spLocks/>
          </p:cNvSpPr>
          <p:nvPr/>
        </p:nvSpPr>
        <p:spPr>
          <a:xfrm>
            <a:off x="337030" y="2211928"/>
            <a:ext cx="6202420" cy="5504146"/>
          </a:xfrm>
          <a:solidFill>
            <a:schemeClr val="bg1">
              <a:lumMod val="95000"/>
            </a:schemeClr>
          </a:solidFill>
        </p:spPr>
        <p:txBody>
          <a:bodyPr>
            <a:norm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1426" indent="-291380">
              <a:spcBef>
                <a:spcPts val="51"/>
              </a:spcBef>
              <a:spcAft>
                <a:spcPts val="367"/>
              </a:spcAft>
            </a:pPr>
            <a:r>
              <a:rPr lang="en-US" sz="2448" b="1" dirty="0">
                <a:solidFill>
                  <a:schemeClr val="bg1"/>
                </a:solidFill>
                <a:latin typeface="Segoe UI Light" panose="020B0502040204020203" pitchFamily="34" charset="0"/>
                <a:cs typeface="Segoe UI Light" panose="020B0502040204020203" pitchFamily="34" charset="0"/>
              </a:rPr>
              <a:t>Cloud scale object storage</a:t>
            </a:r>
          </a:p>
          <a:p>
            <a:pPr marL="291426" indent="-291380">
              <a:spcBef>
                <a:spcPts val="51"/>
              </a:spcBef>
              <a:spcAft>
                <a:spcPts val="367"/>
              </a:spcAft>
            </a:pPr>
            <a:r>
              <a:rPr lang="en-US" sz="2448" b="1" dirty="0">
                <a:solidFill>
                  <a:schemeClr val="bg1"/>
                </a:solidFill>
                <a:latin typeface="Segoe UI Light" panose="020B0502040204020203" pitchFamily="34" charset="0"/>
                <a:cs typeface="Segoe UI Light" panose="020B0502040204020203" pitchFamily="34" charset="0"/>
              </a:rPr>
              <a:t>Multi-protocol support – Blob, SMB, HDFS</a:t>
            </a:r>
          </a:p>
          <a:p>
            <a:pPr marL="291426" indent="-291380">
              <a:spcBef>
                <a:spcPts val="51"/>
              </a:spcBef>
              <a:spcAft>
                <a:spcPts val="367"/>
              </a:spcAft>
            </a:pPr>
            <a:r>
              <a:rPr lang="en-US" sz="2448" b="1" dirty="0">
                <a:solidFill>
                  <a:schemeClr val="bg1"/>
                </a:solidFill>
                <a:latin typeface="Segoe UI Light" panose="020B0502040204020203" pitchFamily="34" charset="0"/>
                <a:cs typeface="Segoe UI Light" panose="020B0502040204020203" pitchFamily="34" charset="0"/>
              </a:rPr>
              <a:t>Geo-redundant replication for DR</a:t>
            </a:r>
          </a:p>
          <a:p>
            <a:pPr marL="291426" indent="-291380">
              <a:spcBef>
                <a:spcPts val="51"/>
              </a:spcBef>
              <a:spcAft>
                <a:spcPts val="367"/>
              </a:spcAft>
            </a:pPr>
            <a:r>
              <a:rPr lang="en-US" sz="2448" b="1" dirty="0">
                <a:solidFill>
                  <a:schemeClr val="bg1"/>
                </a:solidFill>
                <a:latin typeface="Segoe UI Light" panose="020B0502040204020203" pitchFamily="34" charset="0"/>
                <a:cs typeface="Segoe UI Light" panose="020B0502040204020203" pitchFamily="34" charset="0"/>
              </a:rPr>
              <a:t>Hot, Cool and Cold storage tiers</a:t>
            </a:r>
          </a:p>
          <a:p>
            <a:pPr marL="291426" indent="-291380">
              <a:spcBef>
                <a:spcPts val="51"/>
              </a:spcBef>
              <a:spcAft>
                <a:spcPts val="367"/>
              </a:spcAft>
            </a:pPr>
            <a:r>
              <a:rPr lang="en-US" sz="2448" b="1" dirty="0">
                <a:solidFill>
                  <a:schemeClr val="bg1"/>
                </a:solidFill>
                <a:latin typeface="Segoe UI Light" panose="020B0502040204020203" pitchFamily="34" charset="0"/>
                <a:cs typeface="Segoe UI Light" panose="020B0502040204020203" pitchFamily="34" charset="0"/>
              </a:rPr>
              <a:t>Local SSD based scratch storage</a:t>
            </a:r>
          </a:p>
          <a:p>
            <a:pPr marL="291426" indent="-291380">
              <a:spcBef>
                <a:spcPts val="51"/>
              </a:spcBef>
              <a:spcAft>
                <a:spcPts val="367"/>
              </a:spcAft>
            </a:pPr>
            <a:r>
              <a:rPr lang="en-US" sz="2448" b="1" dirty="0">
                <a:solidFill>
                  <a:schemeClr val="bg1"/>
                </a:solidFill>
                <a:latin typeface="Segoe UI Light" panose="020B0502040204020203" pitchFamily="34" charset="0"/>
                <a:cs typeface="Segoe UI Light" panose="020B0502040204020203" pitchFamily="34" charset="0"/>
              </a:rPr>
              <a:t>POSIX based Parallel file system Lustre, BeeGFS</a:t>
            </a:r>
          </a:p>
          <a:p>
            <a:pPr marL="241206" lvl="1" indent="0">
              <a:spcBef>
                <a:spcPts val="51"/>
              </a:spcBef>
              <a:spcAft>
                <a:spcPts val="367"/>
              </a:spcAft>
              <a:buNone/>
            </a:pPr>
            <a:endParaRPr lang="en-US" sz="1326" b="1" dirty="0">
              <a:solidFill>
                <a:schemeClr val="accent2"/>
              </a:solidFill>
              <a:latin typeface="Segoe UI Light" panose="020B0502040204020203" pitchFamily="34" charset="0"/>
              <a:cs typeface="Segoe UI Light" panose="020B0502040204020203" pitchFamily="34" charset="0"/>
            </a:endParaRPr>
          </a:p>
          <a:p>
            <a:pPr marL="532588" lvl="1" indent="-291380">
              <a:spcBef>
                <a:spcPts val="51"/>
              </a:spcBef>
              <a:spcAft>
                <a:spcPts val="367"/>
              </a:spcAft>
            </a:pPr>
            <a:r>
              <a:rPr lang="en-US" sz="102" dirty="0">
                <a:solidFill>
                  <a:schemeClr val="accent2"/>
                </a:solidFill>
                <a:latin typeface="Segoe UI Light" panose="020B0502040204020203" pitchFamily="34" charset="0"/>
                <a:cs typeface="Segoe UI Light" panose="020B0502040204020203" pitchFamily="34" charset="0"/>
              </a:rPr>
              <a:t>	</a:t>
            </a:r>
            <a:endParaRPr lang="en-US" sz="102" b="1" dirty="0">
              <a:solidFill>
                <a:schemeClr val="accent2"/>
              </a:solidFill>
              <a:latin typeface="Segoe UI Light" panose="020B0502040204020203" pitchFamily="34" charset="0"/>
              <a:cs typeface="Segoe UI Light" panose="020B0502040204020203" pitchFamily="34" charset="0"/>
            </a:endParaRPr>
          </a:p>
          <a:p>
            <a:pPr marL="291380" indent="-291380">
              <a:spcBef>
                <a:spcPts val="51"/>
              </a:spcBef>
              <a:spcAft>
                <a:spcPts val="367"/>
              </a:spcAft>
            </a:pPr>
            <a:endParaRPr lang="en-US" sz="1224" dirty="0">
              <a:solidFill>
                <a:schemeClr val="tx1"/>
              </a:solidFill>
            </a:endParaRPr>
          </a:p>
        </p:txBody>
      </p:sp>
      <p:sp>
        <p:nvSpPr>
          <p:cNvPr id="2" name="Title 1"/>
          <p:cNvSpPr>
            <a:spLocks noGrp="1"/>
          </p:cNvSpPr>
          <p:nvPr>
            <p:ph type="title" idx="4294967295"/>
          </p:nvPr>
        </p:nvSpPr>
        <p:spPr>
          <a:xfrm>
            <a:off x="465535" y="982662"/>
            <a:ext cx="5859463" cy="658813"/>
          </a:xfrm>
        </p:spPr>
        <p:txBody>
          <a:bodyPr>
            <a:normAutofit fontScale="90000"/>
          </a:bodyPr>
          <a:lstStyle/>
          <a:p>
            <a:r>
              <a:rPr lang="en-US" sz="4080" dirty="0">
                <a:solidFill>
                  <a:schemeClr val="bg1"/>
                </a:solidFill>
              </a:rPr>
              <a:t>Azure Storage Infrastructure</a:t>
            </a:r>
          </a:p>
        </p:txBody>
      </p:sp>
    </p:spTree>
    <p:extLst>
      <p:ext uri="{BB962C8B-B14F-4D97-AF65-F5344CB8AC3E}">
        <p14:creationId xmlns:p14="http://schemas.microsoft.com/office/powerpoint/2010/main" val="39559938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solidFill>
                  <a:schemeClr val="tx1"/>
                </a:solidFill>
              </a:rPr>
              <a:t>Azure storage services</a:t>
            </a:r>
          </a:p>
        </p:txBody>
      </p:sp>
      <p:sp>
        <p:nvSpPr>
          <p:cNvPr id="7" name="Rectangle 6"/>
          <p:cNvSpPr/>
          <p:nvPr/>
        </p:nvSpPr>
        <p:spPr bwMode="auto">
          <a:xfrm>
            <a:off x="2755608" y="2513439"/>
            <a:ext cx="2330728" cy="318134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62" tIns="134368" rIns="167962" bIns="134368" numCol="1" spcCol="0" rtlCol="0" fromWordArt="0" anchor="t" anchorCtr="0" forceAA="0" compatLnSpc="1">
            <a:prstTxWarp prst="textNoShape">
              <a:avLst/>
            </a:prstTxWarp>
            <a:noAutofit/>
          </a:bodyPr>
          <a:lstStyle/>
          <a:p>
            <a:pPr defTabSz="856570" fontAlgn="base">
              <a:spcBef>
                <a:spcPct val="0"/>
              </a:spcBef>
              <a:spcAft>
                <a:spcPct val="0"/>
              </a:spcAft>
              <a:defRPr/>
            </a:pPr>
            <a:r>
              <a:rPr lang="en-US" sz="3198" kern="0" dirty="0">
                <a:solidFill>
                  <a:schemeClr val="bg2"/>
                </a:solidFill>
                <a:ea typeface="Segoe UI" pitchFamily="34" charset="0"/>
                <a:cs typeface="Segoe UI" pitchFamily="34" charset="0"/>
              </a:rPr>
              <a:t>Files</a:t>
            </a:r>
          </a:p>
          <a:p>
            <a:pPr defTabSz="856473" fontAlgn="base">
              <a:spcBef>
                <a:spcPct val="0"/>
              </a:spcBef>
              <a:spcAft>
                <a:spcPct val="0"/>
              </a:spcAft>
              <a:defRPr/>
            </a:pPr>
            <a:r>
              <a:rPr lang="en-US" sz="1599" kern="0" dirty="0">
                <a:solidFill>
                  <a:schemeClr val="bg2"/>
                </a:solidFill>
                <a:ea typeface="Segoe UI" pitchFamily="34" charset="0"/>
                <a:cs typeface="Segoe UI" pitchFamily="34" charset="0"/>
              </a:rPr>
              <a:t>Fully Managed File Shares in the Cloud</a:t>
            </a:r>
          </a:p>
          <a:p>
            <a:pPr defTabSz="856570" fontAlgn="base">
              <a:spcBef>
                <a:spcPct val="0"/>
              </a:spcBef>
              <a:spcAft>
                <a:spcPct val="0"/>
              </a:spcAft>
              <a:defRPr/>
            </a:pPr>
            <a:endParaRPr lang="en-US" sz="1599" kern="0" dirty="0">
              <a:solidFill>
                <a:schemeClr val="bg2"/>
              </a:solidFill>
              <a:ea typeface="Segoe UI" pitchFamily="34" charset="0"/>
              <a:cs typeface="Segoe UI" pitchFamily="34" charset="0"/>
            </a:endParaRPr>
          </a:p>
          <a:p>
            <a:pPr defTabSz="856570" fontAlgn="base">
              <a:spcBef>
                <a:spcPct val="0"/>
              </a:spcBef>
              <a:spcAft>
                <a:spcPct val="0"/>
              </a:spcAft>
              <a:defRPr/>
            </a:pPr>
            <a:r>
              <a:rPr lang="en-US" sz="1399" kern="0" dirty="0">
                <a:solidFill>
                  <a:schemeClr val="bg2"/>
                </a:solidFill>
                <a:ea typeface="Segoe UI" pitchFamily="34" charset="0"/>
                <a:cs typeface="Segoe UI" pitchFamily="34" charset="0"/>
              </a:rPr>
              <a:t>SMB and REST access</a:t>
            </a:r>
          </a:p>
          <a:p>
            <a:pPr defTabSz="856570" fontAlgn="base">
              <a:spcBef>
                <a:spcPct val="0"/>
              </a:spcBef>
              <a:spcAft>
                <a:spcPct val="0"/>
              </a:spcAft>
              <a:defRPr/>
            </a:pPr>
            <a:endParaRPr lang="en-US" sz="1399" kern="0" dirty="0">
              <a:solidFill>
                <a:schemeClr val="bg2"/>
              </a:solidFill>
              <a:ea typeface="Segoe UI" pitchFamily="34" charset="0"/>
              <a:cs typeface="Segoe UI" pitchFamily="34" charset="0"/>
            </a:endParaRPr>
          </a:p>
          <a:p>
            <a:pPr defTabSz="856570" fontAlgn="base">
              <a:spcBef>
                <a:spcPct val="0"/>
              </a:spcBef>
              <a:spcAft>
                <a:spcPct val="0"/>
              </a:spcAft>
              <a:defRPr/>
            </a:pPr>
            <a:r>
              <a:rPr lang="en-US" sz="1399" kern="0" dirty="0">
                <a:solidFill>
                  <a:schemeClr val="bg2"/>
                </a:solidFill>
                <a:ea typeface="Segoe UI" pitchFamily="34" charset="0"/>
                <a:cs typeface="Segoe UI" pitchFamily="34" charset="0"/>
              </a:rPr>
              <a:t>“Lift and shift” legacy apps</a:t>
            </a:r>
          </a:p>
        </p:txBody>
      </p:sp>
      <p:sp>
        <p:nvSpPr>
          <p:cNvPr id="8" name="Rectangle 7"/>
          <p:cNvSpPr/>
          <p:nvPr/>
        </p:nvSpPr>
        <p:spPr bwMode="auto">
          <a:xfrm>
            <a:off x="382762" y="2513439"/>
            <a:ext cx="2330728" cy="318134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62" tIns="134368" rIns="167962" bIns="134368" numCol="1" spcCol="0" rtlCol="0" fromWordArt="0" anchor="t" anchorCtr="0" forceAA="0" compatLnSpc="1">
            <a:prstTxWarp prst="textNoShape">
              <a:avLst/>
            </a:prstTxWarp>
            <a:noAutofit/>
          </a:bodyPr>
          <a:lstStyle/>
          <a:p>
            <a:pPr defTabSz="856570" fontAlgn="base">
              <a:spcBef>
                <a:spcPct val="0"/>
              </a:spcBef>
              <a:spcAft>
                <a:spcPct val="0"/>
              </a:spcAft>
              <a:defRPr/>
            </a:pPr>
            <a:r>
              <a:rPr lang="en-US" sz="3198" kern="0" dirty="0">
                <a:solidFill>
                  <a:schemeClr val="bg2"/>
                </a:solidFill>
                <a:ea typeface="Segoe UI" pitchFamily="34" charset="0"/>
                <a:cs typeface="Segoe UI" pitchFamily="34" charset="0"/>
              </a:rPr>
              <a:t>Disks</a:t>
            </a:r>
          </a:p>
          <a:p>
            <a:pPr defTabSz="856570" fontAlgn="base">
              <a:spcBef>
                <a:spcPct val="0"/>
              </a:spcBef>
              <a:spcAft>
                <a:spcPct val="0"/>
              </a:spcAft>
              <a:defRPr/>
            </a:pPr>
            <a:r>
              <a:rPr lang="en-US" sz="1599" kern="0" dirty="0">
                <a:solidFill>
                  <a:schemeClr val="bg2"/>
                </a:solidFill>
                <a:ea typeface="Segoe UI" pitchFamily="34" charset="0"/>
                <a:cs typeface="Segoe UI" pitchFamily="34" charset="0"/>
              </a:rPr>
              <a:t>Persistent disks for Azure IaaS VMs</a:t>
            </a:r>
          </a:p>
          <a:p>
            <a:pPr defTabSz="856570" fontAlgn="base">
              <a:spcBef>
                <a:spcPct val="0"/>
              </a:spcBef>
              <a:spcAft>
                <a:spcPct val="0"/>
              </a:spcAft>
              <a:defRPr/>
            </a:pPr>
            <a:endParaRPr lang="en-US" sz="1599" kern="0" dirty="0">
              <a:solidFill>
                <a:schemeClr val="bg2"/>
              </a:solidFill>
              <a:ea typeface="Segoe UI" pitchFamily="34" charset="0"/>
              <a:cs typeface="Segoe UI" pitchFamily="34" charset="0"/>
            </a:endParaRPr>
          </a:p>
          <a:p>
            <a:pPr defTabSz="856570" fontAlgn="base">
              <a:spcBef>
                <a:spcPct val="0"/>
              </a:spcBef>
              <a:spcAft>
                <a:spcPct val="0"/>
              </a:spcAft>
              <a:defRPr/>
            </a:pPr>
            <a:r>
              <a:rPr lang="en-US" sz="1399" kern="0" dirty="0">
                <a:solidFill>
                  <a:schemeClr val="bg2"/>
                </a:solidFill>
                <a:ea typeface="Segoe UI" pitchFamily="34" charset="0"/>
                <a:cs typeface="Segoe UI" pitchFamily="34" charset="0"/>
              </a:rPr>
              <a:t>Premium Storage Disks option: SSD based, high IOPS, low latency</a:t>
            </a:r>
          </a:p>
        </p:txBody>
      </p:sp>
      <p:sp>
        <p:nvSpPr>
          <p:cNvPr id="14" name="Rectangle 13"/>
          <p:cNvSpPr/>
          <p:nvPr/>
        </p:nvSpPr>
        <p:spPr bwMode="auto">
          <a:xfrm>
            <a:off x="382760" y="5750456"/>
            <a:ext cx="11822126" cy="94584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62" tIns="134368" rIns="167962" bIns="134368" numCol="1" spcCol="0" rtlCol="0" fromWordArt="0" anchor="ctr" anchorCtr="0" forceAA="0" compatLnSpc="1">
            <a:prstTxWarp prst="textNoShape">
              <a:avLst/>
            </a:prstTxWarp>
            <a:noAutofit/>
          </a:bodyPr>
          <a:lstStyle/>
          <a:p>
            <a:pPr algn="ctr" defTabSz="856570" fontAlgn="base">
              <a:spcBef>
                <a:spcPct val="0"/>
              </a:spcBef>
              <a:spcAft>
                <a:spcPct val="0"/>
              </a:spcAft>
              <a:defRPr/>
            </a:pPr>
            <a:r>
              <a:rPr lang="en-US" sz="2800" kern="0" dirty="0">
                <a:gradFill>
                  <a:gsLst>
                    <a:gs pos="0">
                      <a:srgbClr val="FFFFFF"/>
                    </a:gs>
                    <a:gs pos="100000">
                      <a:srgbClr val="FFFFFF"/>
                    </a:gs>
                  </a:gsLst>
                  <a:lin ang="5400000" scaled="0"/>
                </a:gradFill>
                <a:ea typeface="Segoe UI" pitchFamily="34" charset="0"/>
                <a:cs typeface="Segoe UI" pitchFamily="34" charset="0"/>
              </a:rPr>
              <a:t>Built on a unified Distributed Storage System</a:t>
            </a:r>
          </a:p>
          <a:p>
            <a:pPr algn="ctr" defTabSz="856570" fontAlgn="base">
              <a:spcBef>
                <a:spcPct val="0"/>
              </a:spcBef>
              <a:spcAft>
                <a:spcPct val="0"/>
              </a:spcAft>
              <a:defRPr/>
            </a:pPr>
            <a:r>
              <a:rPr lang="en-US" kern="0" dirty="0">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51497" y="1212237"/>
            <a:ext cx="5498609" cy="1394014"/>
            <a:chOff x="148911" y="1211262"/>
            <a:chExt cx="5500947" cy="1394609"/>
          </a:xfrm>
        </p:grpSpPr>
        <p:sp>
          <p:nvSpPr>
            <p:cNvPr id="45" name="Rectangle 44"/>
            <p:cNvSpPr/>
            <p:nvPr/>
          </p:nvSpPr>
          <p:spPr bwMode="auto">
            <a:xfrm>
              <a:off x="380276" y="1211262"/>
              <a:ext cx="4705578" cy="1258715"/>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7" tIns="146220" rIns="182777" bIns="146220" numCol="1" spcCol="0" rtlCol="0" fromWordArt="0" anchor="t" anchorCtr="0" forceAA="0" compatLnSpc="1">
              <a:prstTxWarp prst="textNoShape">
                <a:avLst/>
              </a:prstTxWarp>
              <a:noAutofit/>
            </a:bodyPr>
            <a:lstStyle/>
            <a:p>
              <a:pPr defTabSz="932282">
                <a:lnSpc>
                  <a:spcPct val="90000"/>
                </a:lnSpc>
                <a:defRPr/>
              </a:pPr>
              <a:r>
                <a:rPr lang="en-US" sz="2800" b="1" kern="0" spc="-30"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758"/>
              <a:chOff x="8107511" y="4954363"/>
              <a:chExt cx="2377141" cy="932758"/>
            </a:xfrm>
          </p:grpSpPr>
          <p:sp>
            <p:nvSpPr>
              <p:cNvPr id="46" name="TextBox 45"/>
              <p:cNvSpPr txBox="1"/>
              <p:nvPr/>
            </p:nvSpPr>
            <p:spPr>
              <a:xfrm>
                <a:off x="8107511" y="5139810"/>
                <a:ext cx="2377141" cy="747311"/>
              </a:xfrm>
              <a:prstGeom prst="rect">
                <a:avLst/>
              </a:prstGeom>
              <a:noFill/>
            </p:spPr>
            <p:txBody>
              <a:bodyPr wrap="square" lIns="639717" tIns="146220" rIns="182777" bIns="146220" rtlCol="0">
                <a:spAutoFit/>
              </a:bodyPr>
              <a:lstStyle/>
              <a:p>
                <a:pPr algn="ctr" defTabSz="932282">
                  <a:lnSpc>
                    <a:spcPct val="90000"/>
                  </a:lnSpc>
                  <a:spcBef>
                    <a:spcPts val="1800"/>
                  </a:spcBef>
                  <a:defRPr/>
                </a:pPr>
                <a: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Virtual </a:t>
                </a:r>
                <a:b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388" tIns="45694" rIns="91388" bIns="45694" numCol="1" anchor="t" anchorCtr="0" compatLnSpc="1">
                <a:prstTxWarp prst="textNoShape">
                  <a:avLst/>
                </a:prstTxWarp>
              </a:bodyPr>
              <a:lstStyle/>
              <a:p>
                <a:pPr defTabSz="932282">
                  <a:defRPr/>
                </a:pPr>
                <a:endParaRPr lang="en-US" kern="0" dirty="0">
                  <a:gradFill>
                    <a:gsLst>
                      <a:gs pos="83772">
                        <a:srgbClr val="505050"/>
                      </a:gs>
                      <a:gs pos="42857">
                        <a:srgbClr val="505050"/>
                      </a:gs>
                    </a:gsLst>
                    <a:lin ang="5400000" scaled="0"/>
                  </a:gradFill>
                </a:endParaRPr>
              </a:p>
            </p:txBody>
          </p:sp>
        </p:grpSp>
        <p:grpSp>
          <p:nvGrpSpPr>
            <p:cNvPr id="55" name="Group 54"/>
            <p:cNvGrpSpPr/>
            <p:nvPr/>
          </p:nvGrpSpPr>
          <p:grpSpPr>
            <a:xfrm>
              <a:off x="148911" y="1742616"/>
              <a:ext cx="1718120" cy="793618"/>
              <a:chOff x="7270490" y="4989638"/>
              <a:chExt cx="1718120" cy="793618"/>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388" tIns="45694" rIns="91388" bIns="45694" numCol="1" anchor="t" anchorCtr="0" compatLnSpc="1">
                <a:prstTxWarp prst="textNoShape">
                  <a:avLst/>
                </a:prstTxWarp>
              </a:bodyPr>
              <a:lstStyle/>
              <a:p>
                <a:pPr defTabSz="932282">
                  <a:defRPr/>
                </a:pPr>
                <a:endParaRPr lang="en-US" kern="0" dirty="0">
                  <a:gradFill>
                    <a:gsLst>
                      <a:gs pos="83772">
                        <a:srgbClr val="505050"/>
                      </a:gs>
                      <a:gs pos="42857">
                        <a:srgbClr val="505050"/>
                      </a:gs>
                    </a:gsLst>
                    <a:lin ang="5400000" scaled="0"/>
                  </a:gradFill>
                </a:endParaRPr>
              </a:p>
            </p:txBody>
          </p:sp>
          <p:sp>
            <p:nvSpPr>
              <p:cNvPr id="50" name="TextBox 49"/>
              <p:cNvSpPr txBox="1"/>
              <p:nvPr/>
            </p:nvSpPr>
            <p:spPr>
              <a:xfrm>
                <a:off x="7270490" y="5266271"/>
                <a:ext cx="1718120" cy="516985"/>
              </a:xfrm>
              <a:prstGeom prst="rect">
                <a:avLst/>
              </a:prstGeom>
              <a:noFill/>
            </p:spPr>
            <p:txBody>
              <a:bodyPr wrap="square" lIns="639717" tIns="146220" rIns="182777" bIns="146220" rtlCol="0">
                <a:spAutoFit/>
              </a:bodyPr>
              <a:lstStyle/>
              <a:p>
                <a:pPr defTabSz="932282">
                  <a:lnSpc>
                    <a:spcPct val="90000"/>
                  </a:lnSpc>
                  <a:spcBef>
                    <a:spcPts val="1800"/>
                  </a:spcBef>
                  <a:defRPr/>
                </a:pPr>
                <a: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193"/>
              <a:chOff x="9659512" y="4945062"/>
              <a:chExt cx="2719933" cy="838193"/>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7" tIns="146220" rIns="182777" bIns="146220" numCol="1" spcCol="0" rtlCol="0" fromWordArt="0" anchor="t" anchorCtr="0" forceAA="0" compatLnSpc="1">
                <a:prstTxWarp prst="textNoShape">
                  <a:avLst/>
                </a:prstTxWarp>
                <a:noAutofit/>
              </a:bodyPr>
              <a:lstStyle/>
              <a:p>
                <a:pPr defTabSz="932282">
                  <a:lnSpc>
                    <a:spcPct val="90000"/>
                  </a:lnSpc>
                  <a:defRPr/>
                </a:pPr>
                <a:endParaRPr lang="en-US" sz="2400" kern="0" dirty="0">
                  <a:ln w="3175">
                    <a:noFill/>
                  </a:ln>
                  <a:gradFill>
                    <a:gsLst>
                      <a:gs pos="83772">
                        <a:srgbClr val="505050"/>
                      </a:gs>
                      <a:gs pos="42857">
                        <a:srgbClr val="505050"/>
                      </a:gs>
                    </a:gsLst>
                    <a:lin ang="5400000" scaled="0"/>
                  </a:gradFill>
                  <a:cs typeface="Segoe UI" pitchFamily="34" charset="0"/>
                </a:endParaRPr>
              </a:p>
            </p:txBody>
          </p:sp>
          <p:sp>
            <p:nvSpPr>
              <p:cNvPr id="51" name="TextBox 50"/>
              <p:cNvSpPr txBox="1"/>
              <p:nvPr/>
            </p:nvSpPr>
            <p:spPr>
              <a:xfrm>
                <a:off x="9659512" y="5266270"/>
                <a:ext cx="2719933" cy="516985"/>
              </a:xfrm>
              <a:prstGeom prst="rect">
                <a:avLst/>
              </a:prstGeom>
              <a:noFill/>
            </p:spPr>
            <p:txBody>
              <a:bodyPr wrap="square" lIns="639717" tIns="146220" rIns="182777" bIns="146220" rtlCol="0">
                <a:spAutoFit/>
              </a:bodyPr>
              <a:lstStyle/>
              <a:p>
                <a:pPr defTabSz="932282">
                  <a:lnSpc>
                    <a:spcPct val="90000"/>
                  </a:lnSpc>
                  <a:spcBef>
                    <a:spcPts val="1800"/>
                  </a:spcBef>
                  <a:defRPr/>
                </a:pPr>
                <a: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8457" y="2513439"/>
            <a:ext cx="2330728" cy="318134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62" tIns="134368" rIns="167962" bIns="134368" numCol="1" spcCol="0" rtlCol="0" fromWordArt="0" anchor="t" anchorCtr="0" forceAA="0" compatLnSpc="1">
            <a:prstTxWarp prst="textNoShape">
              <a:avLst/>
            </a:prstTxWarp>
            <a:noAutofit/>
          </a:bodyPr>
          <a:lstStyle/>
          <a:p>
            <a:pPr defTabSz="856570" fontAlgn="base">
              <a:spcBef>
                <a:spcPct val="0"/>
              </a:spcBef>
              <a:spcAft>
                <a:spcPct val="0"/>
              </a:spcAft>
              <a:defRPr/>
            </a:pPr>
            <a:r>
              <a:rPr lang="en-US" sz="3198" kern="0" dirty="0">
                <a:gradFill>
                  <a:gsLst>
                    <a:gs pos="0">
                      <a:srgbClr val="FFFFFF"/>
                    </a:gs>
                    <a:gs pos="100000">
                      <a:srgbClr val="FFFFFF"/>
                    </a:gs>
                  </a:gsLst>
                  <a:lin ang="5400000" scaled="0"/>
                </a:gradFill>
                <a:ea typeface="Segoe UI" pitchFamily="34" charset="0"/>
                <a:cs typeface="Segoe UI" pitchFamily="34" charset="0"/>
              </a:rPr>
              <a:t>Blobs</a:t>
            </a:r>
          </a:p>
          <a:p>
            <a:pPr defTabSz="856570" fontAlgn="base">
              <a:spcBef>
                <a:spcPct val="0"/>
              </a:spcBef>
              <a:spcAft>
                <a:spcPct val="0"/>
              </a:spcAft>
              <a:defRPr/>
            </a:pPr>
            <a:r>
              <a:rPr lang="en-US" sz="1599" kern="0" dirty="0">
                <a:gradFill>
                  <a:gsLst>
                    <a:gs pos="0">
                      <a:srgbClr val="FFFFFF"/>
                    </a:gs>
                    <a:gs pos="100000">
                      <a:srgbClr val="FFFFFF"/>
                    </a:gs>
                  </a:gsLst>
                  <a:lin ang="5400000" scaled="0"/>
                </a:gradFill>
                <a:ea typeface="Segoe UI" pitchFamily="34" charset="0"/>
                <a:cs typeface="Segoe UI" pitchFamily="34" charset="0"/>
              </a:rPr>
              <a:t>Highly scalable, REST based cloud object store</a:t>
            </a:r>
          </a:p>
          <a:p>
            <a:pPr defTabSz="856570" fontAlgn="base">
              <a:spcBef>
                <a:spcPct val="0"/>
              </a:spcBef>
              <a:spcAft>
                <a:spcPct val="0"/>
              </a:spcAft>
              <a:defRPr/>
            </a:pPr>
            <a:endParaRPr lang="en-US" sz="1599" kern="0" dirty="0">
              <a:gradFill>
                <a:gsLst>
                  <a:gs pos="0">
                    <a:srgbClr val="FFFFFF"/>
                  </a:gs>
                  <a:gs pos="100000">
                    <a:srgbClr val="FFFFFF"/>
                  </a:gs>
                </a:gsLst>
                <a:lin ang="5400000" scaled="0"/>
              </a:gradFill>
              <a:ea typeface="Segoe UI" pitchFamily="34" charset="0"/>
              <a:cs typeface="Segoe UI" pitchFamily="34" charset="0"/>
            </a:endParaRPr>
          </a:p>
          <a:p>
            <a:pPr defTabSz="856570" fontAlgn="base">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pitchFamily="34" charset="0"/>
              </a:rPr>
              <a:t>Block Blobs: Sequential file I/O</a:t>
            </a:r>
          </a:p>
          <a:p>
            <a:pPr defTabSz="856570" fontAlgn="base">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pitchFamily="34" charset="0"/>
              </a:rPr>
              <a:t>Cool Tier Available</a:t>
            </a:r>
          </a:p>
          <a:p>
            <a:pPr defTabSz="856570" fontAlgn="base">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pitchFamily="34" charset="0"/>
              </a:rPr>
              <a:t>Page Blobs: Random-write pattern data</a:t>
            </a:r>
          </a:p>
          <a:p>
            <a:pPr defTabSz="856570" fontAlgn="base">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pitchFamily="34" charset="0"/>
              </a:rPr>
              <a:t>Append Blobs</a:t>
            </a:r>
          </a:p>
          <a:p>
            <a:pPr defTabSz="856570" fontAlgn="base">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pitchFamily="34" charset="0"/>
              </a:rPr>
              <a:t>Client side HDFS</a:t>
            </a:r>
          </a:p>
        </p:txBody>
      </p:sp>
      <p:sp>
        <p:nvSpPr>
          <p:cNvPr id="61" name="Rectangle 60"/>
          <p:cNvSpPr/>
          <p:nvPr/>
        </p:nvSpPr>
        <p:spPr bwMode="auto">
          <a:xfrm>
            <a:off x="9874160" y="2513439"/>
            <a:ext cx="2330728" cy="318134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62" tIns="134368" rIns="167962" bIns="134368" numCol="1" spcCol="0" rtlCol="0" fromWordArt="0" anchor="t" anchorCtr="0" forceAA="0" compatLnSpc="1">
            <a:prstTxWarp prst="textNoShape">
              <a:avLst/>
            </a:prstTxWarp>
            <a:noAutofit/>
          </a:bodyPr>
          <a:lstStyle/>
          <a:p>
            <a:pPr defTabSz="856570" fontAlgn="base">
              <a:spcBef>
                <a:spcPct val="0"/>
              </a:spcBef>
              <a:spcAft>
                <a:spcPct val="0"/>
              </a:spcAft>
              <a:defRPr/>
            </a:pPr>
            <a:r>
              <a:rPr lang="en-US" sz="3198" kern="0" dirty="0">
                <a:solidFill>
                  <a:srgbClr val="FFFFFF"/>
                </a:solidFill>
                <a:ea typeface="Segoe UI" pitchFamily="34" charset="0"/>
                <a:cs typeface="Segoe UI" pitchFamily="34" charset="0"/>
              </a:rPr>
              <a:t>Data Lake</a:t>
            </a:r>
          </a:p>
          <a:p>
            <a:pPr defTabSz="856570" fontAlgn="base">
              <a:spcBef>
                <a:spcPct val="0"/>
              </a:spcBef>
              <a:spcAft>
                <a:spcPct val="0"/>
              </a:spcAft>
              <a:defRPr/>
            </a:pPr>
            <a:r>
              <a:rPr lang="en-US" sz="1599" kern="0" dirty="0">
                <a:solidFill>
                  <a:srgbClr val="FFFFFF"/>
                </a:solidFill>
                <a:ea typeface="Segoe UI" pitchFamily="34" charset="0"/>
                <a:cs typeface="Segoe UI" pitchFamily="34" charset="0"/>
              </a:rPr>
              <a:t>Unlimited storage for HDFS based apps</a:t>
            </a:r>
          </a:p>
          <a:p>
            <a:pPr defTabSz="856570" fontAlgn="base">
              <a:spcBef>
                <a:spcPct val="0"/>
              </a:spcBef>
              <a:spcAft>
                <a:spcPct val="0"/>
              </a:spcAft>
              <a:defRPr/>
            </a:pPr>
            <a:endParaRPr lang="en-US" sz="1599" kern="0" dirty="0">
              <a:solidFill>
                <a:srgbClr val="FFFFFF"/>
              </a:solidFill>
              <a:ea typeface="Segoe UI" pitchFamily="34" charset="0"/>
              <a:cs typeface="Segoe UI" pitchFamily="34" charset="0"/>
            </a:endParaRPr>
          </a:p>
          <a:p>
            <a:pPr defTabSz="856570" fontAlgn="base">
              <a:spcBef>
                <a:spcPct val="0"/>
              </a:spcBef>
              <a:spcAft>
                <a:spcPct val="0"/>
              </a:spcAft>
              <a:defRPr/>
            </a:pPr>
            <a:r>
              <a:rPr lang="en-US" sz="1399" kern="0" dirty="0">
                <a:gradFill>
                  <a:gsLst>
                    <a:gs pos="0">
                      <a:srgbClr val="FFFFFF"/>
                    </a:gs>
                    <a:gs pos="100000">
                      <a:srgbClr val="FFFFFF"/>
                    </a:gs>
                  </a:gsLst>
                  <a:lin ang="5400000" scaled="0"/>
                </a:gradFill>
                <a:cs typeface="Segoe UI" pitchFamily="34" charset="0"/>
              </a:rPr>
              <a:t>Unlimited size accounts and objects</a:t>
            </a:r>
          </a:p>
          <a:p>
            <a:pPr defTabSz="856570" fontAlgn="base">
              <a:spcBef>
                <a:spcPct val="0"/>
              </a:spcBef>
              <a:spcAft>
                <a:spcPct val="0"/>
              </a:spcAft>
              <a:defRPr/>
            </a:pPr>
            <a:endParaRPr lang="en-US" sz="1399" kern="0" dirty="0">
              <a:gradFill>
                <a:gsLst>
                  <a:gs pos="0">
                    <a:srgbClr val="FFFFFF"/>
                  </a:gs>
                  <a:gs pos="100000">
                    <a:srgbClr val="FFFFFF"/>
                  </a:gs>
                </a:gsLst>
                <a:lin ang="5400000" scaled="0"/>
              </a:gradFill>
              <a:cs typeface="Segoe UI" pitchFamily="34" charset="0"/>
            </a:endParaRPr>
          </a:p>
          <a:p>
            <a:pPr defTabSz="856570" fontAlgn="base">
              <a:spcBef>
                <a:spcPct val="0"/>
              </a:spcBef>
              <a:spcAft>
                <a:spcPct val="0"/>
              </a:spcAft>
              <a:defRPr/>
            </a:pPr>
            <a:r>
              <a:rPr lang="en-US" sz="1399" kern="0" dirty="0">
                <a:gradFill>
                  <a:gsLst>
                    <a:gs pos="0">
                      <a:srgbClr val="FFFFFF"/>
                    </a:gs>
                    <a:gs pos="100000">
                      <a:srgbClr val="FFFFFF"/>
                    </a:gs>
                  </a:gsLst>
                  <a:lin ang="5400000" scaled="0"/>
                </a:gradFill>
                <a:cs typeface="Segoe UI" pitchFamily="34" charset="0"/>
              </a:rPr>
              <a:t>Built on Blob storage</a:t>
            </a:r>
          </a:p>
          <a:p>
            <a:pPr defTabSz="856570" fontAlgn="base">
              <a:spcBef>
                <a:spcPct val="0"/>
              </a:spcBef>
              <a:spcAft>
                <a:spcPct val="0"/>
              </a:spcAft>
              <a:defRPr/>
            </a:pPr>
            <a:endParaRPr lang="en-US" sz="1399" kern="0" dirty="0">
              <a:gradFill>
                <a:gsLst>
                  <a:gs pos="0">
                    <a:srgbClr val="FFFFFF"/>
                  </a:gs>
                  <a:gs pos="100000">
                    <a:srgbClr val="FFFFFF"/>
                  </a:gs>
                </a:gsLst>
                <a:lin ang="5400000" scaled="0"/>
              </a:gradFill>
              <a:cs typeface="Segoe UI" pitchFamily="34" charset="0"/>
            </a:endParaRPr>
          </a:p>
          <a:p>
            <a:pPr defTabSz="856570" fontAlgn="base">
              <a:spcBef>
                <a:spcPct val="0"/>
              </a:spcBef>
              <a:spcAft>
                <a:spcPct val="0"/>
              </a:spcAft>
              <a:defRPr/>
            </a:pPr>
            <a:r>
              <a:rPr lang="en-US" sz="1399" kern="0" dirty="0">
                <a:gradFill>
                  <a:gsLst>
                    <a:gs pos="0">
                      <a:srgbClr val="FFFFFF"/>
                    </a:gs>
                    <a:gs pos="100000">
                      <a:srgbClr val="FFFFFF"/>
                    </a:gs>
                  </a:gsLst>
                  <a:lin ang="5400000" scaled="0"/>
                </a:gradFill>
                <a:cs typeface="Segoe UI" pitchFamily="34" charset="0"/>
              </a:rPr>
              <a:t>Server side HDFS</a:t>
            </a:r>
          </a:p>
          <a:p>
            <a:pPr defTabSz="856570" fontAlgn="base">
              <a:spcBef>
                <a:spcPct val="0"/>
              </a:spcBef>
              <a:spcAft>
                <a:spcPct val="0"/>
              </a:spcAft>
              <a:defRPr/>
            </a:pPr>
            <a:endParaRPr lang="en-US" sz="1399" kern="0" dirty="0">
              <a:gradFill>
                <a:gsLst>
                  <a:gs pos="0">
                    <a:srgbClr val="FFFFFF"/>
                  </a:gs>
                  <a:gs pos="100000">
                    <a:srgbClr val="FFFFFF"/>
                  </a:gs>
                </a:gsLst>
                <a:lin ang="5400000" scaled="0"/>
              </a:gradFill>
              <a:cs typeface="Segoe UI" pitchFamily="34" charset="0"/>
            </a:endParaRPr>
          </a:p>
        </p:txBody>
      </p:sp>
      <p:sp>
        <p:nvSpPr>
          <p:cNvPr id="62" name="Rectangle 61"/>
          <p:cNvSpPr/>
          <p:nvPr/>
        </p:nvSpPr>
        <p:spPr bwMode="auto">
          <a:xfrm>
            <a:off x="7501308" y="2513439"/>
            <a:ext cx="2330728" cy="318134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62" tIns="134368" rIns="167962" bIns="134368" numCol="1" spcCol="0" rtlCol="0" fromWordArt="0" anchor="t" anchorCtr="0" forceAA="0" compatLnSpc="1">
            <a:prstTxWarp prst="textNoShape">
              <a:avLst/>
            </a:prstTxWarp>
            <a:noAutofit/>
          </a:bodyPr>
          <a:lstStyle/>
          <a:p>
            <a:pPr defTabSz="856570" fontAlgn="base">
              <a:spcBef>
                <a:spcPct val="0"/>
              </a:spcBef>
              <a:spcAft>
                <a:spcPct val="0"/>
              </a:spcAft>
              <a:defRPr/>
            </a:pPr>
            <a:r>
              <a:rPr lang="en-US" sz="3198" kern="0" dirty="0">
                <a:gradFill>
                  <a:gsLst>
                    <a:gs pos="0">
                      <a:srgbClr val="FFFFFF"/>
                    </a:gs>
                    <a:gs pos="100000">
                      <a:srgbClr val="FFFFFF"/>
                    </a:gs>
                  </a:gsLst>
                  <a:lin ang="5400000" scaled="0"/>
                </a:gradFill>
                <a:ea typeface="Segoe UI" pitchFamily="34" charset="0"/>
                <a:cs typeface="Segoe UI" pitchFamily="34" charset="0"/>
              </a:rPr>
              <a:t>Tables</a:t>
            </a:r>
          </a:p>
          <a:p>
            <a:pPr defTabSz="856570" fontAlgn="base">
              <a:spcBef>
                <a:spcPct val="0"/>
              </a:spcBef>
              <a:spcAft>
                <a:spcPct val="0"/>
              </a:spcAft>
              <a:defRPr/>
            </a:pPr>
            <a:r>
              <a:rPr lang="en-US" sz="1599" kern="0" dirty="0">
                <a:gradFill>
                  <a:gsLst>
                    <a:gs pos="0">
                      <a:srgbClr val="FFFFFF"/>
                    </a:gs>
                    <a:gs pos="100000">
                      <a:srgbClr val="FFFFFF"/>
                    </a:gs>
                  </a:gsLst>
                  <a:lin ang="5400000" scaled="0"/>
                </a:gradFill>
                <a:ea typeface="Segoe UI" pitchFamily="34" charset="0"/>
                <a:cs typeface="Segoe UI" pitchFamily="34" charset="0"/>
              </a:rPr>
              <a:t>Massive auto-scaling NoSQL store</a:t>
            </a:r>
          </a:p>
          <a:p>
            <a:pPr defTabSz="856570" fontAlgn="base">
              <a:spcBef>
                <a:spcPct val="0"/>
              </a:spcBef>
              <a:spcAft>
                <a:spcPct val="0"/>
              </a:spcAft>
              <a:defRPr/>
            </a:pPr>
            <a:endParaRPr lang="en-US" sz="1599" kern="0" dirty="0">
              <a:gradFill>
                <a:gsLst>
                  <a:gs pos="0">
                    <a:srgbClr val="FFFFFF"/>
                  </a:gs>
                  <a:gs pos="100000">
                    <a:srgbClr val="FFFFFF"/>
                  </a:gs>
                </a:gsLst>
                <a:lin ang="5400000" scaled="0"/>
              </a:gradFill>
              <a:ea typeface="Segoe UI" pitchFamily="34" charset="0"/>
              <a:cs typeface="Segoe UI" pitchFamily="34" charset="0"/>
            </a:endParaRPr>
          </a:p>
          <a:p>
            <a:pPr defTabSz="856570" fontAlgn="base">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pitchFamily="34" charset="0"/>
              </a:rPr>
              <a:t>Dynamic scaling based on load</a:t>
            </a:r>
          </a:p>
          <a:p>
            <a:pPr defTabSz="856570" fontAlgn="base">
              <a:spcBef>
                <a:spcPct val="0"/>
              </a:spcBef>
              <a:spcAft>
                <a:spcPct val="0"/>
              </a:spcAft>
              <a:defRPr/>
            </a:pPr>
            <a:endParaRPr lang="en-US" sz="1399" kern="0" dirty="0">
              <a:gradFill>
                <a:gsLst>
                  <a:gs pos="0">
                    <a:srgbClr val="FFFFFF"/>
                  </a:gs>
                  <a:gs pos="100000">
                    <a:srgbClr val="FFFFFF"/>
                  </a:gs>
                </a:gsLst>
                <a:lin ang="5400000" scaled="0"/>
              </a:gradFill>
              <a:ea typeface="Segoe UI" pitchFamily="34" charset="0"/>
              <a:cs typeface="Segoe UI" pitchFamily="34" charset="0"/>
            </a:endParaRPr>
          </a:p>
          <a:p>
            <a:pPr defTabSz="856570" fontAlgn="base">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pitchFamily="34" charset="0"/>
              </a:rPr>
              <a:t>Scale to PBs of table data </a:t>
            </a:r>
          </a:p>
          <a:p>
            <a:pPr defTabSz="856570" fontAlgn="base">
              <a:spcBef>
                <a:spcPct val="0"/>
              </a:spcBef>
              <a:spcAft>
                <a:spcPct val="0"/>
              </a:spcAft>
              <a:defRPr/>
            </a:pPr>
            <a:endParaRPr lang="en-US" sz="1399" kern="0" dirty="0">
              <a:gradFill>
                <a:gsLst>
                  <a:gs pos="0">
                    <a:srgbClr val="FFFFFF"/>
                  </a:gs>
                  <a:gs pos="100000">
                    <a:srgbClr val="FFFFFF"/>
                  </a:gs>
                </a:gsLst>
                <a:lin ang="5400000" scaled="0"/>
              </a:gradFill>
              <a:ea typeface="Segoe UI" pitchFamily="34" charset="0"/>
              <a:cs typeface="Segoe UI" pitchFamily="34" charset="0"/>
            </a:endParaRPr>
          </a:p>
          <a:p>
            <a:pPr defTabSz="856570" fontAlgn="base">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pitchFamily="34" charset="0"/>
              </a:rPr>
              <a:t>Fast key/value lookups</a:t>
            </a:r>
          </a:p>
          <a:p>
            <a:pPr defTabSz="856570" fontAlgn="base">
              <a:spcBef>
                <a:spcPct val="0"/>
              </a:spcBef>
              <a:spcAft>
                <a:spcPct val="0"/>
              </a:spcAft>
              <a:defRPr/>
            </a:pPr>
            <a:endParaRPr lang="en-US" sz="1599" kern="0" dirty="0">
              <a:gradFill>
                <a:gsLst>
                  <a:gs pos="0">
                    <a:srgbClr val="FFFFFF"/>
                  </a:gs>
                  <a:gs pos="100000">
                    <a:srgbClr val="FFFFFF"/>
                  </a:gs>
                </a:gsLst>
                <a:lin ang="5400000" scaled="0"/>
              </a:gradFill>
              <a:ea typeface="Segoe UI" pitchFamily="34" charset="0"/>
              <a:cs typeface="Segoe UI" pitchFamily="34" charset="0"/>
            </a:endParaRPr>
          </a:p>
          <a:p>
            <a:pPr defTabSz="856570" fontAlgn="base">
              <a:spcBef>
                <a:spcPct val="0"/>
              </a:spcBef>
              <a:spcAft>
                <a:spcPct val="0"/>
              </a:spcAft>
              <a:defRPr/>
            </a:pPr>
            <a:endParaRPr lang="en-US" sz="1599"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5133623" y="1214893"/>
            <a:ext cx="7942261" cy="1298677"/>
            <a:chOff x="5133158" y="1213918"/>
            <a:chExt cx="7945641" cy="1299230"/>
          </a:xfrm>
        </p:grpSpPr>
        <p:sp>
          <p:nvSpPr>
            <p:cNvPr id="63" name="Rectangle 62"/>
            <p:cNvSpPr/>
            <p:nvPr/>
          </p:nvSpPr>
          <p:spPr bwMode="auto">
            <a:xfrm>
              <a:off x="5142474" y="1213918"/>
              <a:ext cx="7064958" cy="1256282"/>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7" tIns="146220" rIns="182777" bIns="146220" numCol="1" spcCol="0" rtlCol="0" fromWordArt="0" anchor="t" anchorCtr="0" forceAA="0" compatLnSpc="1">
              <a:prstTxWarp prst="textNoShape">
                <a:avLst/>
              </a:prstTxWarp>
              <a:noAutofit/>
            </a:bodyPr>
            <a:lstStyle/>
            <a:p>
              <a:pPr defTabSz="932282">
                <a:lnSpc>
                  <a:spcPct val="90000"/>
                </a:lnSpc>
                <a:defRPr/>
              </a:pPr>
              <a:r>
                <a:rPr lang="en-US" sz="2800" b="1" kern="0" spc="-30"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311"/>
              <a:chOff x="385441" y="5036080"/>
              <a:chExt cx="2719933" cy="747311"/>
            </a:xfrm>
          </p:grpSpPr>
          <p:sp>
            <p:nvSpPr>
              <p:cNvPr id="65" name="TextBox 64"/>
              <p:cNvSpPr txBox="1"/>
              <p:nvPr/>
            </p:nvSpPr>
            <p:spPr>
              <a:xfrm>
                <a:off x="385441" y="5036080"/>
                <a:ext cx="2719933" cy="747311"/>
              </a:xfrm>
              <a:prstGeom prst="rect">
                <a:avLst/>
              </a:prstGeom>
              <a:noFill/>
            </p:spPr>
            <p:txBody>
              <a:bodyPr wrap="square" lIns="639717" tIns="146220" rIns="182777" bIns="146220" rtlCol="0">
                <a:spAutoFit/>
              </a:bodyPr>
              <a:lstStyle/>
              <a:p>
                <a:pPr defTabSz="932282">
                  <a:lnSpc>
                    <a:spcPct val="90000"/>
                  </a:lnSpc>
                  <a:spcBef>
                    <a:spcPts val="1800"/>
                  </a:spcBef>
                  <a:defRPr/>
                </a:pPr>
                <a: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Existing </a:t>
                </a:r>
                <a:b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69" tIns="44784" rIns="89569" bIns="44784" numCol="1" anchor="t" anchorCtr="0" compatLnSpc="1">
                <a:prstTxWarp prst="textNoShape">
                  <a:avLst/>
                </a:prstTxWarp>
              </a:bodyPr>
              <a:lstStyle/>
              <a:p>
                <a:pPr defTabSz="932282">
                  <a:defRPr/>
                </a:pPr>
                <a:endParaRPr lang="en-US" sz="1762" kern="0" dirty="0">
                  <a:gradFill>
                    <a:gsLst>
                      <a:gs pos="83772">
                        <a:srgbClr val="505050"/>
                      </a:gs>
                      <a:gs pos="42857">
                        <a:srgbClr val="505050"/>
                      </a:gs>
                    </a:gsLst>
                    <a:lin ang="5400000" scaled="0"/>
                  </a:gradFill>
                </a:endParaRPr>
              </a:p>
            </p:txBody>
          </p:sp>
        </p:grpSp>
        <p:grpSp>
          <p:nvGrpSpPr>
            <p:cNvPr id="67" name="Group 66"/>
            <p:cNvGrpSpPr/>
            <p:nvPr/>
          </p:nvGrpSpPr>
          <p:grpSpPr>
            <a:xfrm>
              <a:off x="6935268" y="1765837"/>
              <a:ext cx="2719933" cy="747311"/>
              <a:chOff x="2187551" y="5036080"/>
              <a:chExt cx="2719933" cy="747311"/>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06" tIns="46604" rIns="93206" bIns="46604" numCol="1" anchor="t" anchorCtr="0" compatLnSpc="1">
                  <a:prstTxWarp prst="textNoShape">
                    <a:avLst/>
                  </a:prstTxWarp>
                </a:bodyPr>
                <a:lstStyle/>
                <a:p>
                  <a:pPr defTabSz="932282">
                    <a:defRPr/>
                  </a:pPr>
                  <a:endParaRPr lang="en-US" sz="1224" kern="0" dirty="0">
                    <a:gradFill>
                      <a:gsLst>
                        <a:gs pos="83772">
                          <a:srgbClr val="505050"/>
                        </a:gs>
                        <a:gs pos="42857">
                          <a:srgbClr val="505050"/>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06" tIns="46604" rIns="93206" bIns="46604" numCol="1" anchor="t" anchorCtr="0" compatLnSpc="1">
                  <a:prstTxWarp prst="textNoShape">
                    <a:avLst/>
                  </a:prstTxWarp>
                </a:bodyPr>
                <a:lstStyle/>
                <a:p>
                  <a:pPr defTabSz="932282">
                    <a:defRPr/>
                  </a:pPr>
                  <a:endParaRPr lang="en-US" sz="1224" kern="0" dirty="0">
                    <a:gradFill>
                      <a:gsLst>
                        <a:gs pos="83772">
                          <a:srgbClr val="505050"/>
                        </a:gs>
                        <a:gs pos="42857">
                          <a:srgbClr val="505050"/>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06" tIns="46604" rIns="93206" bIns="46604" numCol="1" anchor="t" anchorCtr="0" compatLnSpc="1">
                  <a:prstTxWarp prst="textNoShape">
                    <a:avLst/>
                  </a:prstTxWarp>
                </a:bodyPr>
                <a:lstStyle/>
                <a:p>
                  <a:pPr defTabSz="932282">
                    <a:defRPr/>
                  </a:pPr>
                  <a:endParaRPr lang="en-US" sz="1224" kern="0" dirty="0">
                    <a:gradFill>
                      <a:gsLst>
                        <a:gs pos="83772">
                          <a:srgbClr val="505050"/>
                        </a:gs>
                        <a:gs pos="42857">
                          <a:srgbClr val="505050"/>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06" tIns="46604" rIns="93206" bIns="46604" numCol="1" anchor="t" anchorCtr="0" compatLnSpc="1">
                  <a:prstTxWarp prst="textNoShape">
                    <a:avLst/>
                  </a:prstTxWarp>
                </a:bodyPr>
                <a:lstStyle/>
                <a:p>
                  <a:pPr defTabSz="932282">
                    <a:defRPr/>
                  </a:pPr>
                  <a:endParaRPr lang="en-US" sz="1224" kern="0" dirty="0">
                    <a:gradFill>
                      <a:gsLst>
                        <a:gs pos="83772">
                          <a:srgbClr val="505050"/>
                        </a:gs>
                        <a:gs pos="42857">
                          <a:srgbClr val="505050"/>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06" tIns="46604" rIns="93206" bIns="46604" numCol="1" anchor="t" anchorCtr="0" compatLnSpc="1">
                  <a:prstTxWarp prst="textNoShape">
                    <a:avLst/>
                  </a:prstTxWarp>
                </a:bodyPr>
                <a:lstStyle/>
                <a:p>
                  <a:pPr defTabSz="932282">
                    <a:defRPr/>
                  </a:pPr>
                  <a:endParaRPr lang="en-US" sz="1224" kern="0" dirty="0">
                    <a:gradFill>
                      <a:gsLst>
                        <a:gs pos="83772">
                          <a:srgbClr val="505050"/>
                        </a:gs>
                        <a:gs pos="42857">
                          <a:srgbClr val="505050"/>
                        </a:gs>
                      </a:gsLst>
                      <a:lin ang="5400000" scaled="0"/>
                    </a:gradFill>
                    <a:latin typeface="Segoe UI Light"/>
                  </a:endParaRPr>
                </a:p>
              </p:txBody>
            </p:sp>
          </p:grpSp>
          <p:sp>
            <p:nvSpPr>
              <p:cNvPr id="69" name="TextBox 68"/>
              <p:cNvSpPr txBox="1"/>
              <p:nvPr/>
            </p:nvSpPr>
            <p:spPr>
              <a:xfrm>
                <a:off x="2187551" y="5036080"/>
                <a:ext cx="2719933" cy="747311"/>
              </a:xfrm>
              <a:prstGeom prst="rect">
                <a:avLst/>
              </a:prstGeom>
              <a:noFill/>
            </p:spPr>
            <p:txBody>
              <a:bodyPr wrap="square" lIns="639717" tIns="146220" rIns="182777" bIns="146220" rtlCol="0">
                <a:spAutoFit/>
              </a:bodyPr>
              <a:lstStyle/>
              <a:p>
                <a:pPr defTabSz="932282">
                  <a:lnSpc>
                    <a:spcPct val="90000"/>
                  </a:lnSpc>
                  <a:spcBef>
                    <a:spcPts val="1800"/>
                  </a:spcBef>
                  <a:defRPr/>
                </a:pPr>
                <a: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Web </a:t>
                </a:r>
                <a:b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311"/>
              <a:chOff x="5611149" y="4984470"/>
              <a:chExt cx="2719933" cy="747311"/>
            </a:xfrm>
          </p:grpSpPr>
          <p:sp>
            <p:nvSpPr>
              <p:cNvPr id="76" name="TextBox 75"/>
              <p:cNvSpPr txBox="1"/>
              <p:nvPr/>
            </p:nvSpPr>
            <p:spPr>
              <a:xfrm>
                <a:off x="5611149" y="4984470"/>
                <a:ext cx="2719933" cy="747311"/>
              </a:xfrm>
              <a:prstGeom prst="rect">
                <a:avLst/>
              </a:prstGeom>
              <a:noFill/>
            </p:spPr>
            <p:txBody>
              <a:bodyPr wrap="square" lIns="639717" tIns="146220" rIns="182777" bIns="146220" rtlCol="0">
                <a:spAutoFit/>
              </a:bodyPr>
              <a:lstStyle/>
              <a:p>
                <a:pPr defTabSz="932282">
                  <a:lnSpc>
                    <a:spcPct val="90000"/>
                  </a:lnSpc>
                  <a:spcBef>
                    <a:spcPts val="1800"/>
                  </a:spcBef>
                  <a:defRPr/>
                </a:pPr>
                <a: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Serverless </a:t>
                </a:r>
                <a:b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69" tIns="44784" rIns="89569" bIns="44784" numCol="1" anchor="t" anchorCtr="0" compatLnSpc="1">
                <a:prstTxWarp prst="textNoShape">
                  <a:avLst/>
                </a:prstTxWarp>
              </a:bodyPr>
              <a:lstStyle/>
              <a:p>
                <a:pPr defTabSz="932282">
                  <a:defRPr/>
                </a:pPr>
                <a:endParaRPr lang="en-US" sz="1762" kern="0" dirty="0">
                  <a:gradFill>
                    <a:gsLst>
                      <a:gs pos="83772">
                        <a:srgbClr val="505050"/>
                      </a:gs>
                      <a:gs pos="42857">
                        <a:srgbClr val="505050"/>
                      </a:gs>
                    </a:gsLst>
                    <a:lin ang="5400000" scaled="0"/>
                  </a:gradFill>
                </a:endParaRPr>
              </a:p>
            </p:txBody>
          </p:sp>
        </p:grpSp>
        <p:grpSp>
          <p:nvGrpSpPr>
            <p:cNvPr id="78" name="Group 77"/>
            <p:cNvGrpSpPr/>
            <p:nvPr/>
          </p:nvGrpSpPr>
          <p:grpSpPr>
            <a:xfrm>
              <a:off x="8538014" y="1880932"/>
              <a:ext cx="2719933" cy="516985"/>
              <a:chOff x="3790297" y="5095254"/>
              <a:chExt cx="2719933" cy="516985"/>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388" tIns="45694" rIns="91388" bIns="45694" numCol="1" anchor="t" anchorCtr="0" compatLnSpc="1">
                <a:prstTxWarp prst="textNoShape">
                  <a:avLst/>
                </a:prstTxWarp>
              </a:bodyPr>
              <a:lstStyle/>
              <a:p>
                <a:pPr defTabSz="932282">
                  <a:defRPr/>
                </a:pPr>
                <a:endParaRPr lang="en-US" kern="0" dirty="0">
                  <a:gradFill>
                    <a:gsLst>
                      <a:gs pos="83772">
                        <a:srgbClr val="505050"/>
                      </a:gs>
                      <a:gs pos="42857">
                        <a:srgbClr val="505050"/>
                      </a:gs>
                    </a:gsLst>
                    <a:lin ang="5400000" scaled="0"/>
                  </a:gradFill>
                </a:endParaRPr>
              </a:p>
            </p:txBody>
          </p:sp>
          <p:sp>
            <p:nvSpPr>
              <p:cNvPr id="80" name="TextBox 79"/>
              <p:cNvSpPr txBox="1"/>
              <p:nvPr/>
            </p:nvSpPr>
            <p:spPr>
              <a:xfrm>
                <a:off x="3790297" y="5095254"/>
                <a:ext cx="2719933" cy="516985"/>
              </a:xfrm>
              <a:prstGeom prst="rect">
                <a:avLst/>
              </a:prstGeom>
              <a:noFill/>
            </p:spPr>
            <p:txBody>
              <a:bodyPr wrap="square" lIns="639717" tIns="146220" rIns="182777" bIns="146220" rtlCol="0">
                <a:spAutoFit/>
              </a:bodyPr>
              <a:lstStyle/>
              <a:p>
                <a:pPr defTabSz="932282">
                  <a:lnSpc>
                    <a:spcPct val="90000"/>
                  </a:lnSpc>
                  <a:spcBef>
                    <a:spcPts val="1800"/>
                  </a:spcBef>
                  <a:defRPr/>
                </a:pPr>
                <a:r>
                  <a:rPr lang="en-US" sz="1598"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22707815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49275" y="31750"/>
            <a:ext cx="11887200" cy="917575"/>
          </a:xfrm>
        </p:spPr>
        <p:txBody>
          <a:bodyPr/>
          <a:lstStyle/>
          <a:p>
            <a:r>
              <a:rPr lang="en-US" dirty="0">
                <a:solidFill>
                  <a:schemeClr val="tx1"/>
                </a:solidFill>
              </a:rPr>
              <a:t>Shared Storage: </a:t>
            </a:r>
            <a:r>
              <a:rPr lang="en-US" dirty="0" err="1">
                <a:solidFill>
                  <a:schemeClr val="tx1"/>
                </a:solidFill>
              </a:rPr>
              <a:t>Lustre</a:t>
            </a:r>
            <a:r>
              <a:rPr lang="en-US" dirty="0">
                <a:solidFill>
                  <a:schemeClr val="tx1"/>
                </a:solidFill>
              </a:rPr>
              <a:t>, Bee-GFS or NFS</a:t>
            </a:r>
          </a:p>
        </p:txBody>
      </p:sp>
      <p:graphicFrame>
        <p:nvGraphicFramePr>
          <p:cNvPr id="12" name="Diagram 11"/>
          <p:cNvGraphicFramePr/>
          <p:nvPr>
            <p:extLst/>
          </p:nvPr>
        </p:nvGraphicFramePr>
        <p:xfrm>
          <a:off x="5943960" y="812479"/>
          <a:ext cx="6948377" cy="5061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stretch>
            <a:fillRect/>
          </a:stretch>
        </p:blipFill>
        <p:spPr>
          <a:xfrm>
            <a:off x="549275" y="1694212"/>
            <a:ext cx="7205987" cy="3363761"/>
          </a:xfrm>
          <a:prstGeom prst="rect">
            <a:avLst/>
          </a:prstGeom>
        </p:spPr>
      </p:pic>
      <p:sp>
        <p:nvSpPr>
          <p:cNvPr id="7" name="Rectangle 6"/>
          <p:cNvSpPr/>
          <p:nvPr/>
        </p:nvSpPr>
        <p:spPr>
          <a:xfrm>
            <a:off x="366971" y="6162579"/>
            <a:ext cx="11339257" cy="677108"/>
          </a:xfrm>
          <a:prstGeom prst="rect">
            <a:avLst/>
          </a:prstGeom>
          <a:noFill/>
        </p:spPr>
        <p:txBody>
          <a:bodyPr wrap="square">
            <a:spAutoFit/>
          </a:bodyPr>
          <a:lstStyle/>
          <a:p>
            <a:pPr defTabSz="932563">
              <a:defRPr/>
            </a:pPr>
            <a:r>
              <a:rPr lang="en-US" sz="2000" dirty="0">
                <a:solidFill>
                  <a:srgbClr val="FFFFFF"/>
                </a:solidFill>
                <a:latin typeface="Segoe UI Light"/>
                <a:hlinkClick r:id="rId9"/>
              </a:rPr>
              <a:t>https://azure.microsoft.com/en-us/marketplace/partners/intel/lustre-cloud-edition-evaleval-lustre-2-7/</a:t>
            </a:r>
            <a:endParaRPr lang="en-US" sz="2000" dirty="0">
              <a:solidFill>
                <a:srgbClr val="FFFFFF"/>
              </a:solidFill>
              <a:latin typeface="Segoe UI Light"/>
            </a:endParaRPr>
          </a:p>
          <a:p>
            <a:pPr defTabSz="932563">
              <a:defRPr/>
            </a:pPr>
            <a:endParaRPr lang="en-US" dirty="0">
              <a:solidFill>
                <a:srgbClr val="505050"/>
              </a:solidFill>
              <a:latin typeface="Segoe UI"/>
            </a:endParaRPr>
          </a:p>
        </p:txBody>
      </p:sp>
    </p:spTree>
    <p:extLst>
      <p:ext uri="{BB962C8B-B14F-4D97-AF65-F5344CB8AC3E}">
        <p14:creationId xmlns:p14="http://schemas.microsoft.com/office/powerpoint/2010/main" val="27409089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sz="3711" dirty="0"/>
              <a:t>Intel Cloud Edition for Lustre* Architecture on Azure</a:t>
            </a:r>
          </a:p>
        </p:txBody>
      </p:sp>
      <p:sp>
        <p:nvSpPr>
          <p:cNvPr id="3" name="Text Placeholder 2"/>
          <p:cNvSpPr>
            <a:spLocks noGrp="1"/>
          </p:cNvSpPr>
          <p:nvPr>
            <p:ph type="body" sz="quarter" idx="4294967295"/>
          </p:nvPr>
        </p:nvSpPr>
        <p:spPr>
          <a:xfrm>
            <a:off x="503237" y="1363662"/>
            <a:ext cx="5786438" cy="4124206"/>
          </a:xfrm>
        </p:spPr>
        <p:txBody>
          <a:bodyPr/>
          <a:lstStyle/>
          <a:p>
            <a:pPr marL="482145" indent="-482145">
              <a:buFont typeface="Wingdings" panose="05000000000000000000" pitchFamily="2" charset="2"/>
              <a:buChar char="§"/>
            </a:pPr>
            <a:r>
              <a:rPr lang="en-US" sz="3200" dirty="0"/>
              <a:t>Azure gallery CentOS 6.6</a:t>
            </a:r>
          </a:p>
          <a:p>
            <a:pPr marL="482145" indent="-482145">
              <a:buFont typeface="Wingdings" panose="05000000000000000000" pitchFamily="2" charset="2"/>
              <a:buChar char="§"/>
            </a:pPr>
            <a:r>
              <a:rPr lang="en-US" sz="3200" dirty="0"/>
              <a:t>Lustre 2.7 pre-built kernel</a:t>
            </a:r>
          </a:p>
          <a:p>
            <a:pPr marL="482145" indent="-482145">
              <a:buFont typeface="Wingdings" panose="05000000000000000000" pitchFamily="2" charset="2"/>
              <a:buChar char="§"/>
            </a:pPr>
            <a:r>
              <a:rPr lang="en-US" sz="3200" dirty="0"/>
              <a:t>ARM template for MGS, MDS, and “N” OSS nodes</a:t>
            </a:r>
          </a:p>
          <a:p>
            <a:pPr marL="482145" indent="-482145">
              <a:buFont typeface="Wingdings" panose="05000000000000000000" pitchFamily="2" charset="2"/>
              <a:buChar char="§"/>
            </a:pPr>
            <a:r>
              <a:rPr lang="en-US" sz="3200" dirty="0"/>
              <a:t>Bash Linux script extension for configuring the nodes</a:t>
            </a:r>
          </a:p>
          <a:p>
            <a:pPr marL="482145" indent="-482145">
              <a:buFont typeface="Wingdings" panose="05000000000000000000" pitchFamily="2" charset="2"/>
              <a:buChar char="§"/>
            </a:pPr>
            <a:r>
              <a:rPr lang="en-US" sz="3200" dirty="0"/>
              <a:t>ARM template for Lustre clients within existing VNet</a:t>
            </a:r>
          </a:p>
        </p:txBody>
      </p:sp>
      <p:pic>
        <p:nvPicPr>
          <p:cNvPr id="4" name="Picture 3"/>
          <p:cNvPicPr>
            <a:picLocks noChangeAspect="1"/>
          </p:cNvPicPr>
          <p:nvPr/>
        </p:nvPicPr>
        <p:blipFill>
          <a:blip r:embed="rId3"/>
          <a:stretch>
            <a:fillRect/>
          </a:stretch>
        </p:blipFill>
        <p:spPr>
          <a:xfrm>
            <a:off x="6827837" y="1287462"/>
            <a:ext cx="4028556" cy="4506829"/>
          </a:xfrm>
          <a:prstGeom prst="rect">
            <a:avLst/>
          </a:prstGeom>
        </p:spPr>
      </p:pic>
    </p:spTree>
    <p:extLst>
      <p:ext uri="{BB962C8B-B14F-4D97-AF65-F5344CB8AC3E}">
        <p14:creationId xmlns:p14="http://schemas.microsoft.com/office/powerpoint/2010/main" val="15857462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BEBA8EAE-BF5A-486C-A8C5-ECC9F3942E4B}">
                <a14:imgProps xmlns:a14="http://schemas.microsoft.com/office/drawing/2010/main">
                  <a14:imgLayer r:embed="rId4">
                    <a14:imgEffect>
                      <a14:saturation sat="400000"/>
                    </a14:imgEffect>
                    <a14:imgEffect>
                      <a14:brightnessContrast bright="-51000" contrast="75000"/>
                    </a14:imgEffect>
                  </a14:imgLayer>
                </a14:imgProps>
              </a:ext>
              <a:ext uri="{28A0092B-C50C-407E-A947-70E740481C1C}">
                <a14:useLocalDpi xmlns:a14="http://schemas.microsoft.com/office/drawing/2010/main"/>
              </a:ext>
            </a:extLst>
          </a:blip>
          <a:stretch>
            <a:fillRect/>
          </a:stretch>
        </p:blipFill>
        <p:spPr>
          <a:xfrm>
            <a:off x="1233723" y="392459"/>
            <a:ext cx="10772273" cy="6311414"/>
          </a:xfrm>
          <a:prstGeom prst="rect">
            <a:avLst/>
          </a:prstGeom>
        </p:spPr>
      </p:pic>
      <p:grpSp>
        <p:nvGrpSpPr>
          <p:cNvPr id="4" name="Group 3"/>
          <p:cNvGrpSpPr/>
          <p:nvPr/>
        </p:nvGrpSpPr>
        <p:grpSpPr>
          <a:xfrm>
            <a:off x="-273191" y="1710201"/>
            <a:ext cx="3736397" cy="2384050"/>
            <a:chOff x="-2483058" y="1246720"/>
            <a:chExt cx="4479778" cy="2384389"/>
          </a:xfrm>
        </p:grpSpPr>
        <p:sp>
          <p:nvSpPr>
            <p:cNvPr id="5" name="TextBox 4"/>
            <p:cNvSpPr txBox="1"/>
            <p:nvPr/>
          </p:nvSpPr>
          <p:spPr>
            <a:xfrm>
              <a:off x="-2140897" y="1659601"/>
              <a:ext cx="2183063" cy="1971508"/>
            </a:xfrm>
            <a:prstGeom prst="rect">
              <a:avLst/>
            </a:prstGeom>
            <a:noFill/>
          </p:spPr>
          <p:txBody>
            <a:bodyPr wrap="non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563">
                <a:defRPr/>
              </a:pPr>
              <a:r>
                <a:rPr lang="en-US" sz="10100" b="1" spc="-42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40</a:t>
              </a:r>
            </a:p>
          </p:txBody>
        </p:sp>
        <p:sp>
          <p:nvSpPr>
            <p:cNvPr id="6" name="TextBox 5"/>
            <p:cNvSpPr txBox="1"/>
            <p:nvPr/>
          </p:nvSpPr>
          <p:spPr>
            <a:xfrm>
              <a:off x="-2483058" y="1246720"/>
              <a:ext cx="4479778" cy="960263"/>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563">
                <a:defRPr/>
              </a:pPr>
              <a:r>
                <a:rPr lang="en-US" sz="2800" kern="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a:t>
              </a:r>
              <a:r>
                <a:rPr lang="en-US" sz="2800">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regions</a:t>
              </a:r>
            </a:p>
          </p:txBody>
        </p:sp>
      </p:grpSp>
      <p:sp>
        <p:nvSpPr>
          <p:cNvPr id="7" name="TextBox 6"/>
          <p:cNvSpPr txBox="1"/>
          <p:nvPr/>
        </p:nvSpPr>
        <p:spPr>
          <a:xfrm>
            <a:off x="-27123" y="3461821"/>
            <a:ext cx="3359215" cy="3488548"/>
          </a:xfrm>
          <a:prstGeom prst="rect">
            <a:avLst/>
          </a:prstGeom>
          <a:noFill/>
          <a:ln>
            <a:noFill/>
          </a:ln>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563">
              <a:defRPr/>
            </a:pPr>
            <a:r>
              <a:rPr lang="en-US" sz="1800" b="1" u="sng" kern="0" dirty="0">
                <a:gradFill>
                  <a:gsLst>
                    <a:gs pos="1250">
                      <a:schemeClr val="tx1"/>
                    </a:gs>
                    <a:gs pos="100000">
                      <a:schemeClr val="tx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HPC/GPU regions</a:t>
            </a:r>
          </a:p>
          <a:p>
            <a:pPr defTabSz="932563">
              <a:defRPr/>
            </a:pPr>
            <a:r>
              <a:rPr lang="en-US" sz="1800" kern="0" dirty="0">
                <a:gradFill>
                  <a:gsLst>
                    <a:gs pos="1250">
                      <a:schemeClr val="tx1"/>
                    </a:gs>
                    <a:gs pos="100000">
                      <a:schemeClr val="tx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US EAST</a:t>
            </a:r>
          </a:p>
          <a:p>
            <a:pPr defTabSz="932563">
              <a:defRPr/>
            </a:pPr>
            <a:r>
              <a:rPr lang="en-US" sz="1800" kern="0" dirty="0">
                <a:gradFill>
                  <a:gsLst>
                    <a:gs pos="1250">
                      <a:schemeClr val="tx1"/>
                    </a:gs>
                    <a:gs pos="100000">
                      <a:schemeClr val="tx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US WEST</a:t>
            </a:r>
          </a:p>
          <a:p>
            <a:pPr defTabSz="932563">
              <a:defRPr/>
            </a:pPr>
            <a:r>
              <a:rPr lang="en-US" sz="1800" kern="0" dirty="0">
                <a:gradFill>
                  <a:gsLst>
                    <a:gs pos="1250">
                      <a:schemeClr val="tx1"/>
                    </a:gs>
                    <a:gs pos="100000">
                      <a:schemeClr val="tx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US SOUTH CENTRAL</a:t>
            </a:r>
          </a:p>
          <a:p>
            <a:pPr defTabSz="932563">
              <a:defRPr/>
            </a:pPr>
            <a:r>
              <a:rPr lang="en-US" sz="1800" kern="0" dirty="0">
                <a:gradFill>
                  <a:gsLst>
                    <a:gs pos="1250">
                      <a:schemeClr val="tx1"/>
                    </a:gs>
                    <a:gs pos="100000">
                      <a:schemeClr val="tx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US NORTH CENTRAL</a:t>
            </a:r>
          </a:p>
          <a:p>
            <a:pPr defTabSz="932563">
              <a:defRPr/>
            </a:pPr>
            <a:r>
              <a:rPr lang="en-US" sz="1800" kern="0" dirty="0">
                <a:gradFill>
                  <a:gsLst>
                    <a:gs pos="1250">
                      <a:schemeClr val="tx1"/>
                    </a:gs>
                    <a:gs pos="100000">
                      <a:schemeClr val="tx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EUROPE WEST</a:t>
            </a:r>
          </a:p>
          <a:p>
            <a:pPr defTabSz="932563">
              <a:defRPr/>
            </a:pPr>
            <a:r>
              <a:rPr lang="en-US" sz="1800" kern="0" dirty="0">
                <a:gradFill>
                  <a:gsLst>
                    <a:gs pos="1250">
                      <a:schemeClr val="tx1"/>
                    </a:gs>
                    <a:gs pos="100000">
                      <a:schemeClr val="tx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EUROPE NORTH</a:t>
            </a:r>
          </a:p>
          <a:p>
            <a:pPr defTabSz="932563">
              <a:defRPr/>
            </a:pPr>
            <a:r>
              <a:rPr lang="en-US" sz="1800" kern="0" dirty="0">
                <a:gradFill>
                  <a:gsLst>
                    <a:gs pos="1250">
                      <a:schemeClr val="tx1"/>
                    </a:gs>
                    <a:gs pos="100000">
                      <a:schemeClr val="tx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JAPAN EAST</a:t>
            </a:r>
          </a:p>
          <a:p>
            <a:pPr defTabSz="932563">
              <a:defRPr/>
            </a:pPr>
            <a:endParaRPr lang="en-US" sz="1800" kern="0" dirty="0">
              <a:gradFill>
                <a:gsLst>
                  <a:gs pos="1250">
                    <a:schemeClr val="tx1"/>
                  </a:gs>
                  <a:gs pos="100000">
                    <a:schemeClr val="tx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nvGrpSpPr>
          <p:cNvPr id="37" name="Group 36"/>
          <p:cNvGrpSpPr/>
          <p:nvPr/>
        </p:nvGrpSpPr>
        <p:grpSpPr>
          <a:xfrm>
            <a:off x="2461753" y="1829831"/>
            <a:ext cx="8628233" cy="4029106"/>
            <a:chOff x="2461219" y="2227158"/>
            <a:chExt cx="8629457" cy="4029678"/>
          </a:xfrm>
        </p:grpSpPr>
        <p:sp>
          <p:nvSpPr>
            <p:cNvPr id="8" name="Oval 7"/>
            <p:cNvSpPr/>
            <p:nvPr/>
          </p:nvSpPr>
          <p:spPr bwMode="auto">
            <a:xfrm>
              <a:off x="9411229" y="4680807"/>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Oval 8"/>
            <p:cNvSpPr/>
            <p:nvPr/>
          </p:nvSpPr>
          <p:spPr bwMode="auto">
            <a:xfrm>
              <a:off x="9706506" y="3268887"/>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Oval 9"/>
            <p:cNvSpPr/>
            <p:nvPr/>
          </p:nvSpPr>
          <p:spPr bwMode="auto">
            <a:xfrm>
              <a:off x="9778284" y="2722970"/>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Oval 10"/>
            <p:cNvSpPr/>
            <p:nvPr/>
          </p:nvSpPr>
          <p:spPr bwMode="auto">
            <a:xfrm>
              <a:off x="8624523" y="3621932"/>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Oval 11"/>
            <p:cNvSpPr/>
            <p:nvPr/>
          </p:nvSpPr>
          <p:spPr bwMode="auto">
            <a:xfrm>
              <a:off x="8933375" y="3784913"/>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Oval 12"/>
            <p:cNvSpPr/>
            <p:nvPr/>
          </p:nvSpPr>
          <p:spPr bwMode="auto">
            <a:xfrm>
              <a:off x="6502678" y="2538755"/>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Oval 13"/>
            <p:cNvSpPr/>
            <p:nvPr/>
          </p:nvSpPr>
          <p:spPr bwMode="auto">
            <a:xfrm>
              <a:off x="6066454" y="2496275"/>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Oval 14"/>
            <p:cNvSpPr/>
            <p:nvPr/>
          </p:nvSpPr>
          <p:spPr bwMode="auto">
            <a:xfrm>
              <a:off x="5007742" y="5107268"/>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Oval 15"/>
            <p:cNvSpPr/>
            <p:nvPr/>
          </p:nvSpPr>
          <p:spPr bwMode="auto">
            <a:xfrm>
              <a:off x="3541184" y="2993051"/>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Oval 16"/>
            <p:cNvSpPr/>
            <p:nvPr/>
          </p:nvSpPr>
          <p:spPr bwMode="auto">
            <a:xfrm>
              <a:off x="3310077" y="3024301"/>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Oval 17"/>
            <p:cNvSpPr/>
            <p:nvPr/>
          </p:nvSpPr>
          <p:spPr bwMode="auto">
            <a:xfrm>
              <a:off x="3404531" y="2679492"/>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p:cNvSpPr/>
            <p:nvPr/>
          </p:nvSpPr>
          <p:spPr bwMode="auto">
            <a:xfrm>
              <a:off x="3067865" y="2599835"/>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3874212" y="2650697"/>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3064022" y="3309615"/>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2461219" y="3013512"/>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Oval 22"/>
            <p:cNvSpPr/>
            <p:nvPr/>
          </p:nvSpPr>
          <p:spPr bwMode="auto">
            <a:xfrm>
              <a:off x="10611151" y="2805119"/>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Oval 23"/>
            <p:cNvSpPr/>
            <p:nvPr/>
          </p:nvSpPr>
          <p:spPr bwMode="auto">
            <a:xfrm>
              <a:off x="10353461" y="3194121"/>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Oval 24"/>
            <p:cNvSpPr/>
            <p:nvPr/>
          </p:nvSpPr>
          <p:spPr bwMode="auto">
            <a:xfrm>
              <a:off x="10804476" y="5681768"/>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Oval 25"/>
            <p:cNvSpPr/>
            <p:nvPr/>
          </p:nvSpPr>
          <p:spPr bwMode="auto">
            <a:xfrm>
              <a:off x="10537848" y="5970642"/>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p:cNvSpPr/>
            <p:nvPr/>
          </p:nvSpPr>
          <p:spPr bwMode="auto">
            <a:xfrm>
              <a:off x="9552080" y="3598105"/>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Oval 27"/>
            <p:cNvSpPr/>
            <p:nvPr/>
          </p:nvSpPr>
          <p:spPr bwMode="auto">
            <a:xfrm>
              <a:off x="3040050" y="2915641"/>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Oval 28"/>
            <p:cNvSpPr/>
            <p:nvPr/>
          </p:nvSpPr>
          <p:spPr bwMode="auto">
            <a:xfrm>
              <a:off x="8714954" y="4129980"/>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Oval 29"/>
            <p:cNvSpPr/>
            <p:nvPr/>
          </p:nvSpPr>
          <p:spPr bwMode="auto">
            <a:xfrm>
              <a:off x="3633554" y="3130164"/>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Oval 30"/>
            <p:cNvSpPr/>
            <p:nvPr/>
          </p:nvSpPr>
          <p:spPr bwMode="auto">
            <a:xfrm>
              <a:off x="3733285" y="2946947"/>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Oval 31"/>
            <p:cNvSpPr/>
            <p:nvPr/>
          </p:nvSpPr>
          <p:spPr bwMode="auto">
            <a:xfrm>
              <a:off x="5998366" y="2227158"/>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Oval 32"/>
            <p:cNvSpPr/>
            <p:nvPr/>
          </p:nvSpPr>
          <p:spPr bwMode="auto">
            <a:xfrm>
              <a:off x="6459554" y="2329099"/>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p:cNvSpPr/>
            <p:nvPr/>
          </p:nvSpPr>
          <p:spPr bwMode="auto">
            <a:xfrm>
              <a:off x="6284566" y="2665353"/>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Oval 34"/>
            <p:cNvSpPr/>
            <p:nvPr/>
          </p:nvSpPr>
          <p:spPr bwMode="auto">
            <a:xfrm>
              <a:off x="6284566" y="2244235"/>
              <a:ext cx="286200" cy="286194"/>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8" name="Text"/>
          <p:cNvGrpSpPr/>
          <p:nvPr/>
        </p:nvGrpSpPr>
        <p:grpSpPr>
          <a:xfrm>
            <a:off x="1953112" y="1756990"/>
            <a:ext cx="9773212" cy="4361599"/>
            <a:chOff x="1952507" y="1756743"/>
            <a:chExt cx="9774598" cy="4362218"/>
          </a:xfrm>
        </p:grpSpPr>
        <p:sp>
          <p:nvSpPr>
            <p:cNvPr id="59" name="Rectangle 58"/>
            <p:cNvSpPr/>
            <p:nvPr/>
          </p:nvSpPr>
          <p:spPr>
            <a:xfrm>
              <a:off x="3802948" y="2931826"/>
              <a:ext cx="585710"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Atlanta</a:t>
              </a:r>
            </a:p>
          </p:txBody>
        </p:sp>
        <p:sp>
          <p:nvSpPr>
            <p:cNvPr id="60" name="Rectangle 59"/>
            <p:cNvSpPr/>
            <p:nvPr/>
          </p:nvSpPr>
          <p:spPr>
            <a:xfrm>
              <a:off x="3405324" y="1959163"/>
              <a:ext cx="646210" cy="624495"/>
            </a:xfrm>
            <a:prstGeom prst="rect">
              <a:avLst/>
            </a:prstGeom>
          </p:spPr>
          <p:txBody>
            <a:bodyPr wrap="none">
              <a:spAutoFit/>
            </a:bodyPr>
            <a:lstStyle/>
            <a:p>
              <a:pPr defTabSz="932114">
                <a:lnSpc>
                  <a:spcPct val="90000"/>
                </a:lnSpc>
                <a:spcAft>
                  <a:spcPts val="300"/>
                </a:spcAft>
                <a:defRPr/>
              </a:pPr>
              <a:endParaRPr lang="en-US" sz="1000" kern="0">
                <a:gradFill>
                  <a:gsLst>
                    <a:gs pos="1250">
                      <a:schemeClr val="accent2"/>
                    </a:gs>
                    <a:gs pos="100000">
                      <a:schemeClr val="accent2"/>
                    </a:gs>
                  </a:gsLst>
                  <a:lin ang="5400000" scaled="0"/>
                </a:gradFill>
                <a:ea typeface="Segoe UI" pitchFamily="34" charset="0"/>
                <a:cs typeface="Segoe UI" pitchFamily="34" charset="0"/>
              </a:endParaRPr>
            </a:p>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Chicago</a:t>
              </a:r>
            </a:p>
            <a:p>
              <a:pPr defTabSz="932114">
                <a:lnSpc>
                  <a:spcPct val="90000"/>
                </a:lnSpc>
                <a:spcAft>
                  <a:spcPts val="300"/>
                </a:spcAft>
                <a:defRPr/>
              </a:pPr>
              <a:endParaRPr lang="en-US" sz="1198" kern="0">
                <a:gradFill>
                  <a:gsLst>
                    <a:gs pos="1250">
                      <a:schemeClr val="accent2"/>
                    </a:gs>
                    <a:gs pos="100000">
                      <a:schemeClr val="accent2"/>
                    </a:gs>
                  </a:gsLst>
                  <a:lin ang="5400000" scaled="0"/>
                </a:gradFill>
                <a:ea typeface="Segoe UI" pitchFamily="34" charset="0"/>
                <a:cs typeface="Segoe UI" pitchFamily="34" charset="0"/>
              </a:endParaRPr>
            </a:p>
          </p:txBody>
        </p:sp>
        <p:sp>
          <p:nvSpPr>
            <p:cNvPr id="61" name="Rectangle 60"/>
            <p:cNvSpPr/>
            <p:nvPr/>
          </p:nvSpPr>
          <p:spPr>
            <a:xfrm>
              <a:off x="3187222" y="3165852"/>
              <a:ext cx="521939"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Dallas</a:t>
              </a:r>
            </a:p>
          </p:txBody>
        </p:sp>
        <p:sp>
          <p:nvSpPr>
            <p:cNvPr id="64" name="Rectangle 63"/>
            <p:cNvSpPr/>
            <p:nvPr/>
          </p:nvSpPr>
          <p:spPr>
            <a:xfrm>
              <a:off x="1952507" y="2495307"/>
              <a:ext cx="585710" cy="376738"/>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Silicon </a:t>
              </a:r>
              <a:br>
                <a:rPr lang="en-US" sz="1000" kern="0">
                  <a:gradFill>
                    <a:gsLst>
                      <a:gs pos="1250">
                        <a:schemeClr val="accent2"/>
                      </a:gs>
                      <a:gs pos="100000">
                        <a:schemeClr val="accent2"/>
                      </a:gs>
                    </a:gsLst>
                    <a:lin ang="5400000" scaled="0"/>
                  </a:gradFill>
                  <a:ea typeface="Segoe UI" pitchFamily="34" charset="0"/>
                  <a:cs typeface="Segoe UI" pitchFamily="34" charset="0"/>
                </a:rPr>
              </a:br>
              <a:r>
                <a:rPr lang="en-US" sz="1000" kern="0">
                  <a:gradFill>
                    <a:gsLst>
                      <a:gs pos="1250">
                        <a:schemeClr val="accent2"/>
                      </a:gs>
                      <a:gs pos="100000">
                        <a:schemeClr val="accent2"/>
                      </a:gs>
                    </a:gsLst>
                    <a:lin ang="5400000" scaled="0"/>
                  </a:gradFill>
                  <a:ea typeface="Segoe UI" pitchFamily="34" charset="0"/>
                  <a:cs typeface="Segoe UI" pitchFamily="34" charset="0"/>
                </a:rPr>
                <a:t>Valley</a:t>
              </a:r>
            </a:p>
          </p:txBody>
        </p:sp>
        <p:sp>
          <p:nvSpPr>
            <p:cNvPr id="65" name="Rectangle 64"/>
            <p:cNvSpPr/>
            <p:nvPr/>
          </p:nvSpPr>
          <p:spPr>
            <a:xfrm>
              <a:off x="4008584" y="2610837"/>
              <a:ext cx="1107322" cy="376738"/>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Washington DC </a:t>
              </a:r>
              <a:br>
                <a:rPr lang="en-US" sz="1000" kern="0">
                  <a:gradFill>
                    <a:gsLst>
                      <a:gs pos="1250">
                        <a:schemeClr val="accent2"/>
                      </a:gs>
                      <a:gs pos="100000">
                        <a:schemeClr val="accent2"/>
                      </a:gs>
                    </a:gsLst>
                    <a:lin ang="5400000" scaled="0"/>
                  </a:gradFill>
                  <a:ea typeface="Segoe UI" pitchFamily="34" charset="0"/>
                  <a:cs typeface="Segoe UI" pitchFamily="34" charset="0"/>
                </a:rPr>
              </a:br>
              <a:endParaRPr lang="en-US" sz="1000" kern="0">
                <a:gradFill>
                  <a:gsLst>
                    <a:gs pos="1250">
                      <a:schemeClr val="accent2"/>
                    </a:gs>
                    <a:gs pos="100000">
                      <a:schemeClr val="accent2"/>
                    </a:gs>
                  </a:gsLst>
                  <a:lin ang="5400000" scaled="0"/>
                </a:gradFill>
                <a:ea typeface="Segoe UI" pitchFamily="34" charset="0"/>
                <a:cs typeface="Segoe UI" pitchFamily="34" charset="0"/>
              </a:endParaRPr>
            </a:p>
          </p:txBody>
        </p:sp>
        <p:sp>
          <p:nvSpPr>
            <p:cNvPr id="66" name="Rectangle 65"/>
            <p:cNvSpPr/>
            <p:nvPr/>
          </p:nvSpPr>
          <p:spPr>
            <a:xfrm>
              <a:off x="6771016" y="1799091"/>
              <a:ext cx="837523"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Amsterdam</a:t>
              </a:r>
            </a:p>
          </p:txBody>
        </p:sp>
        <p:sp>
          <p:nvSpPr>
            <p:cNvPr id="67" name="Rectangle 66"/>
            <p:cNvSpPr/>
            <p:nvPr/>
          </p:nvSpPr>
          <p:spPr>
            <a:xfrm>
              <a:off x="5570816" y="1756743"/>
              <a:ext cx="610237"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Dublin*</a:t>
              </a:r>
            </a:p>
          </p:txBody>
        </p:sp>
        <p:sp>
          <p:nvSpPr>
            <p:cNvPr id="68" name="Rectangle 67"/>
            <p:cNvSpPr/>
            <p:nvPr/>
          </p:nvSpPr>
          <p:spPr>
            <a:xfrm>
              <a:off x="5634032" y="2428426"/>
              <a:ext cx="618413"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London</a:t>
              </a:r>
            </a:p>
          </p:txBody>
        </p:sp>
        <p:sp>
          <p:nvSpPr>
            <p:cNvPr id="70" name="Rectangle 69"/>
            <p:cNvSpPr/>
            <p:nvPr/>
          </p:nvSpPr>
          <p:spPr>
            <a:xfrm>
              <a:off x="8857582" y="3597715"/>
              <a:ext cx="647845"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Chennai</a:t>
              </a:r>
            </a:p>
          </p:txBody>
        </p:sp>
        <p:sp>
          <p:nvSpPr>
            <p:cNvPr id="71" name="Rectangle 70"/>
            <p:cNvSpPr/>
            <p:nvPr/>
          </p:nvSpPr>
          <p:spPr>
            <a:xfrm>
              <a:off x="9930811" y="3422500"/>
              <a:ext cx="830982"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Hong Kong</a:t>
              </a:r>
            </a:p>
          </p:txBody>
        </p:sp>
        <p:sp>
          <p:nvSpPr>
            <p:cNvPr id="72" name="Rectangle 71"/>
            <p:cNvSpPr/>
            <p:nvPr/>
          </p:nvSpPr>
          <p:spPr>
            <a:xfrm>
              <a:off x="7944827" y="3870180"/>
              <a:ext cx="706710"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Mumbai*</a:t>
              </a:r>
            </a:p>
          </p:txBody>
        </p:sp>
        <p:sp>
          <p:nvSpPr>
            <p:cNvPr id="73" name="Rectangle 72"/>
            <p:cNvSpPr/>
            <p:nvPr/>
          </p:nvSpPr>
          <p:spPr>
            <a:xfrm>
              <a:off x="10869960" y="5883500"/>
              <a:ext cx="857145"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Melbourne*</a:t>
              </a:r>
            </a:p>
          </p:txBody>
        </p:sp>
        <p:sp>
          <p:nvSpPr>
            <p:cNvPr id="74" name="Rectangle 73"/>
            <p:cNvSpPr/>
            <p:nvPr/>
          </p:nvSpPr>
          <p:spPr>
            <a:xfrm>
              <a:off x="10599692" y="3001565"/>
              <a:ext cx="535020"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Osaka</a:t>
              </a:r>
            </a:p>
          </p:txBody>
        </p:sp>
        <p:sp>
          <p:nvSpPr>
            <p:cNvPr id="75" name="Rectangle 74"/>
            <p:cNvSpPr/>
            <p:nvPr/>
          </p:nvSpPr>
          <p:spPr>
            <a:xfrm>
              <a:off x="9778915" y="4530011"/>
              <a:ext cx="759035"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Singapore</a:t>
              </a:r>
            </a:p>
          </p:txBody>
        </p:sp>
        <p:sp>
          <p:nvSpPr>
            <p:cNvPr id="76" name="Rectangle 75"/>
            <p:cNvSpPr/>
            <p:nvPr/>
          </p:nvSpPr>
          <p:spPr>
            <a:xfrm>
              <a:off x="11091594" y="5558810"/>
              <a:ext cx="590615"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Sydney</a:t>
              </a:r>
            </a:p>
          </p:txBody>
        </p:sp>
        <p:sp>
          <p:nvSpPr>
            <p:cNvPr id="77" name="Rectangle 76"/>
            <p:cNvSpPr/>
            <p:nvPr/>
          </p:nvSpPr>
          <p:spPr>
            <a:xfrm>
              <a:off x="10839284" y="2686391"/>
              <a:ext cx="528480"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Tokyo</a:t>
              </a:r>
            </a:p>
          </p:txBody>
        </p:sp>
        <p:sp>
          <p:nvSpPr>
            <p:cNvPr id="78" name="Rectangle 77"/>
            <p:cNvSpPr/>
            <p:nvPr/>
          </p:nvSpPr>
          <p:spPr>
            <a:xfrm>
              <a:off x="4194592" y="2343933"/>
              <a:ext cx="731238" cy="235461"/>
            </a:xfrm>
            <a:prstGeom prst="rect">
              <a:avLst/>
            </a:prstGeom>
          </p:spPr>
          <p:txBody>
            <a:bodyPr wrap="none">
              <a:spAutoFit/>
            </a:bodyPr>
            <a:lstStyle/>
            <a:p>
              <a:pPr defTabSz="932114">
                <a:lnSpc>
                  <a:spcPct val="90000"/>
                </a:lnSpc>
                <a:spcAft>
                  <a:spcPts val="300"/>
                </a:spcAft>
                <a:defRPr/>
              </a:pPr>
              <a:r>
                <a:rPr lang="en-US" sz="1000" kern="0">
                  <a:gradFill>
                    <a:gsLst>
                      <a:gs pos="1250">
                        <a:schemeClr val="accent2"/>
                      </a:gs>
                      <a:gs pos="100000">
                        <a:schemeClr val="accent2"/>
                      </a:gs>
                    </a:gsLst>
                    <a:lin ang="5400000" scaled="0"/>
                  </a:gradFill>
                  <a:ea typeface="Segoe UI" pitchFamily="34" charset="0"/>
                  <a:cs typeface="Segoe UI" pitchFamily="34" charset="0"/>
                </a:rPr>
                <a:t>New York</a:t>
              </a:r>
            </a:p>
          </p:txBody>
        </p:sp>
      </p:grpSp>
      <p:grpSp>
        <p:nvGrpSpPr>
          <p:cNvPr id="41" name="Group 40"/>
          <p:cNvGrpSpPr/>
          <p:nvPr/>
        </p:nvGrpSpPr>
        <p:grpSpPr>
          <a:xfrm>
            <a:off x="1862780" y="1889866"/>
            <a:ext cx="9515620" cy="4892918"/>
            <a:chOff x="1862163" y="1889637"/>
            <a:chExt cx="9516970" cy="4893612"/>
          </a:xfrm>
        </p:grpSpPr>
        <p:grpSp>
          <p:nvGrpSpPr>
            <p:cNvPr id="36" name="Group 35"/>
            <p:cNvGrpSpPr/>
            <p:nvPr/>
          </p:nvGrpSpPr>
          <p:grpSpPr>
            <a:xfrm>
              <a:off x="1862163" y="2845088"/>
              <a:ext cx="3185123" cy="457945"/>
              <a:chOff x="1862163" y="2845088"/>
              <a:chExt cx="3185123" cy="457945"/>
            </a:xfrm>
          </p:grpSpPr>
          <p:sp>
            <p:nvSpPr>
              <p:cNvPr id="55" name="Rectangle 54"/>
              <p:cNvSpPr/>
              <p:nvPr/>
            </p:nvSpPr>
            <p:spPr>
              <a:xfrm>
                <a:off x="1862163" y="2926295"/>
                <a:ext cx="760670" cy="376738"/>
              </a:xfrm>
              <a:prstGeom prst="rect">
                <a:avLst/>
              </a:prstGeom>
            </p:spPr>
            <p:txBody>
              <a:bodyPr wrap="none">
                <a:spAutoFit/>
              </a:bodyPr>
              <a:lstStyle/>
              <a:p>
                <a:pPr defTabSz="932114">
                  <a:lnSpc>
                    <a:spcPct val="90000"/>
                  </a:lnSpc>
                  <a:spcAft>
                    <a:spcPts val="300"/>
                  </a:spcAft>
                  <a:defRPr/>
                </a:pPr>
                <a:r>
                  <a:rPr lang="en-US" sz="1000" kern="0">
                    <a:solidFill>
                      <a:schemeClr val="accent2"/>
                    </a:solidFill>
                    <a:ea typeface="Segoe UI" pitchFamily="34" charset="0"/>
                    <a:cs typeface="Segoe UI" pitchFamily="34" charset="0"/>
                  </a:rPr>
                  <a:t>US </a:t>
                </a:r>
                <a:br>
                  <a:rPr lang="en-US" sz="1000" kern="0">
                    <a:solidFill>
                      <a:schemeClr val="accent2"/>
                    </a:solidFill>
                    <a:ea typeface="Segoe UI" pitchFamily="34" charset="0"/>
                    <a:cs typeface="Segoe UI" pitchFamily="34" charset="0"/>
                  </a:rPr>
                </a:br>
                <a:r>
                  <a:rPr lang="en-US" sz="1000" kern="0">
                    <a:solidFill>
                      <a:schemeClr val="accent2"/>
                    </a:solidFill>
                    <a:ea typeface="Segoe UI" pitchFamily="34" charset="0"/>
                    <a:cs typeface="Segoe UI" pitchFamily="34" charset="0"/>
                  </a:rPr>
                  <a:t>DoD West</a:t>
                </a:r>
              </a:p>
            </p:txBody>
          </p:sp>
          <p:sp>
            <p:nvSpPr>
              <p:cNvPr id="57" name="Rectangle 56"/>
              <p:cNvSpPr/>
              <p:nvPr/>
            </p:nvSpPr>
            <p:spPr>
              <a:xfrm>
                <a:off x="4342211" y="2845088"/>
                <a:ext cx="705075" cy="376738"/>
              </a:xfrm>
              <a:prstGeom prst="rect">
                <a:avLst/>
              </a:prstGeom>
            </p:spPr>
            <p:txBody>
              <a:bodyPr wrap="none">
                <a:spAutoFit/>
              </a:bodyPr>
              <a:lstStyle/>
              <a:p>
                <a:pPr defTabSz="932114">
                  <a:lnSpc>
                    <a:spcPct val="90000"/>
                  </a:lnSpc>
                  <a:spcAft>
                    <a:spcPts val="300"/>
                  </a:spcAft>
                  <a:defRPr/>
                </a:pPr>
                <a:r>
                  <a:rPr lang="en-US" sz="1000" kern="0">
                    <a:solidFill>
                      <a:schemeClr val="accent2"/>
                    </a:solidFill>
                    <a:ea typeface="Segoe UI" pitchFamily="34" charset="0"/>
                    <a:cs typeface="Segoe UI" pitchFamily="34" charset="0"/>
                  </a:rPr>
                  <a:t>US </a:t>
                </a:r>
                <a:br>
                  <a:rPr lang="en-US" sz="1000" kern="0">
                    <a:solidFill>
                      <a:schemeClr val="accent2"/>
                    </a:solidFill>
                    <a:ea typeface="Segoe UI" pitchFamily="34" charset="0"/>
                    <a:cs typeface="Segoe UI" pitchFamily="34" charset="0"/>
                  </a:rPr>
                </a:br>
                <a:r>
                  <a:rPr lang="en-US" sz="1000" kern="0">
                    <a:solidFill>
                      <a:schemeClr val="accent2"/>
                    </a:solidFill>
                    <a:ea typeface="Segoe UI" pitchFamily="34" charset="0"/>
                    <a:cs typeface="Segoe UI" pitchFamily="34" charset="0"/>
                  </a:rPr>
                  <a:t>DoD East</a:t>
                </a:r>
              </a:p>
            </p:txBody>
          </p:sp>
        </p:grpSp>
        <p:grpSp>
          <p:nvGrpSpPr>
            <p:cNvPr id="39" name="Group 38"/>
            <p:cNvGrpSpPr/>
            <p:nvPr/>
          </p:nvGrpSpPr>
          <p:grpSpPr>
            <a:xfrm>
              <a:off x="10018452" y="2546139"/>
              <a:ext cx="548101" cy="886514"/>
              <a:chOff x="10018452" y="2546139"/>
              <a:chExt cx="548101" cy="886514"/>
            </a:xfrm>
          </p:grpSpPr>
          <p:sp>
            <p:nvSpPr>
              <p:cNvPr id="62" name="Oval 61"/>
              <p:cNvSpPr/>
              <p:nvPr/>
            </p:nvSpPr>
            <p:spPr bwMode="auto">
              <a:xfrm>
                <a:off x="10121007" y="2546139"/>
                <a:ext cx="286200" cy="286194"/>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a:xfrm>
                <a:off x="10018452" y="3055915"/>
                <a:ext cx="548101" cy="376738"/>
              </a:xfrm>
              <a:prstGeom prst="rect">
                <a:avLst/>
              </a:prstGeom>
            </p:spPr>
            <p:txBody>
              <a:bodyPr wrap="none">
                <a:spAutoFit/>
              </a:bodyPr>
              <a:lstStyle/>
              <a:p>
                <a:pPr defTabSz="932114">
                  <a:lnSpc>
                    <a:spcPct val="90000"/>
                  </a:lnSpc>
                  <a:spcAft>
                    <a:spcPts val="300"/>
                  </a:spcAft>
                  <a:defRPr/>
                </a:pPr>
                <a:r>
                  <a:rPr lang="en-US" sz="1000" kern="0">
                    <a:gradFill>
                      <a:gsLst>
                        <a:gs pos="46226">
                          <a:schemeClr val="accent1"/>
                        </a:gs>
                        <a:gs pos="56000">
                          <a:schemeClr val="accent1"/>
                        </a:gs>
                      </a:gsLst>
                      <a:lin ang="5400000" scaled="0"/>
                    </a:gradFill>
                    <a:ea typeface="Segoe UI" pitchFamily="34" charset="0"/>
                    <a:cs typeface="Segoe UI" pitchFamily="34" charset="0"/>
                  </a:rPr>
                  <a:t>Korea </a:t>
                </a:r>
                <a:br>
                  <a:rPr lang="en-US" sz="1000" kern="0">
                    <a:gradFill>
                      <a:gsLst>
                        <a:gs pos="46226">
                          <a:schemeClr val="accent1"/>
                        </a:gs>
                        <a:gs pos="56000">
                          <a:schemeClr val="accent1"/>
                        </a:gs>
                      </a:gsLst>
                      <a:lin ang="5400000" scaled="0"/>
                    </a:gradFill>
                    <a:ea typeface="Segoe UI" pitchFamily="34" charset="0"/>
                    <a:cs typeface="Segoe UI" pitchFamily="34" charset="0"/>
                  </a:rPr>
                </a:br>
                <a:r>
                  <a:rPr lang="en-US" sz="1000" kern="0">
                    <a:gradFill>
                      <a:gsLst>
                        <a:gs pos="46226">
                          <a:schemeClr val="accent1"/>
                        </a:gs>
                        <a:gs pos="56000">
                          <a:schemeClr val="accent1"/>
                        </a:gs>
                      </a:gsLst>
                      <a:lin ang="5400000" scaled="0"/>
                    </a:gradFill>
                    <a:ea typeface="Segoe UI" pitchFamily="34" charset="0"/>
                    <a:cs typeface="Segoe UI" pitchFamily="34" charset="0"/>
                  </a:rPr>
                  <a:t>South</a:t>
                </a:r>
              </a:p>
            </p:txBody>
          </p:sp>
        </p:grpSp>
        <p:grpSp>
          <p:nvGrpSpPr>
            <p:cNvPr id="38" name="Group 37"/>
            <p:cNvGrpSpPr/>
            <p:nvPr/>
          </p:nvGrpSpPr>
          <p:grpSpPr>
            <a:xfrm>
              <a:off x="10031328" y="1889637"/>
              <a:ext cx="588980" cy="743898"/>
              <a:chOff x="10031328" y="1889637"/>
              <a:chExt cx="588980" cy="743898"/>
            </a:xfrm>
          </p:grpSpPr>
          <p:sp>
            <p:nvSpPr>
              <p:cNvPr id="69" name="Rectangle 68"/>
              <p:cNvSpPr/>
              <p:nvPr/>
            </p:nvSpPr>
            <p:spPr>
              <a:xfrm>
                <a:off x="10031328" y="1889637"/>
                <a:ext cx="588980" cy="376738"/>
              </a:xfrm>
              <a:prstGeom prst="rect">
                <a:avLst/>
              </a:prstGeom>
            </p:spPr>
            <p:txBody>
              <a:bodyPr wrap="none">
                <a:spAutoFit/>
              </a:bodyPr>
              <a:lstStyle/>
              <a:p>
                <a:pPr defTabSz="932114">
                  <a:lnSpc>
                    <a:spcPct val="90000"/>
                  </a:lnSpc>
                  <a:spcAft>
                    <a:spcPts val="300"/>
                  </a:spcAft>
                  <a:defRPr/>
                </a:pPr>
                <a:r>
                  <a:rPr lang="en-US" sz="1000" kern="0">
                    <a:gradFill>
                      <a:gsLst>
                        <a:gs pos="46226">
                          <a:schemeClr val="accent1"/>
                        </a:gs>
                        <a:gs pos="56000">
                          <a:schemeClr val="accent1"/>
                        </a:gs>
                      </a:gsLst>
                      <a:lin ang="5400000" scaled="0"/>
                    </a:gradFill>
                    <a:ea typeface="Segoe UI" pitchFamily="34" charset="0"/>
                    <a:cs typeface="Segoe UI" pitchFamily="34" charset="0"/>
                  </a:rPr>
                  <a:t>Korea </a:t>
                </a:r>
                <a:br>
                  <a:rPr lang="en-US" sz="1000" kern="0">
                    <a:gradFill>
                      <a:gsLst>
                        <a:gs pos="46226">
                          <a:schemeClr val="accent1"/>
                        </a:gs>
                        <a:gs pos="56000">
                          <a:schemeClr val="accent1"/>
                        </a:gs>
                      </a:gsLst>
                      <a:lin ang="5400000" scaled="0"/>
                    </a:gradFill>
                    <a:ea typeface="Segoe UI" pitchFamily="34" charset="0"/>
                    <a:cs typeface="Segoe UI" pitchFamily="34" charset="0"/>
                  </a:rPr>
                </a:br>
                <a:r>
                  <a:rPr lang="en-US" sz="1000" kern="0">
                    <a:gradFill>
                      <a:gsLst>
                        <a:gs pos="46226">
                          <a:schemeClr val="accent1"/>
                        </a:gs>
                        <a:gs pos="56000">
                          <a:schemeClr val="accent1"/>
                        </a:gs>
                      </a:gsLst>
                      <a:lin ang="5400000" scaled="0"/>
                    </a:gradFill>
                    <a:ea typeface="Segoe UI" pitchFamily="34" charset="0"/>
                    <a:cs typeface="Segoe UI" pitchFamily="34" charset="0"/>
                  </a:rPr>
                  <a:t>Central</a:t>
                </a:r>
              </a:p>
            </p:txBody>
          </p:sp>
          <p:sp>
            <p:nvSpPr>
              <p:cNvPr id="79" name="Oval 78"/>
              <p:cNvSpPr/>
              <p:nvPr/>
            </p:nvSpPr>
            <p:spPr bwMode="auto">
              <a:xfrm>
                <a:off x="10162913" y="2347341"/>
                <a:ext cx="286200" cy="286194"/>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0" name="Group 39"/>
            <p:cNvGrpSpPr/>
            <p:nvPr/>
          </p:nvGrpSpPr>
          <p:grpSpPr>
            <a:xfrm>
              <a:off x="10214907" y="6547788"/>
              <a:ext cx="1164226" cy="235461"/>
              <a:chOff x="10214907" y="6547788"/>
              <a:chExt cx="1164226" cy="235461"/>
            </a:xfrm>
          </p:grpSpPr>
          <p:sp>
            <p:nvSpPr>
              <p:cNvPr id="80" name="Oval 79"/>
              <p:cNvSpPr/>
              <p:nvPr/>
            </p:nvSpPr>
            <p:spPr bwMode="auto">
              <a:xfrm>
                <a:off x="10214907" y="6612525"/>
                <a:ext cx="110732" cy="110730"/>
              </a:xfrm>
              <a:prstGeom prst="ellipse">
                <a:avLst/>
              </a:prstGeom>
              <a:solidFill>
                <a:schemeClr val="accent1"/>
              </a:solidFill>
              <a:ln w="101600">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p:cNvSpPr/>
              <p:nvPr/>
            </p:nvSpPr>
            <p:spPr>
              <a:xfrm>
                <a:off x="10407475" y="6547788"/>
                <a:ext cx="971658" cy="235461"/>
              </a:xfrm>
              <a:prstGeom prst="rect">
                <a:avLst/>
              </a:prstGeom>
            </p:spPr>
            <p:txBody>
              <a:bodyPr wrap="square">
                <a:spAutoFit/>
              </a:bodyPr>
              <a:lstStyle/>
              <a:p>
                <a:pPr defTabSz="932114">
                  <a:lnSpc>
                    <a:spcPct val="90000"/>
                  </a:lnSpc>
                  <a:spcAft>
                    <a:spcPts val="300"/>
                  </a:spcAft>
                  <a:defRPr/>
                </a:pPr>
                <a:r>
                  <a:rPr lang="en-US" sz="1000" kern="0">
                    <a:gradFill>
                      <a:gsLst>
                        <a:gs pos="46226">
                          <a:schemeClr val="accent1"/>
                        </a:gs>
                        <a:gs pos="56000">
                          <a:schemeClr val="accent1"/>
                        </a:gs>
                      </a:gsLst>
                      <a:lin ang="5400000" scaled="0"/>
                    </a:gradFill>
                    <a:ea typeface="Segoe UI" pitchFamily="34" charset="0"/>
                    <a:cs typeface="Segoe UI" pitchFamily="34" charset="0"/>
                  </a:rPr>
                  <a:t>Coming Soon</a:t>
                </a:r>
              </a:p>
            </p:txBody>
          </p:sp>
        </p:grpSp>
      </p:grpSp>
      <p:sp>
        <p:nvSpPr>
          <p:cNvPr id="82" name="Oval 81"/>
          <p:cNvSpPr/>
          <p:nvPr/>
        </p:nvSpPr>
        <p:spPr bwMode="auto">
          <a:xfrm>
            <a:off x="3829070" y="2857136"/>
            <a:ext cx="286160" cy="286153"/>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532227" y="2859582"/>
            <a:ext cx="286160" cy="286153"/>
          </a:xfrm>
          <a:prstGeom prst="ellipse">
            <a:avLst/>
          </a:prstGeom>
          <a:solidFill>
            <a:schemeClr val="accent2"/>
          </a:solidFill>
          <a:ln w="187325">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99413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Compare to Azure Storage</a:t>
            </a:r>
          </a:p>
        </p:txBody>
      </p:sp>
      <p:sp>
        <p:nvSpPr>
          <p:cNvPr id="11" name="Rectangle 10"/>
          <p:cNvSpPr/>
          <p:nvPr/>
        </p:nvSpPr>
        <p:spPr bwMode="auto">
          <a:xfrm>
            <a:off x="275482" y="1851587"/>
            <a:ext cx="2925665" cy="548542"/>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Azure Storage Blobs</a:t>
            </a:r>
          </a:p>
        </p:txBody>
      </p:sp>
      <p:sp>
        <p:nvSpPr>
          <p:cNvPr id="12" name="Rectangle 11"/>
          <p:cNvSpPr/>
          <p:nvPr/>
        </p:nvSpPr>
        <p:spPr bwMode="auto">
          <a:xfrm>
            <a:off x="3243337" y="1851587"/>
            <a:ext cx="2925665" cy="548542"/>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Azure File Storage</a:t>
            </a:r>
          </a:p>
        </p:txBody>
      </p:sp>
      <p:sp>
        <p:nvSpPr>
          <p:cNvPr id="13" name="Rectangle 12"/>
          <p:cNvSpPr/>
          <p:nvPr/>
        </p:nvSpPr>
        <p:spPr bwMode="auto">
          <a:xfrm>
            <a:off x="6218734" y="1851587"/>
            <a:ext cx="2925665" cy="548542"/>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Azure Data Lake Store</a:t>
            </a:r>
          </a:p>
        </p:txBody>
      </p:sp>
      <p:sp>
        <p:nvSpPr>
          <p:cNvPr id="14" name="Rectangle 13"/>
          <p:cNvSpPr/>
          <p:nvPr/>
        </p:nvSpPr>
        <p:spPr bwMode="auto">
          <a:xfrm>
            <a:off x="9189616" y="1851587"/>
            <a:ext cx="2971379" cy="5485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Lustre on Azure VMs</a:t>
            </a:r>
          </a:p>
        </p:txBody>
      </p:sp>
      <p:sp>
        <p:nvSpPr>
          <p:cNvPr id="15" name="TextBox 14"/>
          <p:cNvSpPr txBox="1"/>
          <p:nvPr/>
        </p:nvSpPr>
        <p:spPr>
          <a:xfrm>
            <a:off x="275482" y="2400128"/>
            <a:ext cx="2925665" cy="422089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3" rIns="182854" bIns="146283"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293">
              <a:defRPr/>
            </a:pPr>
            <a:r>
              <a:rPr lang="en-US" dirty="0">
                <a:latin typeface="Segoe UI"/>
              </a:rPr>
              <a:t>Object storage:  </a:t>
            </a:r>
          </a:p>
          <a:p>
            <a:pPr marL="285695" indent="-285695" defTabSz="932293">
              <a:buFont typeface="Arial" panose="020B0604020202020204" pitchFamily="34" charset="0"/>
              <a:buChar char="•"/>
              <a:defRPr/>
            </a:pPr>
            <a:r>
              <a:rPr lang="en-US" sz="1599" dirty="0">
                <a:latin typeface="Segoe UI"/>
              </a:rPr>
              <a:t>no “mount” from Linux</a:t>
            </a:r>
          </a:p>
          <a:p>
            <a:pPr marL="285695" indent="-285695" defTabSz="932293">
              <a:buFont typeface="Arial" panose="020B0604020202020204" pitchFamily="34" charset="0"/>
              <a:buChar char="•"/>
              <a:defRPr/>
            </a:pPr>
            <a:r>
              <a:rPr lang="en-US" sz="1599" dirty="0">
                <a:latin typeface="Segoe UI"/>
              </a:rPr>
              <a:t>limited access from existing filesystem tools</a:t>
            </a:r>
          </a:p>
          <a:p>
            <a:pPr marL="285695" indent="-285695" defTabSz="932293">
              <a:buFont typeface="Arial" panose="020B0604020202020204" pitchFamily="34" charset="0"/>
              <a:buChar char="•"/>
              <a:defRPr/>
            </a:pPr>
            <a:r>
              <a:rPr lang="en-US" sz="1599" dirty="0">
                <a:latin typeface="Segoe UI"/>
              </a:rPr>
              <a:t>block/page level access</a:t>
            </a:r>
          </a:p>
          <a:p>
            <a:pPr defTabSz="932293">
              <a:defRPr/>
            </a:pPr>
            <a:endParaRPr lang="en-US" dirty="0">
              <a:latin typeface="Segoe UI"/>
            </a:endParaRPr>
          </a:p>
          <a:p>
            <a:pPr defTabSz="932293">
              <a:defRPr/>
            </a:pPr>
            <a:r>
              <a:rPr lang="en-US" sz="1599" dirty="0">
                <a:latin typeface="Segoe UI"/>
              </a:rPr>
              <a:t>Max blob size:</a:t>
            </a:r>
          </a:p>
          <a:p>
            <a:pPr defTabSz="932293">
              <a:defRPr/>
            </a:pPr>
            <a:r>
              <a:rPr lang="en-US" sz="1599" dirty="0">
                <a:latin typeface="Segoe UI"/>
              </a:rPr>
              <a:t>  200GB block blob</a:t>
            </a:r>
          </a:p>
          <a:p>
            <a:pPr defTabSz="932293">
              <a:defRPr/>
            </a:pPr>
            <a:r>
              <a:rPr lang="en-US" sz="1599" dirty="0">
                <a:latin typeface="Segoe UI"/>
              </a:rPr>
              <a:t>  1TB page blob</a:t>
            </a:r>
          </a:p>
          <a:p>
            <a:pPr defTabSz="932293">
              <a:defRPr/>
            </a:pPr>
            <a:endParaRPr lang="en-US" sz="1599" dirty="0">
              <a:latin typeface="Segoe UI"/>
            </a:endParaRPr>
          </a:p>
          <a:p>
            <a:pPr defTabSz="932293">
              <a:defRPr/>
            </a:pPr>
            <a:r>
              <a:rPr lang="en-US" sz="1599" dirty="0">
                <a:latin typeface="Segoe UI"/>
              </a:rPr>
              <a:t>For standard storage max throughput is  60MB/s per blob and 500 IOPS</a:t>
            </a:r>
          </a:p>
          <a:p>
            <a:pPr defTabSz="932293">
              <a:defRPr/>
            </a:pPr>
            <a:endParaRPr lang="en-US" sz="1599" dirty="0">
              <a:latin typeface="Segoe UI"/>
            </a:endParaRPr>
          </a:p>
          <a:p>
            <a:pPr defTabSz="932293">
              <a:defRPr/>
            </a:pPr>
            <a:r>
              <a:rPr lang="en-US" sz="1599" dirty="0">
                <a:latin typeface="Segoe UI"/>
              </a:rPr>
              <a:t>Managed as-a-service Highly Available (HA)</a:t>
            </a:r>
          </a:p>
          <a:p>
            <a:pPr defTabSz="932293">
              <a:defRPr/>
            </a:pPr>
            <a:endParaRPr lang="en-US" dirty="0">
              <a:latin typeface="Segoe UI"/>
            </a:endParaRPr>
          </a:p>
          <a:p>
            <a:pPr defTabSz="932293">
              <a:defRPr/>
            </a:pPr>
            <a:r>
              <a:rPr lang="en-US" dirty="0">
                <a:latin typeface="Segoe UI"/>
              </a:rPr>
              <a:t>  </a:t>
            </a:r>
          </a:p>
        </p:txBody>
      </p:sp>
      <p:sp>
        <p:nvSpPr>
          <p:cNvPr id="16" name="TextBox 15"/>
          <p:cNvSpPr txBox="1"/>
          <p:nvPr/>
        </p:nvSpPr>
        <p:spPr>
          <a:xfrm>
            <a:off x="3246365" y="2400128"/>
            <a:ext cx="2925665" cy="422089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3" rIns="182854" bIns="146283"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293">
              <a:defRPr/>
            </a:pPr>
            <a:r>
              <a:rPr lang="en-US" dirty="0">
                <a:latin typeface="Segoe UI"/>
              </a:rPr>
              <a:t>SMB 3.0 as-a-service:</a:t>
            </a:r>
          </a:p>
          <a:p>
            <a:pPr marL="285695" indent="-285695" defTabSz="932293">
              <a:buFont typeface="Arial" panose="020B0604020202020204" pitchFamily="34" charset="0"/>
              <a:buChar char="•"/>
              <a:defRPr/>
            </a:pPr>
            <a:r>
              <a:rPr lang="en-US" dirty="0">
                <a:latin typeface="Segoe UI"/>
              </a:rPr>
              <a:t>“mount” from Windows and many Linux distros</a:t>
            </a:r>
          </a:p>
          <a:p>
            <a:pPr marL="285695" indent="-285695" defTabSz="932293">
              <a:buFont typeface="Arial" panose="020B0604020202020204" pitchFamily="34" charset="0"/>
              <a:buChar char="•"/>
              <a:defRPr/>
            </a:pPr>
            <a:r>
              <a:rPr lang="en-US" dirty="0">
                <a:latin typeface="Segoe UI"/>
              </a:rPr>
              <a:t>not from CentOS 6.x</a:t>
            </a:r>
          </a:p>
          <a:p>
            <a:pPr defTabSz="932293">
              <a:defRPr/>
            </a:pPr>
            <a:endParaRPr lang="en-US" sz="1599" dirty="0">
              <a:latin typeface="Segoe UI"/>
            </a:endParaRPr>
          </a:p>
          <a:p>
            <a:pPr defTabSz="932293">
              <a:defRPr/>
            </a:pPr>
            <a:r>
              <a:rPr lang="en-US" sz="1599" dirty="0">
                <a:latin typeface="Segoe UI"/>
              </a:rPr>
              <a:t>Max size of share is 5TB</a:t>
            </a:r>
          </a:p>
          <a:p>
            <a:pPr defTabSz="932293">
              <a:defRPr/>
            </a:pPr>
            <a:endParaRPr lang="en-US" sz="1599" dirty="0">
              <a:latin typeface="Segoe UI"/>
            </a:endParaRPr>
          </a:p>
          <a:p>
            <a:pPr defTabSz="932293">
              <a:defRPr/>
            </a:pPr>
            <a:r>
              <a:rPr lang="en-US" sz="1599" dirty="0">
                <a:latin typeface="Segoe UI"/>
              </a:rPr>
              <a:t>Max size of a file is 1TB</a:t>
            </a:r>
          </a:p>
          <a:p>
            <a:pPr defTabSz="932293">
              <a:defRPr/>
            </a:pPr>
            <a:endParaRPr lang="en-US" sz="1599" dirty="0">
              <a:latin typeface="Segoe UI"/>
            </a:endParaRPr>
          </a:p>
          <a:p>
            <a:pPr defTabSz="932293">
              <a:defRPr/>
            </a:pPr>
            <a:r>
              <a:rPr lang="en-US" sz="1599" dirty="0">
                <a:latin typeface="Segoe UI"/>
              </a:rPr>
              <a:t>Max throughput for the whole share is only 60MB/s</a:t>
            </a:r>
          </a:p>
          <a:p>
            <a:pPr defTabSz="932293">
              <a:defRPr/>
            </a:pPr>
            <a:endParaRPr lang="en-US" dirty="0">
              <a:latin typeface="Segoe UI"/>
            </a:endParaRPr>
          </a:p>
          <a:p>
            <a:pPr defTabSz="932293">
              <a:defRPr/>
            </a:pPr>
            <a:r>
              <a:rPr lang="en-US" sz="1599" dirty="0">
                <a:latin typeface="Segoe UI"/>
              </a:rPr>
              <a:t>Managed as-a-service</a:t>
            </a:r>
          </a:p>
          <a:p>
            <a:pPr defTabSz="932293">
              <a:defRPr/>
            </a:pPr>
            <a:r>
              <a:rPr lang="en-US" sz="1599" dirty="0">
                <a:latin typeface="Segoe UI"/>
              </a:rPr>
              <a:t>HA</a:t>
            </a:r>
          </a:p>
          <a:p>
            <a:pPr defTabSz="932293">
              <a:defRPr/>
            </a:pPr>
            <a:r>
              <a:rPr lang="en-US" dirty="0">
                <a:latin typeface="Segoe UI"/>
              </a:rPr>
              <a:t>  </a:t>
            </a:r>
          </a:p>
          <a:p>
            <a:pPr defTabSz="932293">
              <a:defRPr/>
            </a:pPr>
            <a:r>
              <a:rPr lang="en-US" dirty="0">
                <a:latin typeface="Segoe UI"/>
              </a:rPr>
              <a:t>  </a:t>
            </a:r>
          </a:p>
        </p:txBody>
      </p:sp>
      <p:sp>
        <p:nvSpPr>
          <p:cNvPr id="17" name="TextBox 16"/>
          <p:cNvSpPr txBox="1"/>
          <p:nvPr/>
        </p:nvSpPr>
        <p:spPr>
          <a:xfrm>
            <a:off x="6219230" y="2400128"/>
            <a:ext cx="2925665" cy="422089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3" rIns="182854" bIns="146283"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293">
              <a:defRPr/>
            </a:pPr>
            <a:r>
              <a:rPr lang="en-US" dirty="0">
                <a:latin typeface="Segoe UI"/>
              </a:rPr>
              <a:t>WebHDFS:</a:t>
            </a:r>
          </a:p>
          <a:p>
            <a:pPr marL="285695" indent="-285695" defTabSz="932293">
              <a:buFont typeface="Arial" panose="020B0604020202020204" pitchFamily="34" charset="0"/>
              <a:buChar char="•"/>
              <a:defRPr/>
            </a:pPr>
            <a:r>
              <a:rPr lang="en-US" sz="1599" dirty="0">
                <a:latin typeface="Segoe UI"/>
              </a:rPr>
              <a:t>compatible with HDFS</a:t>
            </a:r>
          </a:p>
          <a:p>
            <a:pPr marL="285695" indent="-285695" defTabSz="932293">
              <a:buFont typeface="Arial" panose="020B0604020202020204" pitchFamily="34" charset="0"/>
              <a:buChar char="•"/>
              <a:defRPr/>
            </a:pPr>
            <a:r>
              <a:rPr lang="en-US" sz="1599" dirty="0">
                <a:latin typeface="Segoe UI"/>
              </a:rPr>
              <a:t>works with Hadoop ecosystem (e.g. MR, Hive)</a:t>
            </a:r>
          </a:p>
          <a:p>
            <a:pPr marL="285695" indent="-285695" defTabSz="932293">
              <a:buFont typeface="Arial" panose="020B0604020202020204" pitchFamily="34" charset="0"/>
              <a:buChar char="•"/>
              <a:defRPr/>
            </a:pPr>
            <a:r>
              <a:rPr lang="en-US" sz="1599" dirty="0">
                <a:latin typeface="Segoe UI"/>
              </a:rPr>
              <a:t>access from HDInsight</a:t>
            </a:r>
          </a:p>
          <a:p>
            <a:pPr marL="285695" indent="-285695" defTabSz="932293">
              <a:buFont typeface="Arial" panose="020B0604020202020204" pitchFamily="34" charset="0"/>
              <a:buChar char="•"/>
              <a:defRPr/>
            </a:pPr>
            <a:r>
              <a:rPr lang="en-US" sz="1599" dirty="0">
                <a:latin typeface="Segoe UI"/>
              </a:rPr>
              <a:t>no “mount” from Linux for use with existing    filesystem-based tools</a:t>
            </a:r>
          </a:p>
          <a:p>
            <a:pPr defTabSz="932293">
              <a:defRPr/>
            </a:pPr>
            <a:endParaRPr lang="en-US" dirty="0">
              <a:latin typeface="Segoe UI"/>
            </a:endParaRPr>
          </a:p>
          <a:p>
            <a:pPr defTabSz="932293">
              <a:defRPr/>
            </a:pPr>
            <a:r>
              <a:rPr lang="en-US" sz="1599" dirty="0">
                <a:latin typeface="Segoe UI"/>
              </a:rPr>
              <a:t>“Unlimited” petabyte file sizes and high-throughput since files are spread</a:t>
            </a:r>
          </a:p>
          <a:p>
            <a:pPr defTabSz="932293">
              <a:defRPr/>
            </a:pPr>
            <a:endParaRPr lang="en-US" sz="1599" dirty="0">
              <a:latin typeface="Segoe UI"/>
            </a:endParaRPr>
          </a:p>
          <a:p>
            <a:pPr defTabSz="932293">
              <a:defRPr/>
            </a:pPr>
            <a:r>
              <a:rPr lang="en-US" sz="1599" dirty="0">
                <a:latin typeface="Segoe UI"/>
              </a:rPr>
              <a:t>Managed as-a-service</a:t>
            </a:r>
          </a:p>
          <a:p>
            <a:pPr defTabSz="932293">
              <a:defRPr/>
            </a:pPr>
            <a:r>
              <a:rPr lang="en-US" sz="1599" dirty="0">
                <a:latin typeface="Segoe UI"/>
              </a:rPr>
              <a:t>HA</a:t>
            </a:r>
            <a:endParaRPr lang="en-US" dirty="0">
              <a:latin typeface="Segoe UI"/>
            </a:endParaRPr>
          </a:p>
          <a:p>
            <a:pPr defTabSz="932293">
              <a:defRPr/>
            </a:pPr>
            <a:endParaRPr lang="en-US" dirty="0">
              <a:latin typeface="Segoe UI"/>
            </a:endParaRPr>
          </a:p>
        </p:txBody>
      </p:sp>
      <p:sp>
        <p:nvSpPr>
          <p:cNvPr id="18" name="TextBox 17"/>
          <p:cNvSpPr txBox="1"/>
          <p:nvPr/>
        </p:nvSpPr>
        <p:spPr>
          <a:xfrm>
            <a:off x="9190112" y="2400128"/>
            <a:ext cx="2971379" cy="422089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3" rIns="182854" bIns="146283"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293">
              <a:defRPr/>
            </a:pPr>
            <a:r>
              <a:rPr lang="en-US" sz="1599" dirty="0">
                <a:latin typeface="Segoe UI"/>
              </a:rPr>
              <a:t>POSIX storage:</a:t>
            </a:r>
          </a:p>
          <a:p>
            <a:pPr marL="285695" indent="-285695" defTabSz="932293">
              <a:buFont typeface="Arial" panose="020B0604020202020204" pitchFamily="34" charset="0"/>
              <a:buChar char="•"/>
              <a:defRPr/>
            </a:pPr>
            <a:r>
              <a:rPr lang="en-US" sz="1599" dirty="0">
                <a:latin typeface="Segoe UI"/>
              </a:rPr>
              <a:t>standard IO functions</a:t>
            </a:r>
          </a:p>
          <a:p>
            <a:pPr marL="285695" indent="-285695" defTabSz="932293">
              <a:buFont typeface="Arial" panose="020B0604020202020204" pitchFamily="34" charset="0"/>
              <a:buChar char="•"/>
              <a:defRPr/>
            </a:pPr>
            <a:r>
              <a:rPr lang="en-US" sz="1599" dirty="0">
                <a:latin typeface="Segoe UI"/>
              </a:rPr>
              <a:t>standard Linux tools</a:t>
            </a:r>
          </a:p>
          <a:p>
            <a:pPr marL="285695" indent="-285695" defTabSz="932293">
              <a:buFont typeface="Arial" panose="020B0604020202020204" pitchFamily="34" charset="0"/>
              <a:buChar char="•"/>
              <a:defRPr/>
            </a:pPr>
            <a:r>
              <a:rPr lang="en-US" sz="1599" dirty="0">
                <a:latin typeface="Segoe UI"/>
              </a:rPr>
              <a:t>byte-level access</a:t>
            </a:r>
          </a:p>
          <a:p>
            <a:pPr defTabSz="932293">
              <a:defRPr/>
            </a:pPr>
            <a:endParaRPr lang="en-US" sz="1599" dirty="0">
              <a:latin typeface="Segoe UI"/>
            </a:endParaRPr>
          </a:p>
          <a:p>
            <a:pPr defTabSz="932293">
              <a:defRPr/>
            </a:pPr>
            <a:r>
              <a:rPr lang="en-US" sz="1599" dirty="0">
                <a:latin typeface="Segoe UI"/>
              </a:rPr>
              <a:t>More expensive (compute, premium storage)</a:t>
            </a:r>
          </a:p>
          <a:p>
            <a:pPr defTabSz="932293">
              <a:defRPr/>
            </a:pPr>
            <a:endParaRPr lang="en-US" dirty="0">
              <a:latin typeface="Segoe UI"/>
            </a:endParaRPr>
          </a:p>
          <a:p>
            <a:pPr defTabSz="932293">
              <a:defRPr/>
            </a:pPr>
            <a:r>
              <a:rPr lang="en-US" sz="1599" dirty="0">
                <a:latin typeface="Segoe UI"/>
              </a:rPr>
              <a:t>Max file size and performance depends on number of OSS and OST servers</a:t>
            </a:r>
          </a:p>
          <a:p>
            <a:pPr defTabSz="932293">
              <a:defRPr/>
            </a:pPr>
            <a:endParaRPr lang="en-US" sz="1599" dirty="0">
              <a:latin typeface="Segoe UI"/>
            </a:endParaRPr>
          </a:p>
          <a:p>
            <a:pPr defTabSz="932293">
              <a:defRPr/>
            </a:pPr>
            <a:r>
              <a:rPr lang="en-US" sz="1599" dirty="0">
                <a:latin typeface="Segoe UI"/>
              </a:rPr>
              <a:t>Durable storage, but in current version, no HA in Azure for compute nodes</a:t>
            </a:r>
          </a:p>
        </p:txBody>
      </p:sp>
    </p:spTree>
    <p:extLst>
      <p:ext uri="{BB962C8B-B14F-4D97-AF65-F5344CB8AC3E}">
        <p14:creationId xmlns:p14="http://schemas.microsoft.com/office/powerpoint/2010/main" val="28104671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1EFE-4E93-4829-9A76-B38E984956DC}"/>
              </a:ext>
            </a:extLst>
          </p:cNvPr>
          <p:cNvSpPr>
            <a:spLocks noGrp="1"/>
          </p:cNvSpPr>
          <p:nvPr>
            <p:ph type="title"/>
          </p:nvPr>
        </p:nvSpPr>
        <p:spPr/>
        <p:txBody>
          <a:bodyPr/>
          <a:lstStyle/>
          <a:p>
            <a:r>
              <a:rPr lang="en-US" b="1" dirty="0"/>
              <a:t>Microsoft Azure Enterprise NFS Service, Powered by NetApp</a:t>
            </a:r>
            <a:endParaRPr lang="en-US" dirty="0"/>
          </a:p>
        </p:txBody>
      </p:sp>
      <p:sp>
        <p:nvSpPr>
          <p:cNvPr id="3" name="Text Placeholder 2">
            <a:extLst>
              <a:ext uri="{FF2B5EF4-FFF2-40B4-BE49-F238E27FC236}">
                <a16:creationId xmlns:a16="http://schemas.microsoft.com/office/drawing/2014/main" id="{26160B63-8E5E-4EE5-A0ED-78B71E60EF2D}"/>
              </a:ext>
            </a:extLst>
          </p:cNvPr>
          <p:cNvSpPr>
            <a:spLocks noGrp="1"/>
          </p:cNvSpPr>
          <p:nvPr>
            <p:ph type="body" sz="quarter" idx="10"/>
          </p:nvPr>
        </p:nvSpPr>
        <p:spPr>
          <a:xfrm>
            <a:off x="198437" y="2506662"/>
            <a:ext cx="11888787" cy="2763834"/>
          </a:xfrm>
        </p:spPr>
        <p:txBody>
          <a:bodyPr/>
          <a:lstStyle/>
          <a:p>
            <a:r>
              <a:rPr lang="en-US" b="1" dirty="0"/>
              <a:t>For the first time, Microsoft will deliver a native, first-party Enterprise Network File System (NFS) service based on NetApp’s proven ONTAP® technology. </a:t>
            </a:r>
          </a:p>
          <a:p>
            <a:endParaRPr lang="en-US" b="1" dirty="0"/>
          </a:p>
          <a:p>
            <a:r>
              <a:rPr lang="en-US" sz="2800" dirty="0">
                <a:hlinkClick r:id="rId3"/>
              </a:rPr>
              <a:t>http://www.netapp.com/us/products/cloud-storage/microsoft-azure.aspx</a:t>
            </a:r>
            <a:r>
              <a:rPr lang="en-US" sz="2800" dirty="0"/>
              <a:t> </a:t>
            </a:r>
          </a:p>
        </p:txBody>
      </p:sp>
    </p:spTree>
    <p:extLst>
      <p:ext uri="{BB962C8B-B14F-4D97-AF65-F5344CB8AC3E}">
        <p14:creationId xmlns:p14="http://schemas.microsoft.com/office/powerpoint/2010/main" val="19835200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Overview of Hands-on Workshop</a:t>
            </a:r>
          </a:p>
        </p:txBody>
      </p:sp>
    </p:spTree>
    <p:extLst>
      <p:ext uri="{BB962C8B-B14F-4D97-AF65-F5344CB8AC3E}">
        <p14:creationId xmlns:p14="http://schemas.microsoft.com/office/powerpoint/2010/main" val="11883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Workshop environment</a:t>
            </a:r>
          </a:p>
        </p:txBody>
      </p:sp>
      <p:sp>
        <p:nvSpPr>
          <p:cNvPr id="2" name="TextBox 1">
            <a:extLst>
              <a:ext uri="{FF2B5EF4-FFF2-40B4-BE49-F238E27FC236}">
                <a16:creationId xmlns:a16="http://schemas.microsoft.com/office/drawing/2014/main" id="{0C0704E0-B4D3-403F-9FE8-FE26DA91A811}"/>
              </a:ext>
            </a:extLst>
          </p:cNvPr>
          <p:cNvSpPr txBox="1"/>
          <p:nvPr/>
        </p:nvSpPr>
        <p:spPr>
          <a:xfrm>
            <a:off x="579437" y="1439863"/>
            <a:ext cx="11277600" cy="489980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This is an Azure Workshop.  You are welcome to use your own Azure Subscription if you have one.  If you don’t, then you can use the pre-activated subscription provided.</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For the majority of the time, the only thing we will be using on the machine is the  Browser.</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The step-by-step instruction manual is available at this address:</a:t>
            </a:r>
          </a:p>
          <a:p>
            <a:pPr>
              <a:lnSpc>
                <a:spcPct val="90000"/>
              </a:lnSpc>
              <a:spcAft>
                <a:spcPts val="600"/>
              </a:spcAft>
            </a:pPr>
            <a:r>
              <a:rPr lang="en-US" sz="2400" dirty="0">
                <a:gradFill>
                  <a:gsLst>
                    <a:gs pos="2917">
                      <a:schemeClr val="tx1"/>
                    </a:gs>
                    <a:gs pos="30000">
                      <a:schemeClr val="tx1"/>
                    </a:gs>
                  </a:gsLst>
                  <a:lin ang="5400000" scaled="0"/>
                </a:gradFill>
                <a:hlinkClick r:id="rId3"/>
              </a:rPr>
              <a:t>https://techcadill300.blob.core.windows.net/docs/TECH-CAD-ILL300.docx</a:t>
            </a:r>
            <a:r>
              <a:rPr lang="en-US" sz="2400" dirty="0">
                <a:gradFill>
                  <a:gsLst>
                    <a:gs pos="2917">
                      <a:schemeClr val="tx1"/>
                    </a:gs>
                    <a:gs pos="30000">
                      <a:schemeClr val="tx1"/>
                    </a:gs>
                  </a:gsLst>
                  <a:lin ang="5400000" scaled="0"/>
                </a:gradFill>
              </a:rPr>
              <a:t>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If time permits, we will learn how to enable the BASH on Ubuntu on Windows 10. </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7727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C9810-5FB9-46BA-A437-B0A4473C2A8C}"/>
              </a:ext>
            </a:extLst>
          </p:cNvPr>
          <p:cNvSpPr>
            <a:spLocks noGrp="1"/>
          </p:cNvSpPr>
          <p:nvPr>
            <p:ph type="title"/>
          </p:nvPr>
        </p:nvSpPr>
        <p:spPr/>
        <p:txBody>
          <a:bodyPr/>
          <a:lstStyle/>
          <a:p>
            <a:r>
              <a:rPr lang="en-US" dirty="0"/>
              <a:t>Definitions</a:t>
            </a:r>
          </a:p>
        </p:txBody>
      </p:sp>
      <p:graphicFrame>
        <p:nvGraphicFramePr>
          <p:cNvPr id="3" name="Table 2">
            <a:extLst>
              <a:ext uri="{FF2B5EF4-FFF2-40B4-BE49-F238E27FC236}">
                <a16:creationId xmlns:a16="http://schemas.microsoft.com/office/drawing/2014/main" id="{1CC83484-A752-4322-AF77-D6CFBFB08D27}"/>
              </a:ext>
            </a:extLst>
          </p:cNvPr>
          <p:cNvGraphicFramePr>
            <a:graphicFrameLocks noGrp="1"/>
          </p:cNvGraphicFramePr>
          <p:nvPr>
            <p:extLst>
              <p:ext uri="{D42A27DB-BD31-4B8C-83A1-F6EECF244321}">
                <p14:modId xmlns:p14="http://schemas.microsoft.com/office/powerpoint/2010/main" val="2304229042"/>
              </p:ext>
            </p:extLst>
          </p:nvPr>
        </p:nvGraphicFramePr>
        <p:xfrm>
          <a:off x="427037" y="1363662"/>
          <a:ext cx="10439400" cy="4483502"/>
        </p:xfrm>
        <a:graphic>
          <a:graphicData uri="http://schemas.openxmlformats.org/drawingml/2006/table">
            <a:tbl>
              <a:tblPr firstRow="1" bandRow="1">
                <a:tableStyleId>{5C22544A-7EE6-4342-B048-85BDC9FD1C3A}</a:tableStyleId>
              </a:tblPr>
              <a:tblGrid>
                <a:gridCol w="2590527">
                  <a:extLst>
                    <a:ext uri="{9D8B030D-6E8A-4147-A177-3AD203B41FA5}">
                      <a16:colId xmlns:a16="http://schemas.microsoft.com/office/drawing/2014/main" val="597865764"/>
                    </a:ext>
                  </a:extLst>
                </a:gridCol>
                <a:gridCol w="7848873">
                  <a:extLst>
                    <a:ext uri="{9D8B030D-6E8A-4147-A177-3AD203B41FA5}">
                      <a16:colId xmlns:a16="http://schemas.microsoft.com/office/drawing/2014/main" val="2700245971"/>
                    </a:ext>
                  </a:extLst>
                </a:gridCol>
              </a:tblGrid>
              <a:tr h="460142">
                <a:tc>
                  <a:txBody>
                    <a:bodyPr/>
                    <a:lstStyle/>
                    <a:p>
                      <a:r>
                        <a:rPr lang="en-US" sz="2400" dirty="0"/>
                        <a:t>Term</a:t>
                      </a:r>
                    </a:p>
                  </a:txBody>
                  <a:tcPr/>
                </a:tc>
                <a:tc>
                  <a:txBody>
                    <a:bodyPr/>
                    <a:lstStyle/>
                    <a:p>
                      <a:r>
                        <a:rPr lang="en-US" sz="2400" dirty="0"/>
                        <a:t>Definition</a:t>
                      </a:r>
                    </a:p>
                  </a:txBody>
                  <a:tcPr/>
                </a:tc>
                <a:extLst>
                  <a:ext uri="{0D108BD9-81ED-4DB2-BD59-A6C34878D82A}">
                    <a16:rowId xmlns:a16="http://schemas.microsoft.com/office/drawing/2014/main" val="2971325790"/>
                  </a:ext>
                </a:extLst>
              </a:tr>
              <a:tr h="794217">
                <a:tc>
                  <a:txBody>
                    <a:bodyPr/>
                    <a:lstStyle/>
                    <a:p>
                      <a:r>
                        <a:rPr lang="en-US" sz="2400" dirty="0"/>
                        <a:t>MPI</a:t>
                      </a:r>
                    </a:p>
                  </a:txBody>
                  <a:tcPr/>
                </a:tc>
                <a:tc>
                  <a:txBody>
                    <a:bodyPr/>
                    <a:lstStyle/>
                    <a:p>
                      <a:r>
                        <a:rPr lang="en-US" sz="2400" dirty="0"/>
                        <a:t>Message Passing Interface – a standardized and portable message-passing system for tightly coupled parallel jobs</a:t>
                      </a:r>
                    </a:p>
                  </a:txBody>
                  <a:tcPr/>
                </a:tc>
                <a:extLst>
                  <a:ext uri="{0D108BD9-81ED-4DB2-BD59-A6C34878D82A}">
                    <a16:rowId xmlns:a16="http://schemas.microsoft.com/office/drawing/2014/main" val="3236199455"/>
                  </a:ext>
                </a:extLst>
              </a:tr>
              <a:tr h="794217">
                <a:tc>
                  <a:txBody>
                    <a:bodyPr/>
                    <a:lstStyle/>
                    <a:p>
                      <a:r>
                        <a:rPr lang="en-US" sz="2400" dirty="0" err="1"/>
                        <a:t>Infiniband</a:t>
                      </a:r>
                      <a:endParaRPr lang="en-US" sz="2400" dirty="0"/>
                    </a:p>
                  </a:txBody>
                  <a:tcPr/>
                </a:tc>
                <a:tc>
                  <a:txBody>
                    <a:bodyPr/>
                    <a:lstStyle/>
                    <a:p>
                      <a:r>
                        <a:rPr lang="en-US" sz="2400" dirty="0"/>
                        <a:t>Very high bandwidth, low latency network to facilitate MPI traffic.</a:t>
                      </a:r>
                    </a:p>
                  </a:txBody>
                  <a:tcPr/>
                </a:tc>
                <a:extLst>
                  <a:ext uri="{0D108BD9-81ED-4DB2-BD59-A6C34878D82A}">
                    <a16:rowId xmlns:a16="http://schemas.microsoft.com/office/drawing/2014/main" val="49257759"/>
                  </a:ext>
                </a:extLst>
              </a:tr>
              <a:tr h="460142">
                <a:tc>
                  <a:txBody>
                    <a:bodyPr/>
                    <a:lstStyle/>
                    <a:p>
                      <a:r>
                        <a:rPr lang="en-US" sz="2400" dirty="0"/>
                        <a:t>RDMA</a:t>
                      </a:r>
                    </a:p>
                  </a:txBody>
                  <a:tcPr/>
                </a:tc>
                <a:tc>
                  <a:txBody>
                    <a:bodyPr/>
                    <a:lstStyle/>
                    <a:p>
                      <a:r>
                        <a:rPr lang="en-US" sz="2400" dirty="0"/>
                        <a:t>Remote Direct Memory Access – Device drivers which enable the Virtual Machines to reach through the Hypervisor to communicate with the </a:t>
                      </a:r>
                      <a:r>
                        <a:rPr lang="en-US" sz="2400" dirty="0" err="1"/>
                        <a:t>Infiniband</a:t>
                      </a:r>
                      <a:r>
                        <a:rPr lang="en-US" sz="2400" dirty="0"/>
                        <a:t> network interface</a:t>
                      </a:r>
                    </a:p>
                  </a:txBody>
                  <a:tcPr/>
                </a:tc>
                <a:extLst>
                  <a:ext uri="{0D108BD9-81ED-4DB2-BD59-A6C34878D82A}">
                    <a16:rowId xmlns:a16="http://schemas.microsoft.com/office/drawing/2014/main" val="1228367671"/>
                  </a:ext>
                </a:extLst>
              </a:tr>
              <a:tr h="460142">
                <a:tc>
                  <a:txBody>
                    <a:bodyPr/>
                    <a:lstStyle/>
                    <a:p>
                      <a:r>
                        <a:rPr lang="en-US" sz="2400" dirty="0"/>
                        <a:t>Availability Set</a:t>
                      </a:r>
                    </a:p>
                  </a:txBody>
                  <a:tcPr/>
                </a:tc>
                <a:tc>
                  <a:txBody>
                    <a:bodyPr/>
                    <a:lstStyle/>
                    <a:p>
                      <a:r>
                        <a:rPr lang="en-US" sz="2400" dirty="0"/>
                        <a:t>A designation which informs the Azure Fabric to provision the VM’s across separate maintenance and fault domains</a:t>
                      </a:r>
                    </a:p>
                  </a:txBody>
                  <a:tcPr/>
                </a:tc>
                <a:extLst>
                  <a:ext uri="{0D108BD9-81ED-4DB2-BD59-A6C34878D82A}">
                    <a16:rowId xmlns:a16="http://schemas.microsoft.com/office/drawing/2014/main" val="900359203"/>
                  </a:ext>
                </a:extLst>
              </a:tr>
            </a:tbl>
          </a:graphicData>
        </a:graphic>
      </p:graphicFrame>
    </p:spTree>
    <p:extLst>
      <p:ext uri="{BB962C8B-B14F-4D97-AF65-F5344CB8AC3E}">
        <p14:creationId xmlns:p14="http://schemas.microsoft.com/office/powerpoint/2010/main" val="41450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C9810-5FB9-46BA-A437-B0A4473C2A8C}"/>
              </a:ext>
            </a:extLst>
          </p:cNvPr>
          <p:cNvSpPr>
            <a:spLocks noGrp="1"/>
          </p:cNvSpPr>
          <p:nvPr>
            <p:ph type="title"/>
          </p:nvPr>
        </p:nvSpPr>
        <p:spPr/>
        <p:txBody>
          <a:bodyPr/>
          <a:lstStyle/>
          <a:p>
            <a:r>
              <a:rPr lang="en-US" dirty="0"/>
              <a:t>Prerequisites for running MPI jobs on Azure</a:t>
            </a:r>
            <a:br>
              <a:rPr lang="en-US" dirty="0"/>
            </a:br>
            <a:r>
              <a:rPr lang="en-US" sz="2400" dirty="0">
                <a:gradFill>
                  <a:gsLst>
                    <a:gs pos="7965">
                      <a:schemeClr val="tx1"/>
                    </a:gs>
                    <a:gs pos="63000">
                      <a:schemeClr val="tx1"/>
                    </a:gs>
                  </a:gsLst>
                  <a:lin ang="5400000" scaled="0"/>
                </a:gradFill>
                <a:hlinkClick r:id="rId3"/>
              </a:rPr>
              <a:t>https://docs.microsoft.com/en-us/azure/virtual-machines/linux/classic/rdma-cluster</a:t>
            </a:r>
            <a:br>
              <a:rPr lang="en-US" dirty="0">
                <a:gradFill>
                  <a:gsLst>
                    <a:gs pos="7965">
                      <a:schemeClr val="tx1"/>
                    </a:gs>
                    <a:gs pos="63000">
                      <a:schemeClr val="tx1"/>
                    </a:gs>
                  </a:gsLst>
                  <a:lin ang="5400000" scaled="0"/>
                </a:gradFill>
              </a:rPr>
            </a:br>
            <a:endParaRPr lang="en-US" dirty="0"/>
          </a:p>
        </p:txBody>
      </p:sp>
      <p:sp>
        <p:nvSpPr>
          <p:cNvPr id="4" name="TextBox 3">
            <a:extLst>
              <a:ext uri="{FF2B5EF4-FFF2-40B4-BE49-F238E27FC236}">
                <a16:creationId xmlns:a16="http://schemas.microsoft.com/office/drawing/2014/main" id="{93CA0009-49B4-4C36-8A34-D4DB0103F90C}"/>
              </a:ext>
            </a:extLst>
          </p:cNvPr>
          <p:cNvSpPr txBox="1"/>
          <p:nvPr/>
        </p:nvSpPr>
        <p:spPr>
          <a:xfrm>
            <a:off x="503237" y="1592262"/>
            <a:ext cx="10820400" cy="5872377"/>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Sufficient core quota for </a:t>
            </a:r>
            <a:r>
              <a:rPr lang="en-US" sz="2400" dirty="0" err="1">
                <a:gradFill>
                  <a:gsLst>
                    <a:gs pos="2917">
                      <a:schemeClr val="tx1"/>
                    </a:gs>
                    <a:gs pos="30000">
                      <a:schemeClr val="tx1"/>
                    </a:gs>
                  </a:gsLst>
                  <a:lin ang="5400000" scaled="0"/>
                </a:gradFill>
              </a:rPr>
              <a:t>Infiniband</a:t>
            </a:r>
            <a:r>
              <a:rPr lang="en-US" sz="2400" dirty="0">
                <a:gradFill>
                  <a:gsLst>
                    <a:gs pos="2917">
                      <a:schemeClr val="tx1"/>
                    </a:gs>
                    <a:gs pos="30000">
                      <a:schemeClr val="tx1"/>
                    </a:gs>
                  </a:gsLst>
                  <a:lin ang="5400000" scaled="0"/>
                </a:gradFill>
              </a:rPr>
              <a:t> equipped VM types</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A8/A9,  H16R, H16MR</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Jobs must be &lt; 3200 cores due to current Availability Set limitation</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 VM’s running an MPI job must belong to the same Availability Set</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Current upper limit is 200 VM’s X 16 cores = 3200 cores</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The OS image must contain the RDMA drivers</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Currently includes Windows, CentOS-HPC, and SLES 12 SP1 for HPC</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Must use Intel MPI (Open MPI is not supported)</a:t>
            </a:r>
          </a:p>
          <a:p>
            <a:pPr marL="923571"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Setting appropriate environment variables is critical</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All nodes must be able to communicate via password-less “</a:t>
            </a:r>
            <a:r>
              <a:rPr lang="en-US" sz="2400" dirty="0" err="1">
                <a:gradFill>
                  <a:gsLst>
                    <a:gs pos="2917">
                      <a:schemeClr val="tx1"/>
                    </a:gs>
                    <a:gs pos="30000">
                      <a:schemeClr val="tx1"/>
                    </a:gs>
                  </a:gsLst>
                  <a:lin ang="5400000" scaled="0"/>
                </a:gradFill>
              </a:rPr>
              <a:t>ssh</a:t>
            </a:r>
            <a:r>
              <a:rPr lang="en-US" sz="2400" dirty="0">
                <a:gradFill>
                  <a:gsLst>
                    <a:gs pos="2917">
                      <a:schemeClr val="tx1"/>
                    </a:gs>
                    <a:gs pos="30000">
                      <a:schemeClr val="tx1"/>
                    </a:gs>
                  </a:gsLst>
                  <a:lin ang="5400000" scaled="0"/>
                </a:gradFill>
              </a:rPr>
              <a:t>”</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If connected with a VPN, there must not be any conflicts with the 172.16.0.0/16 address range which is hard coded for the </a:t>
            </a:r>
            <a:r>
              <a:rPr lang="en-US" sz="2400" dirty="0" err="1">
                <a:gradFill>
                  <a:gsLst>
                    <a:gs pos="2917">
                      <a:schemeClr val="tx1"/>
                    </a:gs>
                    <a:gs pos="30000">
                      <a:schemeClr val="tx1"/>
                    </a:gs>
                  </a:gsLst>
                  <a:lin ang="5400000" scaled="0"/>
                </a:gradFill>
              </a:rPr>
              <a:t>Infiniband</a:t>
            </a:r>
            <a:endParaRPr lang="en-US" sz="2400" dirty="0">
              <a:gradFill>
                <a:gsLst>
                  <a:gs pos="2917">
                    <a:schemeClr val="tx1"/>
                  </a:gs>
                  <a:gs pos="30000">
                    <a:schemeClr val="tx1"/>
                  </a:gs>
                </a:gsLst>
                <a:lin ang="5400000" scaled="0"/>
              </a:gradFill>
            </a:endParaRPr>
          </a:p>
          <a:p>
            <a:pPr marL="923571" lvl="1"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587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50B5F8-7B41-4831-AE33-7806CF712741}"/>
              </a:ext>
            </a:extLst>
          </p:cNvPr>
          <p:cNvPicPr>
            <a:picLocks noChangeAspect="1"/>
          </p:cNvPicPr>
          <p:nvPr/>
        </p:nvPicPr>
        <p:blipFill>
          <a:blip r:embed="rId3"/>
          <a:stretch>
            <a:fillRect/>
          </a:stretch>
        </p:blipFill>
        <p:spPr>
          <a:xfrm>
            <a:off x="1201475" y="1130411"/>
            <a:ext cx="9642261" cy="5864114"/>
          </a:xfrm>
          <a:prstGeom prst="rect">
            <a:avLst/>
          </a:prstGeom>
        </p:spPr>
      </p:pic>
      <p:sp>
        <p:nvSpPr>
          <p:cNvPr id="6" name="Title 1">
            <a:extLst>
              <a:ext uri="{FF2B5EF4-FFF2-40B4-BE49-F238E27FC236}">
                <a16:creationId xmlns:a16="http://schemas.microsoft.com/office/drawing/2014/main" id="{4A3EC21A-5D60-4200-9F26-54D18DFC1FC7}"/>
              </a:ext>
            </a:extLst>
          </p:cNvPr>
          <p:cNvSpPr>
            <a:spLocks noGrp="1"/>
          </p:cNvSpPr>
          <p:nvPr>
            <p:ph type="title"/>
          </p:nvPr>
        </p:nvSpPr>
        <p:spPr>
          <a:xfrm>
            <a:off x="275481" y="295276"/>
            <a:ext cx="11887878" cy="917575"/>
          </a:xfrm>
        </p:spPr>
        <p:txBody>
          <a:bodyPr/>
          <a:lstStyle/>
          <a:p>
            <a:pPr algn="ctr"/>
            <a:r>
              <a:rPr lang="en-US" sz="4080" dirty="0"/>
              <a:t>Before Managed Disks</a:t>
            </a:r>
          </a:p>
        </p:txBody>
      </p:sp>
    </p:spTree>
    <p:extLst>
      <p:ext uri="{BB962C8B-B14F-4D97-AF65-F5344CB8AC3E}">
        <p14:creationId xmlns:p14="http://schemas.microsoft.com/office/powerpoint/2010/main" val="377477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408DB-9716-4CCD-94F7-9D9E19C79EA7}"/>
              </a:ext>
            </a:extLst>
          </p:cNvPr>
          <p:cNvSpPr>
            <a:spLocks noGrp="1"/>
          </p:cNvSpPr>
          <p:nvPr>
            <p:ph type="title"/>
          </p:nvPr>
        </p:nvSpPr>
        <p:spPr/>
        <p:txBody>
          <a:bodyPr/>
          <a:lstStyle/>
          <a:p>
            <a:pPr algn="ctr"/>
            <a:r>
              <a:rPr lang="en-US" sz="4080" dirty="0"/>
              <a:t>With Managed Disks</a:t>
            </a:r>
          </a:p>
        </p:txBody>
      </p:sp>
      <p:pic>
        <p:nvPicPr>
          <p:cNvPr id="4" name="Picture 3">
            <a:extLst>
              <a:ext uri="{FF2B5EF4-FFF2-40B4-BE49-F238E27FC236}">
                <a16:creationId xmlns:a16="http://schemas.microsoft.com/office/drawing/2014/main" id="{4B46587D-D45E-4F75-ABFB-1A1C5197AB9C}"/>
              </a:ext>
            </a:extLst>
          </p:cNvPr>
          <p:cNvPicPr>
            <a:picLocks noChangeAspect="1"/>
          </p:cNvPicPr>
          <p:nvPr/>
        </p:nvPicPr>
        <p:blipFill>
          <a:blip r:embed="rId3"/>
          <a:stretch>
            <a:fillRect/>
          </a:stretch>
        </p:blipFill>
        <p:spPr>
          <a:xfrm>
            <a:off x="1180035" y="1039799"/>
            <a:ext cx="9770896" cy="5954726"/>
          </a:xfrm>
          <a:prstGeom prst="rect">
            <a:avLst/>
          </a:prstGeom>
        </p:spPr>
      </p:pic>
    </p:spTree>
    <p:extLst>
      <p:ext uri="{BB962C8B-B14F-4D97-AF65-F5344CB8AC3E}">
        <p14:creationId xmlns:p14="http://schemas.microsoft.com/office/powerpoint/2010/main" val="285585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fra.PNG">
            <a:extLst>
              <a:ext uri="{FF2B5EF4-FFF2-40B4-BE49-F238E27FC236}">
                <a16:creationId xmlns:a16="http://schemas.microsoft.com/office/drawing/2014/main" id="{B91461EE-D1BC-4550-9EEE-6CBA368ED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423" y="0"/>
            <a:ext cx="8906440"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03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Methods</a:t>
            </a:r>
          </a:p>
        </p:txBody>
      </p:sp>
    </p:spTree>
    <p:extLst>
      <p:ext uri="{BB962C8B-B14F-4D97-AF65-F5344CB8AC3E}">
        <p14:creationId xmlns:p14="http://schemas.microsoft.com/office/powerpoint/2010/main" val="329049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882" y="496"/>
            <a:ext cx="12434711" cy="7072171"/>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defRPr/>
            </a:pPr>
            <a:endParaRPr lang="en-US" sz="2000" kern="0" dirty="0">
              <a:gradFill>
                <a:gsLst>
                  <a:gs pos="16814">
                    <a:srgbClr val="FFFFFF"/>
                  </a:gs>
                  <a:gs pos="46000">
                    <a:srgbClr val="FFFFFF"/>
                  </a:gs>
                </a:gsLst>
                <a:lin ang="5400000" scaled="0"/>
              </a:gradFill>
            </a:endParaRPr>
          </a:p>
        </p:txBody>
      </p:sp>
      <p:sp>
        <p:nvSpPr>
          <p:cNvPr id="78" name="Rectangle 77"/>
          <p:cNvSpPr/>
          <p:nvPr/>
        </p:nvSpPr>
        <p:spPr bwMode="auto">
          <a:xfrm>
            <a:off x="128137" y="92951"/>
            <a:ext cx="12113947" cy="446467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defRPr/>
            </a:pPr>
            <a:r>
              <a:rPr lang="en-US" sz="1399" b="1" kern="0" dirty="0">
                <a:solidFill>
                  <a:srgbClr val="FFFF00"/>
                </a:solidFill>
                <a:ea typeface="Segoe UI" pitchFamily="34" charset="0"/>
                <a:cs typeface="Segoe UI" pitchFamily="34" charset="0"/>
              </a:rPr>
              <a:t>Platform Services</a:t>
            </a:r>
          </a:p>
        </p:txBody>
      </p:sp>
      <p:sp>
        <p:nvSpPr>
          <p:cNvPr id="87" name="Rectangle 86"/>
          <p:cNvSpPr/>
          <p:nvPr/>
        </p:nvSpPr>
        <p:spPr bwMode="auto">
          <a:xfrm>
            <a:off x="882" y="4557628"/>
            <a:ext cx="12434711" cy="2452708"/>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91427" rIns="179260" bIns="143408" numCol="1" spcCol="0" rtlCol="0" fromWordArt="0" anchor="t" anchorCtr="0" forceAA="0" compatLnSpc="1">
            <a:prstTxWarp prst="textNoShape">
              <a:avLst/>
            </a:prstTxWarp>
            <a:noAutofit/>
          </a:bodyPr>
          <a:lstStyle/>
          <a:p>
            <a:pPr algn="ctr" defTabSz="913752" fontAlgn="base">
              <a:lnSpc>
                <a:spcPct val="90000"/>
              </a:lnSpc>
              <a:defRPr/>
            </a:pPr>
            <a:r>
              <a:rPr lang="en-US" sz="1399"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8137" y="4930819"/>
            <a:ext cx="2628798" cy="78928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defRPr/>
            </a:pPr>
            <a:r>
              <a:rPr lang="en-US" sz="1199" b="1" kern="0" dirty="0">
                <a:gradFill>
                  <a:gsLst>
                    <a:gs pos="0">
                      <a:srgbClr val="FFFFFF"/>
                    </a:gs>
                    <a:gs pos="100000">
                      <a:srgbClr val="FFFFFF"/>
                    </a:gs>
                  </a:gsLst>
                  <a:lin ang="5400000" scaled="0"/>
                </a:gradFill>
                <a:ea typeface="Segoe UI" pitchFamily="34" charset="0"/>
                <a:cs typeface="Segoe UI" pitchFamily="34" charset="0"/>
              </a:rPr>
              <a:t>OS/Server Compute</a:t>
            </a:r>
          </a:p>
        </p:txBody>
      </p:sp>
      <p:sp>
        <p:nvSpPr>
          <p:cNvPr id="32" name="Rectangle 31"/>
          <p:cNvSpPr/>
          <p:nvPr/>
        </p:nvSpPr>
        <p:spPr bwMode="auto">
          <a:xfrm>
            <a:off x="2938125" y="4930819"/>
            <a:ext cx="2891712" cy="78969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defRPr/>
            </a:pPr>
            <a:r>
              <a:rPr lang="en-US" sz="1199"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2312" y="5849227"/>
            <a:ext cx="12640127" cy="1097260"/>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91427" rIns="179260" bIns="143408" numCol="1" spcCol="0" rtlCol="0" fromWordArt="0" anchor="t" anchorCtr="0" forceAA="0" compatLnSpc="1">
            <a:prstTxWarp prst="textNoShape">
              <a:avLst/>
            </a:prstTxWarp>
            <a:noAutofit/>
          </a:bodyPr>
          <a:lstStyle/>
          <a:p>
            <a:pPr algn="ctr" defTabSz="913752" fontAlgn="base">
              <a:lnSpc>
                <a:spcPct val="90000"/>
              </a:lnSpc>
              <a:defRPr/>
            </a:pPr>
            <a:r>
              <a:rPr lang="en-US" sz="1399" b="1" kern="0" dirty="0">
                <a:gradFill>
                  <a:gsLst>
                    <a:gs pos="0">
                      <a:srgbClr val="FFFFFF"/>
                    </a:gs>
                    <a:gs pos="100000">
                      <a:srgbClr val="FFFFFF"/>
                    </a:gs>
                  </a:gsLst>
                  <a:lin ang="5400000" scaled="0"/>
                </a:gradFill>
                <a:ea typeface="Segoe UI" pitchFamily="34" charset="0"/>
                <a:cs typeface="Segoe UI" pitchFamily="34" charset="0"/>
              </a:rPr>
              <a:t>Datacenter Infrastructure (24 Regions, 22 Online)</a:t>
            </a:r>
          </a:p>
        </p:txBody>
      </p:sp>
      <p:grpSp>
        <p:nvGrpSpPr>
          <p:cNvPr id="5" name="Group 4"/>
          <p:cNvGrpSpPr/>
          <p:nvPr/>
        </p:nvGrpSpPr>
        <p:grpSpPr>
          <a:xfrm>
            <a:off x="-250450" y="6292488"/>
            <a:ext cx="12853440" cy="780179"/>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36840" y="541622"/>
            <a:ext cx="2378102" cy="2369714"/>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defRPr/>
              </a:pPr>
              <a:r>
                <a:rPr lang="en-US" sz="1199"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a:p>
                <a:pPr defTabSz="932138" eaLnBrk="0" fontAlgn="base" hangingPunct="0">
                  <a:lnSpc>
                    <a:spcPts val="816"/>
                  </a:lnSpc>
                  <a:spcBef>
                    <a:spcPct val="0"/>
                  </a:spcBef>
                  <a:spcAft>
                    <a:spcPct val="0"/>
                  </a:spcAft>
                  <a:defRPr/>
                </a:pP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2015678" y="3603646"/>
            <a:ext cx="2090742" cy="840365"/>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143408" rIns="91427" bIns="143408" numCol="1" spcCol="0" rtlCol="0" fromWordArt="0" anchor="t" anchorCtr="0" forceAA="0" compatLnSpc="1">
              <a:prstTxWarp prst="textNoShape">
                <a:avLst/>
              </a:prstTxWarp>
              <a:noAutofit/>
            </a:bodyPr>
            <a:lstStyle/>
            <a:p>
              <a:pPr algn="ctr" defTabSz="913752" fontAlgn="base">
                <a:lnSpc>
                  <a:spcPct val="90000"/>
                </a:lnSpc>
                <a:defRPr/>
              </a:pPr>
              <a:r>
                <a:rPr lang="en-US" sz="1199"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800" kern="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800" kern="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br>
                <a:r>
                  <a:rPr lang="en-US" sz="800" kern="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2138" eaLnBrk="0" fontAlgn="base" hangingPunct="0">
                  <a:lnSpc>
                    <a:spcPts val="816"/>
                  </a:lnSpc>
                  <a:spcBef>
                    <a:spcPct val="0"/>
                  </a:spcBef>
                  <a:spcAft>
                    <a:spcPct val="0"/>
                  </a:spcAft>
                  <a:defRPr/>
                </a:pPr>
                <a:r>
                  <a:rPr lang="en-US" sz="800" kern="0" dirty="0">
                    <a:solidFill>
                      <a:schemeClr val="bg1"/>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998502" y="2113055"/>
            <a:ext cx="2188408" cy="1350829"/>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defRPr/>
              </a:pPr>
              <a:r>
                <a:rPr lang="en-US" sz="1199"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10438751" y="541623"/>
            <a:ext cx="1569715" cy="410846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defRPr/>
            </a:pPr>
            <a:r>
              <a:rPr lang="en-US" sz="1199" b="1" kern="0" dirty="0">
                <a:solidFill>
                  <a:schemeClr val="bg1"/>
                </a:solidFill>
                <a:ea typeface="Segoe UI" pitchFamily="34" charset="0"/>
                <a:cs typeface="Segoe UI" pitchFamily="34" charset="0"/>
              </a:rPr>
              <a:t>Hybrid</a:t>
            </a:r>
          </a:p>
          <a:p>
            <a:pPr algn="ctr" defTabSz="913752" fontAlgn="base">
              <a:lnSpc>
                <a:spcPct val="90000"/>
              </a:lnSpc>
              <a:defRPr/>
            </a:pPr>
            <a:r>
              <a:rPr lang="en-US" sz="1199" b="1" kern="0" dirty="0">
                <a:solidFill>
                  <a:schemeClr val="bg1"/>
                </a:solidFill>
                <a:ea typeface="Segoe UI" pitchFamily="34" charset="0"/>
                <a:cs typeface="Segoe UI" pitchFamily="34" charset="0"/>
              </a:rPr>
              <a:t>Operations</a:t>
            </a:r>
            <a:endParaRPr lang="en-US" sz="1299" b="1" kern="0" dirty="0">
              <a:solidFill>
                <a:schemeClr val="bg1"/>
              </a:solidFill>
              <a:ea typeface="Segoe UI" pitchFamily="34" charset="0"/>
              <a:cs typeface="Segoe UI" pitchFamily="34" charset="0"/>
            </a:endParaRPr>
          </a:p>
        </p:txBody>
      </p:sp>
      <p:grpSp>
        <p:nvGrpSpPr>
          <p:cNvPr id="338" name="Group 337"/>
          <p:cNvGrpSpPr/>
          <p:nvPr/>
        </p:nvGrpSpPr>
        <p:grpSpPr>
          <a:xfrm>
            <a:off x="10696804" y="2501374"/>
            <a:ext cx="1011108" cy="332182"/>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79600" y="4277933"/>
            <a:ext cx="1005602" cy="33098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138" eaLnBrk="0" fontAlgn="base" hangingPunct="0">
                <a:lnSpc>
                  <a:spcPts val="816"/>
                </a:lnSpc>
                <a:spcBef>
                  <a:spcPct val="0"/>
                </a:spcBef>
                <a:spcAft>
                  <a:spcPct val="0"/>
                </a:spcAft>
                <a:defRPr/>
              </a:pP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84514" y="3870404"/>
            <a:ext cx="1003137" cy="345514"/>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98757" y="3426139"/>
            <a:ext cx="996835" cy="321119"/>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42" y="4930819"/>
            <a:ext cx="6290855" cy="78969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91427" bIns="143408" numCol="1" spcCol="0" rtlCol="0" fromWordArt="0" anchor="t" anchorCtr="0" forceAA="0" compatLnSpc="1">
            <a:prstTxWarp prst="textNoShape">
              <a:avLst/>
            </a:prstTxWarp>
            <a:noAutofit/>
          </a:bodyPr>
          <a:lstStyle/>
          <a:p>
            <a:pPr algn="ctr" defTabSz="913752" fontAlgn="base">
              <a:lnSpc>
                <a:spcPct val="90000"/>
              </a:lnSpc>
              <a:defRPr/>
            </a:pPr>
            <a:r>
              <a:rPr lang="en-US" sz="1199"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6742197" y="546372"/>
            <a:ext cx="3539236" cy="1755434"/>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defRPr/>
              </a:pPr>
              <a:r>
                <a:rPr lang="en-US" sz="1199"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24689"/>
              <a:chOff x="9789813" y="4065697"/>
              <a:chExt cx="1011560" cy="324689"/>
            </a:xfrm>
          </p:grpSpPr>
          <p:sp>
            <p:nvSpPr>
              <p:cNvPr id="177" name="TextBox 176"/>
              <p:cNvSpPr txBox="1"/>
              <p:nvPr/>
            </p:nvSpPr>
            <p:spPr>
              <a:xfrm>
                <a:off x="10142217" y="4089281"/>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138" eaLnBrk="0" fontAlgn="base" hangingPunct="0">
                  <a:lnSpc>
                    <a:spcPts val="816"/>
                  </a:lnSpc>
                  <a:spcBef>
                    <a:spcPct val="0"/>
                  </a:spcBef>
                  <a:spcAft>
                    <a:spcPct val="0"/>
                  </a:spcAft>
                  <a:defRPr/>
                </a:pP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04510"/>
              <a:chOff x="10784365" y="4081793"/>
              <a:chExt cx="1014773" cy="304510"/>
            </a:xfrm>
          </p:grpSpPr>
          <p:sp>
            <p:nvSpPr>
              <p:cNvPr id="179" name="TextBox 178"/>
              <p:cNvSpPr txBox="1"/>
              <p:nvPr/>
            </p:nvSpPr>
            <p:spPr>
              <a:xfrm>
                <a:off x="11139982" y="408519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5"/>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185398" y="2720802"/>
            <a:ext cx="69047" cy="38718"/>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4">
              <a:defRPr/>
            </a:pPr>
            <a:endParaRPr lang="en-US" kern="0">
              <a:solidFill>
                <a:sysClr val="windowText" lastClr="000000"/>
              </a:solidFill>
            </a:endParaRPr>
          </a:p>
        </p:txBody>
      </p:sp>
      <p:grpSp>
        <p:nvGrpSpPr>
          <p:cNvPr id="337" name="Group 336"/>
          <p:cNvGrpSpPr/>
          <p:nvPr/>
        </p:nvGrpSpPr>
        <p:grpSpPr>
          <a:xfrm>
            <a:off x="10716722" y="1154987"/>
            <a:ext cx="1011136" cy="334271"/>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91" y="5231067"/>
            <a:ext cx="843442" cy="346131"/>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535146" y="5217623"/>
            <a:ext cx="925378" cy="359489"/>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18285" rIns="0" bIns="91427"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Express</a:t>
              </a:r>
            </a:p>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809" y="5231070"/>
            <a:ext cx="915301" cy="363376"/>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358" y="5231069"/>
            <a:ext cx="835104" cy="363376"/>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Azure</a:t>
              </a:r>
            </a:p>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775" y="5231068"/>
            <a:ext cx="836106" cy="363376"/>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Premium</a:t>
              </a:r>
            </a:p>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8078" y="5237087"/>
            <a:ext cx="808083" cy="356015"/>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156" y="1567272"/>
            <a:ext cx="972025" cy="344096"/>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494728" y="5230735"/>
            <a:ext cx="921512" cy="346377"/>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1809" y="5230735"/>
            <a:ext cx="870275" cy="346377"/>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36571" rIns="0" bIns="143408"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App</a:t>
              </a:r>
            </a:p>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grpSp>
      <p:grpSp>
        <p:nvGrpSpPr>
          <p:cNvPr id="339" name="Group 338"/>
          <p:cNvGrpSpPr/>
          <p:nvPr/>
        </p:nvGrpSpPr>
        <p:grpSpPr>
          <a:xfrm>
            <a:off x="10686196" y="2931059"/>
            <a:ext cx="1000775" cy="313925"/>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0797" y="532778"/>
            <a:ext cx="2107860" cy="1432784"/>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defRPr/>
              </a:pPr>
              <a:r>
                <a:rPr lang="en-US" sz="1199" b="1" kern="0" dirty="0">
                  <a:gradFill>
                    <a:gsLst>
                      <a:gs pos="0">
                        <a:srgbClr val="FFFFFF"/>
                      </a:gs>
                      <a:gs pos="100000">
                        <a:srgbClr val="FFFFFF"/>
                      </a:gs>
                    </a:gsLst>
                    <a:lin ang="5400000" scaled="0"/>
                  </a:gradFill>
                  <a:ea typeface="Segoe UI" pitchFamily="34" charset="0"/>
                  <a:cs typeface="Segoe UI" pitchFamily="34" charset="0"/>
                </a:rPr>
                <a:t>Services 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417769"/>
              <a:ext cx="1007741" cy="320053"/>
              <a:chOff x="3509738" y="2393814"/>
              <a:chExt cx="1007741" cy="320053"/>
            </a:xfrm>
          </p:grpSpPr>
          <p:sp>
            <p:nvSpPr>
              <p:cNvPr id="147" name="TextBox 146"/>
              <p:cNvSpPr txBox="1"/>
              <p:nvPr/>
            </p:nvSpPr>
            <p:spPr>
              <a:xfrm>
                <a:off x="3858323" y="2393814"/>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grpSp>
      <p:grpSp>
        <p:nvGrpSpPr>
          <p:cNvPr id="375" name="Group 374"/>
          <p:cNvGrpSpPr/>
          <p:nvPr/>
        </p:nvGrpSpPr>
        <p:grpSpPr>
          <a:xfrm>
            <a:off x="4231505" y="3019330"/>
            <a:ext cx="2355158" cy="1432784"/>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defRPr/>
              </a:pPr>
              <a:r>
                <a:rPr lang="en-US" sz="1199"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967" rIns="0" bIns="0" rtlCol="0" anchor="t">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grpSp>
      </p:grpSp>
      <p:grpSp>
        <p:nvGrpSpPr>
          <p:cNvPr id="15" name="Group 14"/>
          <p:cNvGrpSpPr/>
          <p:nvPr/>
        </p:nvGrpSpPr>
        <p:grpSpPr>
          <a:xfrm>
            <a:off x="1526408" y="5237087"/>
            <a:ext cx="861624" cy="356015"/>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Container</a:t>
              </a:r>
            </a:p>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Service</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grpSp>
        </p:grpSp>
      </p:grpSp>
      <p:grpSp>
        <p:nvGrpSpPr>
          <p:cNvPr id="23" name="Group 22"/>
          <p:cNvGrpSpPr/>
          <p:nvPr/>
        </p:nvGrpSpPr>
        <p:grpSpPr>
          <a:xfrm>
            <a:off x="7810886" y="5230735"/>
            <a:ext cx="691206" cy="346377"/>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7646" y="5230735"/>
            <a:ext cx="870275" cy="346377"/>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8967" y="5231067"/>
            <a:ext cx="829502" cy="346131"/>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51" tIns="45713" rIns="0" bIns="143408" numCol="1" spcCol="0" rtlCol="0" fromWordArt="0" anchor="t" anchorCtr="0" forceAA="0" compatLnSpc="1">
              <a:prstTxWarp prst="textNoShape">
                <a:avLst/>
              </a:prstTxWarp>
              <a:noAutofit/>
            </a:bodyPr>
            <a:lstStyle/>
            <a:p>
              <a:pPr defTabSz="913752" fontAlgn="base">
                <a:lnSpc>
                  <a:spcPct val="90000"/>
                </a:lnSpc>
                <a:defRPr/>
              </a:pPr>
              <a:r>
                <a:rPr lang="en-US" sz="8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707709" y="2051542"/>
            <a:ext cx="1012439" cy="321384"/>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746312" y="2470254"/>
            <a:ext cx="3717844" cy="1981861"/>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defRPr/>
              </a:pPr>
              <a:r>
                <a:rPr lang="en-US" sz="1199"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99" b="1" kern="0" dirty="0" err="1">
                  <a:gradFill>
                    <a:gsLst>
                      <a:gs pos="0">
                        <a:srgbClr val="FFFFFF"/>
                      </a:gs>
                      <a:gs pos="100000">
                        <a:srgbClr val="FFFFFF"/>
                      </a:gs>
                    </a:gsLst>
                    <a:lin ang="5400000" scaled="0"/>
                  </a:gradFill>
                  <a:ea typeface="Segoe UI" pitchFamily="34" charset="0"/>
                  <a:cs typeface="Segoe UI" pitchFamily="34" charset="0"/>
                </a:rPr>
                <a:t>IoT</a:t>
              </a:r>
              <a:endParaRPr lang="en-US" sz="1199"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Lake</a:t>
                </a: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dirty="0">
                  <a:solidFill>
                    <a:schemeClr val="bg1"/>
                  </a:solidFill>
                  <a:latin typeface="+mj-l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p:grpSpPr>
          <p:sp>
            <p:nvSpPr>
              <p:cNvPr id="260" name="TextBox 259"/>
              <p:cNvSpPr txBox="1"/>
              <p:nvPr/>
            </p:nvSpPr>
            <p:spPr>
              <a:xfrm>
                <a:off x="9257381" y="350224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355956" y="532778"/>
            <a:ext cx="1547494" cy="4153565"/>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752" fontAlgn="base">
              <a:lnSpc>
                <a:spcPct val="90000"/>
              </a:lnSpc>
              <a:defRPr/>
            </a:pPr>
            <a:r>
              <a:rPr lang="en-US" sz="1399" b="1" kern="0" dirty="0">
                <a:solidFill>
                  <a:schemeClr val="bg1"/>
                </a:solidFill>
                <a:ea typeface="Segoe UI" pitchFamily="34" charset="0"/>
                <a:cs typeface="Segoe UI" pitchFamily="34" charset="0"/>
              </a:rPr>
              <a:t>Security &amp; Management</a:t>
            </a:r>
          </a:p>
        </p:txBody>
      </p:sp>
      <p:grpSp>
        <p:nvGrpSpPr>
          <p:cNvPr id="334" name="Group 333"/>
          <p:cNvGrpSpPr/>
          <p:nvPr/>
        </p:nvGrpSpPr>
        <p:grpSpPr>
          <a:xfrm>
            <a:off x="560232" y="1514103"/>
            <a:ext cx="1012439" cy="321384"/>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60231" y="2343437"/>
            <a:ext cx="974434" cy="31097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60232" y="2732350"/>
            <a:ext cx="1008355" cy="33709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60232" y="1128453"/>
            <a:ext cx="999991" cy="348003"/>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0232" y="3509521"/>
            <a:ext cx="1006521" cy="360387"/>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60231" y="3887218"/>
            <a:ext cx="1024505" cy="317228"/>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60232" y="4356296"/>
            <a:ext cx="1008245" cy="309200"/>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60232" y="1904465"/>
            <a:ext cx="1012439" cy="321384"/>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33405" y="3107173"/>
            <a:ext cx="1025371" cy="333283"/>
            <a:chOff x="532599" y="3107117"/>
            <a:chExt cx="1025516" cy="333331"/>
          </a:xfrm>
        </p:grpSpPr>
        <p:pic>
          <p:nvPicPr>
            <p:cNvPr id="262" name="Picture 261"/>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7967" rIns="0" bIns="0" rtlCol="0">
              <a:noAutofit/>
            </a:bodyPr>
            <a:lstStyle/>
            <a:p>
              <a:pPr defTabSz="932138" eaLnBrk="0" fontAlgn="base" hangingPunct="0">
                <a:lnSpc>
                  <a:spcPts val="816"/>
                </a:lnSpc>
                <a:spcBef>
                  <a:spcPct val="0"/>
                </a:spcBef>
                <a:spcAft>
                  <a:spcPct val="0"/>
                </a:spcAf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spTree>
    <p:extLst>
      <p:ext uri="{BB962C8B-B14F-4D97-AF65-F5344CB8AC3E}">
        <p14:creationId xmlns:p14="http://schemas.microsoft.com/office/powerpoint/2010/main" val="368192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94"/>
                                        </p:tgtEl>
                                        <p:attrNameLst>
                                          <p:attrName>style.visibility</p:attrName>
                                        </p:attrNameLst>
                                      </p:cBhvr>
                                      <p:to>
                                        <p:strVal val="visible"/>
                                      </p:to>
                                    </p:set>
                                    <p:animEffect transition="in" filter="fade">
                                      <p:cBhvr>
                                        <p:cTn id="104" dur="500"/>
                                        <p:tgtEl>
                                          <p:spTgt spid="394"/>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500"/>
                                        <p:tgtEl>
                                          <p:spTgt spid="63"/>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256"/>
                                        </p:tgtEl>
                                        <p:attrNameLst>
                                          <p:attrName>style.visibility</p:attrName>
                                        </p:attrNameLst>
                                      </p:cBhvr>
                                      <p:to>
                                        <p:strVal val="visible"/>
                                      </p:to>
                                    </p:set>
                                    <p:animEffect transition="in" filter="fade">
                                      <p:cBhvr>
                                        <p:cTn id="122" dur="500"/>
                                        <p:tgtEl>
                                          <p:spTgt spid="256"/>
                                        </p:tgtEl>
                                      </p:cBhvr>
                                    </p:animEffect>
                                  </p:childTnLst>
                                </p:cTn>
                              </p:par>
                              <p:par>
                                <p:cTn id="123" presetID="10" presetClass="entr" presetSubtype="0" fill="hold" nodeType="withEffect">
                                  <p:stCondLst>
                                    <p:cond delay="0"/>
                                  </p:stCondLst>
                                  <p:childTnLst>
                                    <p:set>
                                      <p:cBhvr>
                                        <p:cTn id="124" dur="1" fill="hold">
                                          <p:stCondLst>
                                            <p:cond delay="0"/>
                                          </p:stCondLst>
                                        </p:cTn>
                                        <p:tgtEl>
                                          <p:spTgt spid="335"/>
                                        </p:tgtEl>
                                        <p:attrNameLst>
                                          <p:attrName>style.visibility</p:attrName>
                                        </p:attrNameLst>
                                      </p:cBhvr>
                                      <p:to>
                                        <p:strVal val="visible"/>
                                      </p:to>
                                    </p:set>
                                    <p:animEffect transition="in" filter="fade">
                                      <p:cBhvr>
                                        <p:cTn id="125" dur="500"/>
                                        <p:tgtEl>
                                          <p:spTgt spid="335"/>
                                        </p:tgtEl>
                                      </p:cBhvr>
                                    </p:animEffect>
                                  </p:childTnLst>
                                </p:cTn>
                              </p:par>
                              <p:par>
                                <p:cTn id="126" presetID="10" presetClass="entr" presetSubtype="0" fill="hold" nodeType="withEffect">
                                  <p:stCondLst>
                                    <p:cond delay="0"/>
                                  </p:stCondLst>
                                  <p:childTnLst>
                                    <p:set>
                                      <p:cBhvr>
                                        <p:cTn id="127" dur="1" fill="hold">
                                          <p:stCondLst>
                                            <p:cond delay="0"/>
                                          </p:stCondLst>
                                        </p:cTn>
                                        <p:tgtEl>
                                          <p:spTgt spid="331"/>
                                        </p:tgtEl>
                                        <p:attrNameLst>
                                          <p:attrName>style.visibility</p:attrName>
                                        </p:attrNameLst>
                                      </p:cBhvr>
                                      <p:to>
                                        <p:strVal val="visible"/>
                                      </p:to>
                                    </p:set>
                                    <p:animEffect transition="in" filter="fade">
                                      <p:cBhvr>
                                        <p:cTn id="128" dur="500"/>
                                        <p:tgtEl>
                                          <p:spTgt spid="331"/>
                                        </p:tgtEl>
                                      </p:cBhvr>
                                    </p:animEffect>
                                  </p:childTnLst>
                                </p:cTn>
                              </p:par>
                            </p:childTnLst>
                          </p:cTn>
                        </p:par>
                        <p:par>
                          <p:cTn id="129" fill="hold">
                            <p:stCondLst>
                              <p:cond delay="5500"/>
                            </p:stCondLst>
                            <p:childTnLst>
                              <p:par>
                                <p:cTn id="130" presetID="10" presetClass="entr" presetSubtype="0" fill="hold" nodeType="after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nodeType="withEffect">
                                  <p:stCondLst>
                                    <p:cond delay="0"/>
                                  </p:stCondLst>
                                  <p:childTnLst>
                                    <p:set>
                                      <p:cBhvr>
                                        <p:cTn id="134" dur="1" fill="hold">
                                          <p:stCondLst>
                                            <p:cond delay="0"/>
                                          </p:stCondLst>
                                        </p:cTn>
                                        <p:tgtEl>
                                          <p:spTgt spid="333"/>
                                        </p:tgtEl>
                                        <p:attrNameLst>
                                          <p:attrName>style.visibility</p:attrName>
                                        </p:attrNameLst>
                                      </p:cBhvr>
                                      <p:to>
                                        <p:strVal val="visible"/>
                                      </p:to>
                                    </p:set>
                                    <p:animEffect transition="in" filter="fade">
                                      <p:cBhvr>
                                        <p:cTn id="135" dur="500"/>
                                        <p:tgtEl>
                                          <p:spTgt spid="333"/>
                                        </p:tgtEl>
                                      </p:cBhvr>
                                    </p:animEffect>
                                  </p:childTnLst>
                                </p:cTn>
                              </p:par>
                              <p:par>
                                <p:cTn id="136" presetID="10" presetClass="entr" presetSubtype="0" fill="hold" nodeType="withEffect">
                                  <p:stCondLst>
                                    <p:cond delay="0"/>
                                  </p:stCondLst>
                                  <p:childTnLst>
                                    <p:set>
                                      <p:cBhvr>
                                        <p:cTn id="137" dur="1" fill="hold">
                                          <p:stCondLst>
                                            <p:cond delay="0"/>
                                          </p:stCondLst>
                                        </p:cTn>
                                        <p:tgtEl>
                                          <p:spTgt spid="336"/>
                                        </p:tgtEl>
                                        <p:attrNameLst>
                                          <p:attrName>style.visibility</p:attrName>
                                        </p:attrNameLst>
                                      </p:cBhvr>
                                      <p:to>
                                        <p:strVal val="visible"/>
                                      </p:to>
                                    </p:set>
                                    <p:animEffect transition="in" filter="fade">
                                      <p:cBhvr>
                                        <p:cTn id="138" dur="500"/>
                                        <p:tgtEl>
                                          <p:spTgt spid="336"/>
                                        </p:tgtEl>
                                      </p:cBhvr>
                                    </p:animEffect>
                                  </p:childTnLst>
                                </p:cTn>
                              </p:par>
                              <p:par>
                                <p:cTn id="139" presetID="10" presetClass="entr" presetSubtype="0" fill="hold" nodeType="withEffect">
                                  <p:stCondLst>
                                    <p:cond delay="0"/>
                                  </p:stCondLst>
                                  <p:childTnLst>
                                    <p:set>
                                      <p:cBhvr>
                                        <p:cTn id="140" dur="1" fill="hold">
                                          <p:stCondLst>
                                            <p:cond delay="0"/>
                                          </p:stCondLst>
                                        </p:cTn>
                                        <p:tgtEl>
                                          <p:spTgt spid="417"/>
                                        </p:tgtEl>
                                        <p:attrNameLst>
                                          <p:attrName>style.visibility</p:attrName>
                                        </p:attrNameLst>
                                      </p:cBhvr>
                                      <p:to>
                                        <p:strVal val="visible"/>
                                      </p:to>
                                    </p:set>
                                    <p:animEffect transition="in" filter="fade">
                                      <p:cBhvr>
                                        <p:cTn id="141" dur="500"/>
                                        <p:tgtEl>
                                          <p:spTgt spid="417"/>
                                        </p:tgtEl>
                                      </p:cBhvr>
                                    </p:animEffect>
                                  </p:childTnLst>
                                </p:cTn>
                              </p:par>
                            </p:childTnLst>
                          </p:cTn>
                        </p:par>
                        <p:par>
                          <p:cTn id="142" fill="hold">
                            <p:stCondLst>
                              <p:cond delay="6000"/>
                            </p:stCondLst>
                            <p:childTnLst>
                              <p:par>
                                <p:cTn id="143" presetID="22" presetClass="entr" presetSubtype="2" fill="hold" grpId="0" nodeType="after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right)">
                                      <p:cBhvr>
                                        <p:cTn id="145" dur="500"/>
                                        <p:tgtEl>
                                          <p:spTgt spid="71"/>
                                        </p:tgtEl>
                                      </p:cBhvr>
                                    </p:animEffect>
                                  </p:childTnLst>
                                </p:cTn>
                              </p:par>
                            </p:childTnLst>
                          </p:cTn>
                        </p:par>
                        <p:par>
                          <p:cTn id="146" fill="hold">
                            <p:stCondLst>
                              <p:cond delay="6500"/>
                            </p:stCondLst>
                            <p:childTnLst>
                              <p:par>
                                <p:cTn id="147" presetID="10" presetClass="entr" presetSubtype="0" fill="hold" nodeType="afterEffect">
                                  <p:stCondLst>
                                    <p:cond delay="0"/>
                                  </p:stCondLst>
                                  <p:childTnLst>
                                    <p:set>
                                      <p:cBhvr>
                                        <p:cTn id="148" dur="1" fill="hold">
                                          <p:stCondLst>
                                            <p:cond delay="0"/>
                                          </p:stCondLst>
                                        </p:cTn>
                                        <p:tgtEl>
                                          <p:spTgt spid="337"/>
                                        </p:tgtEl>
                                        <p:attrNameLst>
                                          <p:attrName>style.visibility</p:attrName>
                                        </p:attrNameLst>
                                      </p:cBhvr>
                                      <p:to>
                                        <p:strVal val="visible"/>
                                      </p:to>
                                    </p:set>
                                    <p:animEffect transition="in" filter="fade">
                                      <p:cBhvr>
                                        <p:cTn id="149" dur="500"/>
                                        <p:tgtEl>
                                          <p:spTgt spid="337"/>
                                        </p:tgtEl>
                                      </p:cBhvr>
                                    </p:animEffect>
                                  </p:childTnLst>
                                </p:cTn>
                              </p:par>
                              <p:par>
                                <p:cTn id="150" presetID="10" presetClass="entr" presetSubtype="0" fill="hold" nodeType="withEffect">
                                  <p:stCondLst>
                                    <p:cond delay="0"/>
                                  </p:stCondLst>
                                  <p:childTnLst>
                                    <p:set>
                                      <p:cBhvr>
                                        <p:cTn id="151" dur="1" fill="hold">
                                          <p:stCondLst>
                                            <p:cond delay="0"/>
                                          </p:stCondLst>
                                        </p:cTn>
                                        <p:tgtEl>
                                          <p:spTgt spid="328"/>
                                        </p:tgtEl>
                                        <p:attrNameLst>
                                          <p:attrName>style.visibility</p:attrName>
                                        </p:attrNameLst>
                                      </p:cBhvr>
                                      <p:to>
                                        <p:strVal val="visible"/>
                                      </p:to>
                                    </p:set>
                                    <p:animEffect transition="in" filter="fade">
                                      <p:cBhvr>
                                        <p:cTn id="152" dur="500"/>
                                        <p:tgtEl>
                                          <p:spTgt spid="328"/>
                                        </p:tgtEl>
                                      </p:cBhvr>
                                    </p:animEffect>
                                  </p:childTnLst>
                                </p:cTn>
                              </p:par>
                              <p:par>
                                <p:cTn id="153" presetID="10" presetClass="entr" presetSubtype="0" fill="hold" nodeType="withEffect">
                                  <p:stCondLst>
                                    <p:cond delay="0"/>
                                  </p:stCondLst>
                                  <p:childTnLst>
                                    <p:set>
                                      <p:cBhvr>
                                        <p:cTn id="154" dur="1" fill="hold">
                                          <p:stCondLst>
                                            <p:cond delay="0"/>
                                          </p:stCondLst>
                                        </p:cTn>
                                        <p:tgtEl>
                                          <p:spTgt spid="243"/>
                                        </p:tgtEl>
                                        <p:attrNameLst>
                                          <p:attrName>style.visibility</p:attrName>
                                        </p:attrNameLst>
                                      </p:cBhvr>
                                      <p:to>
                                        <p:strVal val="visible"/>
                                      </p:to>
                                    </p:set>
                                    <p:animEffect transition="in" filter="fade">
                                      <p:cBhvr>
                                        <p:cTn id="155" dur="500"/>
                                        <p:tgtEl>
                                          <p:spTgt spid="243"/>
                                        </p:tgtEl>
                                      </p:cBhvr>
                                    </p:animEffect>
                                  </p:childTnLst>
                                </p:cTn>
                              </p:par>
                            </p:childTnLst>
                          </p:cTn>
                        </p:par>
                        <p:par>
                          <p:cTn id="156" fill="hold">
                            <p:stCondLst>
                              <p:cond delay="7000"/>
                            </p:stCondLst>
                            <p:childTnLst>
                              <p:par>
                                <p:cTn id="157" presetID="10" presetClass="entr" presetSubtype="0" fill="hold" nodeType="afterEffect">
                                  <p:stCondLst>
                                    <p:cond delay="0"/>
                                  </p:stCondLst>
                                  <p:childTnLst>
                                    <p:set>
                                      <p:cBhvr>
                                        <p:cTn id="158" dur="1" fill="hold">
                                          <p:stCondLst>
                                            <p:cond delay="0"/>
                                          </p:stCondLst>
                                        </p:cTn>
                                        <p:tgtEl>
                                          <p:spTgt spid="338"/>
                                        </p:tgtEl>
                                        <p:attrNameLst>
                                          <p:attrName>style.visibility</p:attrName>
                                        </p:attrNameLst>
                                      </p:cBhvr>
                                      <p:to>
                                        <p:strVal val="visible"/>
                                      </p:to>
                                    </p:set>
                                    <p:animEffect transition="in" filter="fade">
                                      <p:cBhvr>
                                        <p:cTn id="159" dur="500"/>
                                        <p:tgtEl>
                                          <p:spTgt spid="338"/>
                                        </p:tgtEl>
                                      </p:cBhvr>
                                    </p:animEffect>
                                  </p:childTnLst>
                                </p:cTn>
                              </p:par>
                              <p:par>
                                <p:cTn id="160" presetID="10" presetClass="entr" presetSubtype="0" fill="hold" nodeType="withEffect">
                                  <p:stCondLst>
                                    <p:cond delay="0"/>
                                  </p:stCondLst>
                                  <p:childTnLst>
                                    <p:set>
                                      <p:cBhvr>
                                        <p:cTn id="161" dur="1" fill="hold">
                                          <p:stCondLst>
                                            <p:cond delay="0"/>
                                          </p:stCondLst>
                                        </p:cTn>
                                        <p:tgtEl>
                                          <p:spTgt spid="339"/>
                                        </p:tgtEl>
                                        <p:attrNameLst>
                                          <p:attrName>style.visibility</p:attrName>
                                        </p:attrNameLst>
                                      </p:cBhvr>
                                      <p:to>
                                        <p:strVal val="visible"/>
                                      </p:to>
                                    </p:set>
                                    <p:animEffect transition="in" filter="fade">
                                      <p:cBhvr>
                                        <p:cTn id="162" dur="500"/>
                                        <p:tgtEl>
                                          <p:spTgt spid="339"/>
                                        </p:tgtEl>
                                      </p:cBhvr>
                                    </p:animEffect>
                                  </p:childTnLst>
                                </p:cTn>
                              </p:par>
                              <p:par>
                                <p:cTn id="163" presetID="10" presetClass="entr" presetSubtype="0" fill="hold" nodeType="withEffect">
                                  <p:stCondLst>
                                    <p:cond delay="0"/>
                                  </p:stCondLst>
                                  <p:childTnLst>
                                    <p:set>
                                      <p:cBhvr>
                                        <p:cTn id="164" dur="1" fill="hold">
                                          <p:stCondLst>
                                            <p:cond delay="0"/>
                                          </p:stCondLst>
                                        </p:cTn>
                                        <p:tgtEl>
                                          <p:spTgt spid="340"/>
                                        </p:tgtEl>
                                        <p:attrNameLst>
                                          <p:attrName>style.visibility</p:attrName>
                                        </p:attrNameLst>
                                      </p:cBhvr>
                                      <p:to>
                                        <p:strVal val="visible"/>
                                      </p:to>
                                    </p:set>
                                    <p:animEffect transition="in" filter="fade">
                                      <p:cBhvr>
                                        <p:cTn id="165" dur="500"/>
                                        <p:tgtEl>
                                          <p:spTgt spid="340"/>
                                        </p:tgtEl>
                                      </p:cBhvr>
                                    </p:animEffect>
                                  </p:childTnLst>
                                </p:cTn>
                              </p:par>
                            </p:childTnLst>
                          </p:cTn>
                        </p:par>
                        <p:par>
                          <p:cTn id="166" fill="hold">
                            <p:stCondLst>
                              <p:cond delay="7500"/>
                            </p:stCondLst>
                            <p:childTnLst>
                              <p:par>
                                <p:cTn id="167" presetID="10" presetClass="entr" presetSubtype="0" fill="hold" nodeType="afterEffect">
                                  <p:stCondLst>
                                    <p:cond delay="0"/>
                                  </p:stCondLst>
                                  <p:childTnLst>
                                    <p:set>
                                      <p:cBhvr>
                                        <p:cTn id="168" dur="1" fill="hold">
                                          <p:stCondLst>
                                            <p:cond delay="0"/>
                                          </p:stCondLst>
                                        </p:cTn>
                                        <p:tgtEl>
                                          <p:spTgt spid="341"/>
                                        </p:tgtEl>
                                        <p:attrNameLst>
                                          <p:attrName>style.visibility</p:attrName>
                                        </p:attrNameLst>
                                      </p:cBhvr>
                                      <p:to>
                                        <p:strVal val="visible"/>
                                      </p:to>
                                    </p:set>
                                    <p:animEffect transition="in" filter="fade">
                                      <p:cBhvr>
                                        <p:cTn id="169" dur="500"/>
                                        <p:tgtEl>
                                          <p:spTgt spid="341"/>
                                        </p:tgtEl>
                                      </p:cBhvr>
                                    </p:animEffect>
                                  </p:childTnLst>
                                </p:cTn>
                              </p:par>
                              <p:par>
                                <p:cTn id="170" presetID="10" presetClass="entr" presetSubtype="0" fill="hold" nodeType="withEffect">
                                  <p:stCondLst>
                                    <p:cond delay="0"/>
                                  </p:stCondLst>
                                  <p:childTnLst>
                                    <p:set>
                                      <p:cBhvr>
                                        <p:cTn id="171" dur="1" fill="hold">
                                          <p:stCondLst>
                                            <p:cond delay="0"/>
                                          </p:stCondLst>
                                        </p:cTn>
                                        <p:tgtEl>
                                          <p:spTgt spid="242"/>
                                        </p:tgtEl>
                                        <p:attrNameLst>
                                          <p:attrName>style.visibility</p:attrName>
                                        </p:attrNameLst>
                                      </p:cBhvr>
                                      <p:to>
                                        <p:strVal val="visible"/>
                                      </p:to>
                                    </p:set>
                                    <p:animEffect transition="in" filter="fade">
                                      <p:cBhvr>
                                        <p:cTn id="172"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7" grpId="0" animBg="1"/>
      <p:bldP spid="31" grpId="0" animBg="1"/>
      <p:bldP spid="32" grpId="0" animBg="1"/>
      <p:bldP spid="56" grpId="0" animBg="1"/>
      <p:bldP spid="71" grpId="0" animBg="1"/>
      <p:bldP spid="33" grpId="0" animBg="1"/>
      <p:bldP spid="7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818" y="416139"/>
            <a:ext cx="10724938" cy="803277"/>
          </a:xfrm>
        </p:spPr>
        <p:txBody>
          <a:bodyPr/>
          <a:lstStyle/>
          <a:p>
            <a:r>
              <a:rPr lang="en-US" dirty="0">
                <a:solidFill>
                  <a:schemeClr val="tx1"/>
                </a:solidFill>
              </a:rPr>
              <a:t>Resource Groups</a:t>
            </a:r>
          </a:p>
        </p:txBody>
      </p:sp>
      <p:sp>
        <p:nvSpPr>
          <p:cNvPr id="3" name="Content Placeholder 2"/>
          <p:cNvSpPr>
            <a:spLocks noGrp="1"/>
          </p:cNvSpPr>
          <p:nvPr>
            <p:ph idx="1"/>
          </p:nvPr>
        </p:nvSpPr>
        <p:spPr>
          <a:xfrm>
            <a:off x="3367735" y="2543589"/>
            <a:ext cx="5166105" cy="2870620"/>
          </a:xfrm>
        </p:spPr>
        <p:txBody>
          <a:bodyPr>
            <a:normAutofit/>
          </a:bodyPr>
          <a:lstStyle/>
          <a:p>
            <a:pPr lvl="1"/>
            <a:r>
              <a:rPr lang="en-US" dirty="0">
                <a:latin typeface="Segoe UI Light" panose="020B0502040204020203" pitchFamily="34" charset="0"/>
                <a:cs typeface="Segoe UI Light" panose="020B0502040204020203" pitchFamily="34" charset="0"/>
              </a:rPr>
              <a:t>Tightly coupled group of </a:t>
            </a:r>
          </a:p>
          <a:p>
            <a:pPr marL="466298" lvl="1" indent="0">
              <a:buNone/>
            </a:pPr>
            <a:r>
              <a:rPr lang="en-US" dirty="0">
                <a:latin typeface="Segoe UI Light" panose="020B0502040204020203" pitchFamily="34" charset="0"/>
                <a:cs typeface="Segoe UI Light" panose="020B0502040204020203" pitchFamily="34" charset="0"/>
              </a:rPr>
              <a:t>multiple resources</a:t>
            </a:r>
          </a:p>
          <a:p>
            <a:pPr lvl="1"/>
            <a:r>
              <a:rPr lang="en-US" dirty="0">
                <a:latin typeface="Segoe UI Light" panose="020B0502040204020203" pitchFamily="34" charset="0"/>
                <a:cs typeface="Segoe UI Light" panose="020B0502040204020203" pitchFamily="34" charset="0"/>
              </a:rPr>
              <a:t>Lifecycle, </a:t>
            </a:r>
          </a:p>
          <a:p>
            <a:pPr lvl="1"/>
            <a:r>
              <a:rPr lang="en-US" dirty="0">
                <a:latin typeface="Segoe UI Light" panose="020B0502040204020203" pitchFamily="34" charset="0"/>
                <a:cs typeface="Segoe UI Light" panose="020B0502040204020203" pitchFamily="34" charset="0"/>
              </a:rPr>
              <a:t>Identity,</a:t>
            </a:r>
          </a:p>
          <a:p>
            <a:pPr lvl="1"/>
            <a:r>
              <a:rPr lang="en-US" dirty="0">
                <a:latin typeface="Segoe UI Light" panose="020B0502040204020203" pitchFamily="34" charset="0"/>
                <a:cs typeface="Segoe UI Light" panose="020B0502040204020203" pitchFamily="34" charset="0"/>
              </a:rPr>
              <a:t>Tags</a:t>
            </a:r>
          </a:p>
          <a:p>
            <a:endParaRPr lang="en-US" dirty="0"/>
          </a:p>
          <a:p>
            <a:pPr marL="228600" lvl="1" indent="0">
              <a:buNone/>
            </a:pPr>
            <a:endParaRPr lang="en-US" dirty="0"/>
          </a:p>
        </p:txBody>
      </p:sp>
      <p:grpSp>
        <p:nvGrpSpPr>
          <p:cNvPr id="108" name="Group 107"/>
          <p:cNvGrpSpPr/>
          <p:nvPr/>
        </p:nvGrpSpPr>
        <p:grpSpPr>
          <a:xfrm>
            <a:off x="427037" y="2582862"/>
            <a:ext cx="2515411" cy="2549694"/>
            <a:chOff x="378487" y="1950837"/>
            <a:chExt cx="1918643" cy="1832467"/>
          </a:xfrm>
        </p:grpSpPr>
        <p:sp>
          <p:nvSpPr>
            <p:cNvPr id="5" name="AutoShape 3"/>
            <p:cNvSpPr>
              <a:spLocks noChangeAspect="1" noChangeArrowheads="1" noTextEdit="1"/>
            </p:cNvSpPr>
            <p:nvPr/>
          </p:nvSpPr>
          <p:spPr bwMode="auto">
            <a:xfrm>
              <a:off x="379103" y="1950837"/>
              <a:ext cx="1918027" cy="183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6" name="Freeform 5"/>
            <p:cNvSpPr>
              <a:spLocks/>
            </p:cNvSpPr>
            <p:nvPr/>
          </p:nvSpPr>
          <p:spPr bwMode="auto">
            <a:xfrm>
              <a:off x="382796" y="1955761"/>
              <a:ext cx="1909410" cy="1823234"/>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7" name="Freeform 6"/>
            <p:cNvSpPr>
              <a:spLocks/>
            </p:cNvSpPr>
            <p:nvPr/>
          </p:nvSpPr>
          <p:spPr bwMode="auto">
            <a:xfrm>
              <a:off x="378487" y="1951453"/>
              <a:ext cx="1918027" cy="1831851"/>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8" name="Freeform 7"/>
            <p:cNvSpPr>
              <a:spLocks/>
            </p:cNvSpPr>
            <p:nvPr/>
          </p:nvSpPr>
          <p:spPr bwMode="auto">
            <a:xfrm>
              <a:off x="744119" y="2309698"/>
              <a:ext cx="1186764" cy="1186148"/>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9" name="Freeform 8"/>
            <p:cNvSpPr>
              <a:spLocks/>
            </p:cNvSpPr>
            <p:nvPr/>
          </p:nvSpPr>
          <p:spPr bwMode="auto">
            <a:xfrm>
              <a:off x="1336885" y="2290000"/>
              <a:ext cx="49243" cy="54783"/>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0" name="Freeform 9"/>
            <p:cNvSpPr>
              <a:spLocks/>
            </p:cNvSpPr>
            <p:nvPr/>
          </p:nvSpPr>
          <p:spPr bwMode="auto">
            <a:xfrm>
              <a:off x="746581" y="2703644"/>
              <a:ext cx="57861" cy="57245"/>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1" name="Freeform 10"/>
            <p:cNvSpPr>
              <a:spLocks/>
            </p:cNvSpPr>
            <p:nvPr/>
          </p:nvSpPr>
          <p:spPr bwMode="auto">
            <a:xfrm>
              <a:off x="595158" y="2232139"/>
              <a:ext cx="507206" cy="448114"/>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2" name="Freeform 11"/>
            <p:cNvSpPr>
              <a:spLocks/>
            </p:cNvSpPr>
            <p:nvPr/>
          </p:nvSpPr>
          <p:spPr bwMode="auto">
            <a:xfrm>
              <a:off x="595158" y="2232139"/>
              <a:ext cx="507206" cy="448114"/>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3" name="Freeform 12"/>
            <p:cNvSpPr>
              <a:spLocks/>
            </p:cNvSpPr>
            <p:nvPr/>
          </p:nvSpPr>
          <p:spPr bwMode="auto">
            <a:xfrm>
              <a:off x="656712" y="2299233"/>
              <a:ext cx="60939" cy="16127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4" name="Freeform 13"/>
            <p:cNvSpPr>
              <a:spLocks/>
            </p:cNvSpPr>
            <p:nvPr/>
          </p:nvSpPr>
          <p:spPr bwMode="auto">
            <a:xfrm>
              <a:off x="732423" y="2467892"/>
              <a:ext cx="301615" cy="149577"/>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5" name="Freeform 14"/>
            <p:cNvSpPr>
              <a:spLocks/>
            </p:cNvSpPr>
            <p:nvPr/>
          </p:nvSpPr>
          <p:spPr bwMode="auto">
            <a:xfrm>
              <a:off x="852454" y="2354632"/>
              <a:ext cx="214208" cy="17973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6" name="Freeform 15"/>
            <p:cNvSpPr>
              <a:spLocks/>
            </p:cNvSpPr>
            <p:nvPr/>
          </p:nvSpPr>
          <p:spPr bwMode="auto">
            <a:xfrm>
              <a:off x="749659" y="2241988"/>
              <a:ext cx="92331" cy="89254"/>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7" name="Freeform 16"/>
            <p:cNvSpPr>
              <a:spLocks/>
            </p:cNvSpPr>
            <p:nvPr/>
          </p:nvSpPr>
          <p:spPr bwMode="auto">
            <a:xfrm>
              <a:off x="664714" y="2460505"/>
              <a:ext cx="67710" cy="170505"/>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8" name="Freeform 17"/>
            <p:cNvSpPr>
              <a:spLocks/>
            </p:cNvSpPr>
            <p:nvPr/>
          </p:nvSpPr>
          <p:spPr bwMode="auto">
            <a:xfrm>
              <a:off x="695491" y="2331242"/>
              <a:ext cx="156963" cy="171736"/>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9" name="Freeform 18"/>
            <p:cNvSpPr>
              <a:spLocks/>
            </p:cNvSpPr>
            <p:nvPr/>
          </p:nvSpPr>
          <p:spPr bwMode="auto">
            <a:xfrm>
              <a:off x="809982" y="2278305"/>
              <a:ext cx="214208" cy="94793"/>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20" name="Freeform 19"/>
            <p:cNvSpPr>
              <a:spLocks/>
            </p:cNvSpPr>
            <p:nvPr/>
          </p:nvSpPr>
          <p:spPr bwMode="auto">
            <a:xfrm>
              <a:off x="927550" y="2412493"/>
              <a:ext cx="108951" cy="108335"/>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21" name="Freeform 20"/>
            <p:cNvSpPr>
              <a:spLocks/>
            </p:cNvSpPr>
            <p:nvPr/>
          </p:nvSpPr>
          <p:spPr bwMode="auto">
            <a:xfrm>
              <a:off x="830294" y="2533139"/>
              <a:ext cx="100333" cy="100949"/>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22" name="Freeform 21"/>
            <p:cNvSpPr>
              <a:spLocks/>
            </p:cNvSpPr>
            <p:nvPr/>
          </p:nvSpPr>
          <p:spPr bwMode="auto">
            <a:xfrm>
              <a:off x="649941" y="2383563"/>
              <a:ext cx="153270" cy="153270"/>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23" name="Freeform 22"/>
            <p:cNvSpPr>
              <a:spLocks/>
            </p:cNvSpPr>
            <p:nvPr/>
          </p:nvSpPr>
          <p:spPr bwMode="auto">
            <a:xfrm>
              <a:off x="1623728" y="2295540"/>
              <a:ext cx="167427" cy="382867"/>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24" name="Freeform 23"/>
            <p:cNvSpPr>
              <a:spLocks/>
            </p:cNvSpPr>
            <p:nvPr/>
          </p:nvSpPr>
          <p:spPr bwMode="auto">
            <a:xfrm>
              <a:off x="1789308" y="2295540"/>
              <a:ext cx="169274" cy="382867"/>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25" name="Oval 24"/>
            <p:cNvSpPr>
              <a:spLocks noChangeArrowheads="1"/>
            </p:cNvSpPr>
            <p:nvPr/>
          </p:nvSpPr>
          <p:spPr bwMode="auto">
            <a:xfrm>
              <a:off x="1623728" y="2235217"/>
              <a:ext cx="334855" cy="12064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26" name="Oval 25"/>
            <p:cNvSpPr>
              <a:spLocks noChangeArrowheads="1"/>
            </p:cNvSpPr>
            <p:nvPr/>
          </p:nvSpPr>
          <p:spPr bwMode="auto">
            <a:xfrm>
              <a:off x="1657582" y="2251221"/>
              <a:ext cx="267145" cy="8002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27" name="Freeform 26"/>
            <p:cNvSpPr>
              <a:spLocks/>
            </p:cNvSpPr>
            <p:nvPr/>
          </p:nvSpPr>
          <p:spPr bwMode="auto">
            <a:xfrm>
              <a:off x="1657582" y="2251221"/>
              <a:ext cx="267145" cy="65247"/>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28" name="Freeform 27"/>
            <p:cNvSpPr>
              <a:spLocks noEditPoints="1"/>
            </p:cNvSpPr>
            <p:nvPr/>
          </p:nvSpPr>
          <p:spPr bwMode="auto">
            <a:xfrm>
              <a:off x="1669278" y="2430959"/>
              <a:ext cx="243754" cy="137266"/>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29" name="Freeform 28"/>
            <p:cNvSpPr>
              <a:spLocks/>
            </p:cNvSpPr>
            <p:nvPr/>
          </p:nvSpPr>
          <p:spPr bwMode="auto">
            <a:xfrm>
              <a:off x="1700055" y="2455581"/>
              <a:ext cx="58476" cy="87407"/>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30" name="Freeform 29"/>
            <p:cNvSpPr>
              <a:spLocks/>
            </p:cNvSpPr>
            <p:nvPr/>
          </p:nvSpPr>
          <p:spPr bwMode="auto">
            <a:xfrm>
              <a:off x="1841014" y="2453119"/>
              <a:ext cx="33855" cy="32624"/>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31" name="Freeform 30"/>
            <p:cNvSpPr>
              <a:spLocks/>
            </p:cNvSpPr>
            <p:nvPr/>
          </p:nvSpPr>
          <p:spPr bwMode="auto">
            <a:xfrm>
              <a:off x="1840398" y="2509133"/>
              <a:ext cx="40010" cy="35701"/>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32" name="Freeform 31"/>
            <p:cNvSpPr>
              <a:spLocks/>
            </p:cNvSpPr>
            <p:nvPr/>
          </p:nvSpPr>
          <p:spPr bwMode="auto">
            <a:xfrm>
              <a:off x="1643425" y="3271789"/>
              <a:ext cx="294844" cy="86176"/>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33" name="Freeform 32"/>
            <p:cNvSpPr>
              <a:spLocks noEditPoints="1"/>
            </p:cNvSpPr>
            <p:nvPr/>
          </p:nvSpPr>
          <p:spPr bwMode="auto">
            <a:xfrm>
              <a:off x="1565867" y="2941859"/>
              <a:ext cx="451192" cy="329930"/>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34" name="Freeform 33"/>
            <p:cNvSpPr>
              <a:spLocks/>
            </p:cNvSpPr>
            <p:nvPr/>
          </p:nvSpPr>
          <p:spPr bwMode="auto">
            <a:xfrm>
              <a:off x="1599721" y="2976329"/>
              <a:ext cx="382251" cy="260374"/>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35" name="Freeform 34"/>
            <p:cNvSpPr>
              <a:spLocks/>
            </p:cNvSpPr>
            <p:nvPr/>
          </p:nvSpPr>
          <p:spPr bwMode="auto">
            <a:xfrm>
              <a:off x="1599721" y="2976329"/>
              <a:ext cx="382251" cy="260374"/>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36" name="Freeform 35"/>
            <p:cNvSpPr>
              <a:spLocks/>
            </p:cNvSpPr>
            <p:nvPr/>
          </p:nvSpPr>
          <p:spPr bwMode="auto">
            <a:xfrm>
              <a:off x="1565867" y="2941859"/>
              <a:ext cx="423493" cy="329930"/>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37" name="Freeform 36"/>
            <p:cNvSpPr>
              <a:spLocks/>
            </p:cNvSpPr>
            <p:nvPr/>
          </p:nvSpPr>
          <p:spPr bwMode="auto">
            <a:xfrm>
              <a:off x="1599721" y="2976329"/>
              <a:ext cx="349628" cy="260374"/>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38" name="Rectangle 37"/>
            <p:cNvSpPr>
              <a:spLocks noChangeArrowheads="1"/>
            </p:cNvSpPr>
            <p:nvPr/>
          </p:nvSpPr>
          <p:spPr bwMode="auto">
            <a:xfrm>
              <a:off x="1643425" y="3330881"/>
              <a:ext cx="294844" cy="2708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39" name="Oval 38"/>
            <p:cNvSpPr>
              <a:spLocks noChangeArrowheads="1"/>
            </p:cNvSpPr>
            <p:nvPr/>
          </p:nvSpPr>
          <p:spPr bwMode="auto">
            <a:xfrm>
              <a:off x="1783153" y="2954170"/>
              <a:ext cx="12311" cy="12926"/>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40" name="Freeform 39"/>
            <p:cNvSpPr>
              <a:spLocks/>
            </p:cNvSpPr>
            <p:nvPr/>
          </p:nvSpPr>
          <p:spPr bwMode="auto">
            <a:xfrm>
              <a:off x="1709288" y="3006491"/>
              <a:ext cx="162503" cy="95409"/>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41" name="Freeform 40"/>
            <p:cNvSpPr>
              <a:spLocks/>
            </p:cNvSpPr>
            <p:nvPr/>
          </p:nvSpPr>
          <p:spPr bwMode="auto">
            <a:xfrm>
              <a:off x="1698208" y="3071123"/>
              <a:ext cx="83714" cy="142806"/>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42" name="Freeform 41"/>
            <p:cNvSpPr>
              <a:spLocks/>
            </p:cNvSpPr>
            <p:nvPr/>
          </p:nvSpPr>
          <p:spPr bwMode="auto">
            <a:xfrm>
              <a:off x="1799772" y="3071738"/>
              <a:ext cx="83714" cy="142190"/>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43" name="Freeform 42"/>
            <p:cNvSpPr>
              <a:spLocks/>
            </p:cNvSpPr>
            <p:nvPr/>
          </p:nvSpPr>
          <p:spPr bwMode="auto">
            <a:xfrm>
              <a:off x="632706" y="3031728"/>
              <a:ext cx="432110" cy="302846"/>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44" name="Freeform 43"/>
            <p:cNvSpPr>
              <a:spLocks/>
            </p:cNvSpPr>
            <p:nvPr/>
          </p:nvSpPr>
          <p:spPr bwMode="auto">
            <a:xfrm>
              <a:off x="632706" y="2965865"/>
              <a:ext cx="432110" cy="65863"/>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45" name="Rectangle 44"/>
            <p:cNvSpPr>
              <a:spLocks noChangeArrowheads="1"/>
            </p:cNvSpPr>
            <p:nvPr/>
          </p:nvSpPr>
          <p:spPr bwMode="auto">
            <a:xfrm>
              <a:off x="760123" y="3125906"/>
              <a:ext cx="80020" cy="48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46" name="Rectangle 45"/>
            <p:cNvSpPr>
              <a:spLocks noChangeArrowheads="1"/>
            </p:cNvSpPr>
            <p:nvPr/>
          </p:nvSpPr>
          <p:spPr bwMode="auto">
            <a:xfrm>
              <a:off x="760123" y="3125906"/>
              <a:ext cx="80020" cy="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47" name="Rectangle 46"/>
            <p:cNvSpPr>
              <a:spLocks noChangeArrowheads="1"/>
            </p:cNvSpPr>
            <p:nvPr/>
          </p:nvSpPr>
          <p:spPr bwMode="auto">
            <a:xfrm>
              <a:off x="760123" y="3061889"/>
              <a:ext cx="80020" cy="48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48" name="Rectangle 47"/>
            <p:cNvSpPr>
              <a:spLocks noChangeArrowheads="1"/>
            </p:cNvSpPr>
            <p:nvPr/>
          </p:nvSpPr>
          <p:spPr bwMode="auto">
            <a:xfrm>
              <a:off x="760123" y="3061889"/>
              <a:ext cx="80020" cy="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49" name="Rectangle 48"/>
            <p:cNvSpPr>
              <a:spLocks noChangeArrowheads="1"/>
            </p:cNvSpPr>
            <p:nvPr/>
          </p:nvSpPr>
          <p:spPr bwMode="auto">
            <a:xfrm>
              <a:off x="760123" y="3189922"/>
              <a:ext cx="80020" cy="4862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50" name="Rectangle 49"/>
            <p:cNvSpPr>
              <a:spLocks noChangeArrowheads="1"/>
            </p:cNvSpPr>
            <p:nvPr/>
          </p:nvSpPr>
          <p:spPr bwMode="auto">
            <a:xfrm>
              <a:off x="760123" y="3189922"/>
              <a:ext cx="80020" cy="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51" name="Rectangle 50"/>
            <p:cNvSpPr>
              <a:spLocks noChangeArrowheads="1"/>
            </p:cNvSpPr>
            <p:nvPr/>
          </p:nvSpPr>
          <p:spPr bwMode="auto">
            <a:xfrm>
              <a:off x="856147" y="3189922"/>
              <a:ext cx="80020" cy="4862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52" name="Rectangle 51"/>
            <p:cNvSpPr>
              <a:spLocks noChangeArrowheads="1"/>
            </p:cNvSpPr>
            <p:nvPr/>
          </p:nvSpPr>
          <p:spPr bwMode="auto">
            <a:xfrm>
              <a:off x="856147" y="3125906"/>
              <a:ext cx="80020" cy="48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53" name="Rectangle 52"/>
            <p:cNvSpPr>
              <a:spLocks noChangeArrowheads="1"/>
            </p:cNvSpPr>
            <p:nvPr/>
          </p:nvSpPr>
          <p:spPr bwMode="auto">
            <a:xfrm>
              <a:off x="856147" y="3125906"/>
              <a:ext cx="80020" cy="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54" name="Rectangle 53"/>
            <p:cNvSpPr>
              <a:spLocks noChangeArrowheads="1"/>
            </p:cNvSpPr>
            <p:nvPr/>
          </p:nvSpPr>
          <p:spPr bwMode="auto">
            <a:xfrm>
              <a:off x="856147" y="3061889"/>
              <a:ext cx="80020" cy="48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55" name="Rectangle 54"/>
            <p:cNvSpPr>
              <a:spLocks noChangeArrowheads="1"/>
            </p:cNvSpPr>
            <p:nvPr/>
          </p:nvSpPr>
          <p:spPr bwMode="auto">
            <a:xfrm>
              <a:off x="856147" y="3061889"/>
              <a:ext cx="80020" cy="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56" name="Rectangle 55"/>
            <p:cNvSpPr>
              <a:spLocks noChangeArrowheads="1"/>
            </p:cNvSpPr>
            <p:nvPr/>
          </p:nvSpPr>
          <p:spPr bwMode="auto">
            <a:xfrm>
              <a:off x="664714" y="3061889"/>
              <a:ext cx="80020" cy="48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57" name="Rectangle 56"/>
            <p:cNvSpPr>
              <a:spLocks noChangeArrowheads="1"/>
            </p:cNvSpPr>
            <p:nvPr/>
          </p:nvSpPr>
          <p:spPr bwMode="auto">
            <a:xfrm>
              <a:off x="664714" y="3061889"/>
              <a:ext cx="80020" cy="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58" name="Rectangle 57"/>
            <p:cNvSpPr>
              <a:spLocks noChangeArrowheads="1"/>
            </p:cNvSpPr>
            <p:nvPr/>
          </p:nvSpPr>
          <p:spPr bwMode="auto">
            <a:xfrm>
              <a:off x="664714" y="3125906"/>
              <a:ext cx="80020" cy="48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59" name="Rectangle 58"/>
            <p:cNvSpPr>
              <a:spLocks noChangeArrowheads="1"/>
            </p:cNvSpPr>
            <p:nvPr/>
          </p:nvSpPr>
          <p:spPr bwMode="auto">
            <a:xfrm>
              <a:off x="664714" y="3125906"/>
              <a:ext cx="80020" cy="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60" name="Rectangle 59"/>
            <p:cNvSpPr>
              <a:spLocks noChangeArrowheads="1"/>
            </p:cNvSpPr>
            <p:nvPr/>
          </p:nvSpPr>
          <p:spPr bwMode="auto">
            <a:xfrm>
              <a:off x="664714" y="3189922"/>
              <a:ext cx="80020" cy="4862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61" name="Rectangle 60"/>
            <p:cNvSpPr>
              <a:spLocks noChangeArrowheads="1"/>
            </p:cNvSpPr>
            <p:nvPr/>
          </p:nvSpPr>
          <p:spPr bwMode="auto">
            <a:xfrm>
              <a:off x="664714" y="3189922"/>
              <a:ext cx="80020" cy="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62" name="Rectangle 61"/>
            <p:cNvSpPr>
              <a:spLocks noChangeArrowheads="1"/>
            </p:cNvSpPr>
            <p:nvPr/>
          </p:nvSpPr>
          <p:spPr bwMode="auto">
            <a:xfrm>
              <a:off x="664714" y="3254554"/>
              <a:ext cx="80020" cy="4739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63" name="Rectangle 62"/>
            <p:cNvSpPr>
              <a:spLocks noChangeArrowheads="1"/>
            </p:cNvSpPr>
            <p:nvPr/>
          </p:nvSpPr>
          <p:spPr bwMode="auto">
            <a:xfrm>
              <a:off x="664714" y="3254554"/>
              <a:ext cx="80020" cy="4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64" name="Rectangle 63"/>
            <p:cNvSpPr>
              <a:spLocks noChangeArrowheads="1"/>
            </p:cNvSpPr>
            <p:nvPr/>
          </p:nvSpPr>
          <p:spPr bwMode="auto">
            <a:xfrm>
              <a:off x="760123" y="3254554"/>
              <a:ext cx="80020" cy="4739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65" name="Rectangle 64"/>
            <p:cNvSpPr>
              <a:spLocks noChangeArrowheads="1"/>
            </p:cNvSpPr>
            <p:nvPr/>
          </p:nvSpPr>
          <p:spPr bwMode="auto">
            <a:xfrm>
              <a:off x="856147" y="3254554"/>
              <a:ext cx="80020" cy="4739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66" name="Rectangle 65"/>
            <p:cNvSpPr>
              <a:spLocks noChangeArrowheads="1"/>
            </p:cNvSpPr>
            <p:nvPr/>
          </p:nvSpPr>
          <p:spPr bwMode="auto">
            <a:xfrm>
              <a:off x="952787" y="3189922"/>
              <a:ext cx="80020" cy="4862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67" name="Rectangle 66"/>
            <p:cNvSpPr>
              <a:spLocks noChangeArrowheads="1"/>
            </p:cNvSpPr>
            <p:nvPr/>
          </p:nvSpPr>
          <p:spPr bwMode="auto">
            <a:xfrm>
              <a:off x="952787" y="3125906"/>
              <a:ext cx="80020" cy="48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68" name="Rectangle 67"/>
            <p:cNvSpPr>
              <a:spLocks noChangeArrowheads="1"/>
            </p:cNvSpPr>
            <p:nvPr/>
          </p:nvSpPr>
          <p:spPr bwMode="auto">
            <a:xfrm>
              <a:off x="952787" y="3061889"/>
              <a:ext cx="80020" cy="48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69" name="Rectangle 68"/>
            <p:cNvSpPr>
              <a:spLocks noChangeArrowheads="1"/>
            </p:cNvSpPr>
            <p:nvPr/>
          </p:nvSpPr>
          <p:spPr bwMode="auto">
            <a:xfrm>
              <a:off x="952787" y="3254554"/>
              <a:ext cx="80020" cy="4739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70" name="Freeform 69"/>
            <p:cNvSpPr>
              <a:spLocks noEditPoints="1"/>
            </p:cNvSpPr>
            <p:nvPr/>
          </p:nvSpPr>
          <p:spPr bwMode="auto">
            <a:xfrm>
              <a:off x="646248" y="2965865"/>
              <a:ext cx="363785"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71" name="Freeform 70"/>
            <p:cNvSpPr>
              <a:spLocks/>
            </p:cNvSpPr>
            <p:nvPr/>
          </p:nvSpPr>
          <p:spPr bwMode="auto">
            <a:xfrm>
              <a:off x="747196" y="2965865"/>
              <a:ext cx="1415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72" name="Freeform 71"/>
            <p:cNvSpPr>
              <a:spLocks/>
            </p:cNvSpPr>
            <p:nvPr/>
          </p:nvSpPr>
          <p:spPr bwMode="auto">
            <a:xfrm>
              <a:off x="647479" y="3334574"/>
              <a:ext cx="21544"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73" name="Freeform 72"/>
            <p:cNvSpPr>
              <a:spLocks noEditPoints="1"/>
            </p:cNvSpPr>
            <p:nvPr/>
          </p:nvSpPr>
          <p:spPr bwMode="auto">
            <a:xfrm>
              <a:off x="632706" y="3031728"/>
              <a:ext cx="315773" cy="302846"/>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74" name="Freeform 73"/>
            <p:cNvSpPr>
              <a:spLocks/>
            </p:cNvSpPr>
            <p:nvPr/>
          </p:nvSpPr>
          <p:spPr bwMode="auto">
            <a:xfrm>
              <a:off x="632706" y="2965865"/>
              <a:ext cx="376096" cy="65863"/>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75" name="Freeform 74"/>
            <p:cNvSpPr>
              <a:spLocks/>
            </p:cNvSpPr>
            <p:nvPr/>
          </p:nvSpPr>
          <p:spPr bwMode="auto">
            <a:xfrm>
              <a:off x="760123" y="3125906"/>
              <a:ext cx="80020" cy="48628"/>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76" name="Freeform 75"/>
            <p:cNvSpPr>
              <a:spLocks/>
            </p:cNvSpPr>
            <p:nvPr/>
          </p:nvSpPr>
          <p:spPr bwMode="auto">
            <a:xfrm>
              <a:off x="760123" y="3125906"/>
              <a:ext cx="80020" cy="48628"/>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77" name="Rectangle 76"/>
            <p:cNvSpPr>
              <a:spLocks noChangeArrowheads="1"/>
            </p:cNvSpPr>
            <p:nvPr/>
          </p:nvSpPr>
          <p:spPr bwMode="auto">
            <a:xfrm>
              <a:off x="760123" y="3061889"/>
              <a:ext cx="80020" cy="48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78" name="Rectangle 77"/>
            <p:cNvSpPr>
              <a:spLocks noChangeArrowheads="1"/>
            </p:cNvSpPr>
            <p:nvPr/>
          </p:nvSpPr>
          <p:spPr bwMode="auto">
            <a:xfrm>
              <a:off x="760123" y="3061889"/>
              <a:ext cx="80020" cy="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79" name="Freeform 78"/>
            <p:cNvSpPr>
              <a:spLocks/>
            </p:cNvSpPr>
            <p:nvPr/>
          </p:nvSpPr>
          <p:spPr bwMode="auto">
            <a:xfrm>
              <a:off x="760123" y="3189922"/>
              <a:ext cx="41857" cy="4493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80" name="Freeform 79"/>
            <p:cNvSpPr>
              <a:spLocks/>
            </p:cNvSpPr>
            <p:nvPr/>
          </p:nvSpPr>
          <p:spPr bwMode="auto">
            <a:xfrm>
              <a:off x="760123" y="3189922"/>
              <a:ext cx="41857" cy="4493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81" name="Freeform 80"/>
            <p:cNvSpPr>
              <a:spLocks/>
            </p:cNvSpPr>
            <p:nvPr/>
          </p:nvSpPr>
          <p:spPr bwMode="auto">
            <a:xfrm>
              <a:off x="856147" y="3125906"/>
              <a:ext cx="4924" cy="4924"/>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82" name="Freeform 81"/>
            <p:cNvSpPr>
              <a:spLocks/>
            </p:cNvSpPr>
            <p:nvPr/>
          </p:nvSpPr>
          <p:spPr bwMode="auto">
            <a:xfrm>
              <a:off x="856147" y="3125906"/>
              <a:ext cx="4924" cy="4924"/>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83" name="Freeform 82"/>
            <p:cNvSpPr>
              <a:spLocks/>
            </p:cNvSpPr>
            <p:nvPr/>
          </p:nvSpPr>
          <p:spPr bwMode="auto">
            <a:xfrm>
              <a:off x="856147" y="3061889"/>
              <a:ext cx="64016" cy="48012"/>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84" name="Freeform 83"/>
            <p:cNvSpPr>
              <a:spLocks/>
            </p:cNvSpPr>
            <p:nvPr/>
          </p:nvSpPr>
          <p:spPr bwMode="auto">
            <a:xfrm>
              <a:off x="856147" y="3061889"/>
              <a:ext cx="64016" cy="48012"/>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85" name="Rectangle 84"/>
            <p:cNvSpPr>
              <a:spLocks noChangeArrowheads="1"/>
            </p:cNvSpPr>
            <p:nvPr/>
          </p:nvSpPr>
          <p:spPr bwMode="auto">
            <a:xfrm>
              <a:off x="664714" y="3061889"/>
              <a:ext cx="80020" cy="48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86" name="Rectangle 85"/>
            <p:cNvSpPr>
              <a:spLocks noChangeArrowheads="1"/>
            </p:cNvSpPr>
            <p:nvPr/>
          </p:nvSpPr>
          <p:spPr bwMode="auto">
            <a:xfrm>
              <a:off x="664714" y="3061889"/>
              <a:ext cx="80020" cy="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87" name="Rectangle 86"/>
            <p:cNvSpPr>
              <a:spLocks noChangeArrowheads="1"/>
            </p:cNvSpPr>
            <p:nvPr/>
          </p:nvSpPr>
          <p:spPr bwMode="auto">
            <a:xfrm>
              <a:off x="664714" y="3125906"/>
              <a:ext cx="80020" cy="486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88" name="Rectangle 87"/>
            <p:cNvSpPr>
              <a:spLocks noChangeArrowheads="1"/>
            </p:cNvSpPr>
            <p:nvPr/>
          </p:nvSpPr>
          <p:spPr bwMode="auto">
            <a:xfrm>
              <a:off x="664714" y="3125906"/>
              <a:ext cx="80020" cy="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89" name="Rectangle 88"/>
            <p:cNvSpPr>
              <a:spLocks noChangeArrowheads="1"/>
            </p:cNvSpPr>
            <p:nvPr/>
          </p:nvSpPr>
          <p:spPr bwMode="auto">
            <a:xfrm>
              <a:off x="664714" y="3189922"/>
              <a:ext cx="80020" cy="48628"/>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90" name="Rectangle 89"/>
            <p:cNvSpPr>
              <a:spLocks noChangeArrowheads="1"/>
            </p:cNvSpPr>
            <p:nvPr/>
          </p:nvSpPr>
          <p:spPr bwMode="auto">
            <a:xfrm>
              <a:off x="664714" y="3189922"/>
              <a:ext cx="80020" cy="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91" name="Freeform 90"/>
            <p:cNvSpPr>
              <a:spLocks/>
            </p:cNvSpPr>
            <p:nvPr/>
          </p:nvSpPr>
          <p:spPr bwMode="auto">
            <a:xfrm>
              <a:off x="664714" y="3254554"/>
              <a:ext cx="78174" cy="4739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92" name="Freeform 91"/>
            <p:cNvSpPr>
              <a:spLocks/>
            </p:cNvSpPr>
            <p:nvPr/>
          </p:nvSpPr>
          <p:spPr bwMode="auto">
            <a:xfrm>
              <a:off x="664714" y="3254554"/>
              <a:ext cx="78174" cy="4739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93" name="Rectangle 92"/>
            <p:cNvSpPr>
              <a:spLocks noChangeArrowheads="1"/>
            </p:cNvSpPr>
            <p:nvPr/>
          </p:nvSpPr>
          <p:spPr bwMode="auto">
            <a:xfrm>
              <a:off x="1044503" y="2827368"/>
              <a:ext cx="245260" cy="9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612" b="1" dirty="0">
                  <a:solidFill>
                    <a:srgbClr val="FFFFFF"/>
                  </a:solidFill>
                  <a:latin typeface="Segoe UI Semibold" panose="020B0702040204020203" pitchFamily="34" charset="0"/>
                </a:rPr>
                <a:t>RESOU</a:t>
              </a:r>
              <a:endParaRPr lang="en-US" altLang="en-US" sz="816" dirty="0">
                <a:solidFill>
                  <a:srgbClr val="00B0F0"/>
                </a:solidFill>
              </a:endParaRPr>
            </a:p>
          </p:txBody>
        </p:sp>
        <p:sp>
          <p:nvSpPr>
            <p:cNvPr id="94" name="Rectangle 93"/>
            <p:cNvSpPr>
              <a:spLocks noChangeArrowheads="1"/>
            </p:cNvSpPr>
            <p:nvPr/>
          </p:nvSpPr>
          <p:spPr bwMode="auto">
            <a:xfrm>
              <a:off x="1260558" y="2827368"/>
              <a:ext cx="48090" cy="9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612" b="1" dirty="0">
                  <a:solidFill>
                    <a:srgbClr val="FFFFFF"/>
                  </a:solidFill>
                  <a:latin typeface="Segoe UI Semibold" panose="020B0702040204020203" pitchFamily="34" charset="0"/>
                </a:rPr>
                <a:t>R</a:t>
              </a:r>
              <a:endParaRPr lang="en-US" altLang="en-US" sz="816" dirty="0">
                <a:solidFill>
                  <a:srgbClr val="00B0F0"/>
                </a:solidFill>
              </a:endParaRPr>
            </a:p>
          </p:txBody>
        </p:sp>
        <p:sp>
          <p:nvSpPr>
            <p:cNvPr id="95" name="Rectangle 94"/>
            <p:cNvSpPr>
              <a:spLocks noChangeArrowheads="1"/>
            </p:cNvSpPr>
            <p:nvPr/>
          </p:nvSpPr>
          <p:spPr bwMode="auto">
            <a:xfrm>
              <a:off x="1302415" y="2827368"/>
              <a:ext cx="163506" cy="9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612" b="1" dirty="0">
                  <a:solidFill>
                    <a:srgbClr val="FFFFFF"/>
                  </a:solidFill>
                  <a:latin typeface="Segoe UI Semibold" panose="020B0702040204020203" pitchFamily="34" charset="0"/>
                </a:rPr>
                <a:t>CE G</a:t>
              </a:r>
              <a:endParaRPr lang="en-US" altLang="en-US" sz="816" dirty="0">
                <a:solidFill>
                  <a:srgbClr val="00B0F0"/>
                </a:solidFill>
              </a:endParaRPr>
            </a:p>
          </p:txBody>
        </p:sp>
        <p:sp>
          <p:nvSpPr>
            <p:cNvPr id="96" name="Rectangle 95"/>
            <p:cNvSpPr>
              <a:spLocks noChangeArrowheads="1"/>
            </p:cNvSpPr>
            <p:nvPr/>
          </p:nvSpPr>
          <p:spPr bwMode="auto">
            <a:xfrm>
              <a:off x="1447683" y="2827368"/>
              <a:ext cx="48090" cy="9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612" b="1" dirty="0">
                  <a:solidFill>
                    <a:srgbClr val="FFFFFF"/>
                  </a:solidFill>
                  <a:latin typeface="Segoe UI Semibold" panose="020B0702040204020203" pitchFamily="34" charset="0"/>
                </a:rPr>
                <a:t>R</a:t>
              </a:r>
              <a:endParaRPr lang="en-US" altLang="en-US" sz="816" dirty="0">
                <a:solidFill>
                  <a:srgbClr val="00B0F0"/>
                </a:solidFill>
              </a:endParaRPr>
            </a:p>
          </p:txBody>
        </p:sp>
        <p:sp>
          <p:nvSpPr>
            <p:cNvPr id="97" name="Rectangle 96"/>
            <p:cNvSpPr>
              <a:spLocks noChangeArrowheads="1"/>
            </p:cNvSpPr>
            <p:nvPr/>
          </p:nvSpPr>
          <p:spPr bwMode="auto">
            <a:xfrm>
              <a:off x="1489539" y="2827368"/>
              <a:ext cx="160300" cy="9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612" b="1" dirty="0">
                  <a:solidFill>
                    <a:srgbClr val="FFFFFF"/>
                  </a:solidFill>
                  <a:latin typeface="Segoe UI Semibold" panose="020B0702040204020203" pitchFamily="34" charset="0"/>
                </a:rPr>
                <a:t>OUP</a:t>
              </a:r>
              <a:endParaRPr lang="en-US" altLang="en-US" sz="816" dirty="0">
                <a:solidFill>
                  <a:srgbClr val="00B0F0"/>
                </a:solidFill>
              </a:endParaRPr>
            </a:p>
          </p:txBody>
        </p:sp>
        <p:sp>
          <p:nvSpPr>
            <p:cNvPr id="98" name="Freeform 97"/>
            <p:cNvSpPr>
              <a:spLocks/>
            </p:cNvSpPr>
            <p:nvPr/>
          </p:nvSpPr>
          <p:spPr bwMode="auto">
            <a:xfrm>
              <a:off x="1197157" y="2325086"/>
              <a:ext cx="55399" cy="9849"/>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99" name="Freeform 98"/>
            <p:cNvSpPr>
              <a:spLocks/>
            </p:cNvSpPr>
            <p:nvPr/>
          </p:nvSpPr>
          <p:spPr bwMode="auto">
            <a:xfrm>
              <a:off x="1197157" y="2325086"/>
              <a:ext cx="17235" cy="9849"/>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00" name="Freeform 99"/>
            <p:cNvSpPr>
              <a:spLocks/>
            </p:cNvSpPr>
            <p:nvPr/>
          </p:nvSpPr>
          <p:spPr bwMode="auto">
            <a:xfrm>
              <a:off x="1222394" y="2325086"/>
              <a:ext cx="4924" cy="9849"/>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01" name="Freeform 100"/>
            <p:cNvSpPr>
              <a:spLocks/>
            </p:cNvSpPr>
            <p:nvPr/>
          </p:nvSpPr>
          <p:spPr bwMode="auto">
            <a:xfrm>
              <a:off x="1235321" y="2325086"/>
              <a:ext cx="17235" cy="9849"/>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02" name="Freeform 101"/>
            <p:cNvSpPr>
              <a:spLocks/>
            </p:cNvSpPr>
            <p:nvPr/>
          </p:nvSpPr>
          <p:spPr bwMode="auto">
            <a:xfrm>
              <a:off x="1213161" y="2325086"/>
              <a:ext cx="9849" cy="9849"/>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03" name="Freeform 102"/>
            <p:cNvSpPr>
              <a:spLocks/>
            </p:cNvSpPr>
            <p:nvPr/>
          </p:nvSpPr>
          <p:spPr bwMode="auto">
            <a:xfrm>
              <a:off x="1174382" y="2313391"/>
              <a:ext cx="46781" cy="338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04" name="Freeform 103"/>
            <p:cNvSpPr>
              <a:spLocks/>
            </p:cNvSpPr>
            <p:nvPr/>
          </p:nvSpPr>
          <p:spPr bwMode="auto">
            <a:xfrm>
              <a:off x="1226703" y="2325086"/>
              <a:ext cx="10464" cy="9849"/>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05" name="Freeform 104"/>
            <p:cNvSpPr>
              <a:spLocks/>
            </p:cNvSpPr>
            <p:nvPr/>
          </p:nvSpPr>
          <p:spPr bwMode="auto">
            <a:xfrm>
              <a:off x="1229165" y="2313391"/>
              <a:ext cx="47397" cy="338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sp>
          <p:nvSpPr>
            <p:cNvPr id="106" name="Freeform 105"/>
            <p:cNvSpPr>
              <a:spLocks noEditPoints="1"/>
            </p:cNvSpPr>
            <p:nvPr/>
          </p:nvSpPr>
          <p:spPr bwMode="auto">
            <a:xfrm>
              <a:off x="1155916" y="2261070"/>
              <a:ext cx="138497" cy="138497"/>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816" dirty="0">
                <a:solidFill>
                  <a:srgbClr val="00B0F0"/>
                </a:solidFill>
              </a:endParaRPr>
            </a:p>
          </p:txBody>
        </p:sp>
      </p:grpSp>
      <p:sp>
        <p:nvSpPr>
          <p:cNvPr id="109" name="Content Placeholder 2"/>
          <p:cNvSpPr txBox="1">
            <a:spLocks/>
          </p:cNvSpPr>
          <p:nvPr/>
        </p:nvSpPr>
        <p:spPr>
          <a:xfrm>
            <a:off x="8885237" y="3306595"/>
            <a:ext cx="3048000" cy="1377153"/>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b="1" dirty="0">
                <a:latin typeface="Segoe UI Light" panose="020B0502040204020203" pitchFamily="34" charset="0"/>
                <a:cs typeface="Segoe UI Light" panose="020B0502040204020203" pitchFamily="34" charset="0"/>
              </a:rPr>
              <a:t>Unit of management</a:t>
            </a:r>
          </a:p>
          <a:p>
            <a:r>
              <a:rPr lang="en-US" sz="2600" b="1" dirty="0">
                <a:latin typeface="Segoe UI Light" panose="020B0502040204020203" pitchFamily="34" charset="0"/>
                <a:cs typeface="Segoe UI Light" panose="020B0502040204020203" pitchFamily="34" charset="0"/>
              </a:rPr>
              <a:t>Access Control</a:t>
            </a:r>
          </a:p>
          <a:p>
            <a:r>
              <a:rPr lang="en-US" sz="2600" b="1" dirty="0">
                <a:latin typeface="Segoe UI Light" panose="020B0502040204020203" pitchFamily="34" charset="0"/>
                <a:cs typeface="Segoe UI Light" panose="020B0502040204020203" pitchFamily="34" charset="0"/>
              </a:rPr>
              <a:t>Billing </a:t>
            </a:r>
          </a:p>
          <a:p>
            <a:endParaRPr lang="en-US" sz="2040" b="1" dirty="0">
              <a:solidFill>
                <a:srgbClr val="0070C0"/>
              </a:solidFill>
              <a:latin typeface="Segoe UI Light" panose="020B0502040204020203" pitchFamily="34" charset="0"/>
              <a:cs typeface="Segoe UI Light" panose="020B0502040204020203" pitchFamily="34" charset="0"/>
            </a:endParaRPr>
          </a:p>
          <a:p>
            <a:endParaRPr lang="en-US" sz="2040" b="1" dirty="0">
              <a:solidFill>
                <a:srgbClr val="0070C0"/>
              </a:solidFill>
              <a:latin typeface="Segoe UI Light" panose="020B0502040204020203" pitchFamily="34" charset="0"/>
              <a:cs typeface="Segoe UI Light" panose="020B0502040204020203" pitchFamily="34" charset="0"/>
            </a:endParaRPr>
          </a:p>
          <a:p>
            <a:endParaRPr lang="en-US" sz="2040" b="1" dirty="0">
              <a:solidFill>
                <a:srgbClr val="0070C0"/>
              </a:solidFill>
              <a:latin typeface="Segoe UI Light" panose="020B0502040204020203" pitchFamily="34" charset="0"/>
              <a:cs typeface="Segoe UI Light" panose="020B0502040204020203" pitchFamily="34" charset="0"/>
            </a:endParaRPr>
          </a:p>
          <a:p>
            <a:endParaRPr lang="en-US" sz="2040" b="1" dirty="0">
              <a:solidFill>
                <a:srgbClr val="0070C0"/>
              </a:solidFill>
              <a:latin typeface="Segoe UI Light" panose="020B0502040204020203" pitchFamily="34" charset="0"/>
              <a:cs typeface="Segoe UI Light" panose="020B0502040204020203" pitchFamily="34" charset="0"/>
            </a:endParaRPr>
          </a:p>
          <a:p>
            <a:pPr marL="233149" lvl="1">
              <a:spcBef>
                <a:spcPts val="1020"/>
              </a:spcBef>
            </a:pPr>
            <a:endParaRPr lang="en-US" sz="2040" b="1" dirty="0">
              <a:solidFill>
                <a:srgbClr val="0070C0"/>
              </a:solidFill>
              <a:latin typeface="Segoe UI Light"/>
            </a:endParaRPr>
          </a:p>
          <a:p>
            <a:endParaRPr lang="en-US" sz="2040" b="1" dirty="0">
              <a:solidFill>
                <a:srgbClr val="0070C0"/>
              </a:solidFill>
              <a:latin typeface="Segoe UI Light" panose="020B0502040204020203" pitchFamily="34" charset="0"/>
              <a:cs typeface="Segoe UI Light" panose="020B0502040204020203" pitchFamily="34" charset="0"/>
            </a:endParaRPr>
          </a:p>
          <a:p>
            <a:endParaRPr lang="en-US" sz="2040" b="1" dirty="0">
              <a:solidFill>
                <a:srgbClr val="0070C0"/>
              </a:solidFill>
              <a:latin typeface="Segoe UI Light" panose="020B0502040204020203" pitchFamily="34" charset="0"/>
              <a:cs typeface="Segoe UI Light" panose="020B0502040204020203" pitchFamily="34" charset="0"/>
            </a:endParaRPr>
          </a:p>
          <a:p>
            <a:pPr lvl="1"/>
            <a:endParaRPr lang="en-US" sz="2040" b="1" dirty="0">
              <a:solidFill>
                <a:srgbClr val="0070C0"/>
              </a:solidFill>
              <a:latin typeface="Segoe UI Light" panose="020B0502040204020203" pitchFamily="34" charset="0"/>
              <a:cs typeface="Segoe UI Light" panose="020B0502040204020203" pitchFamily="34" charset="0"/>
            </a:endParaRPr>
          </a:p>
        </p:txBody>
      </p:sp>
      <p:sp>
        <p:nvSpPr>
          <p:cNvPr id="107" name="Right Arrow 106"/>
          <p:cNvSpPr/>
          <p:nvPr/>
        </p:nvSpPr>
        <p:spPr>
          <a:xfrm>
            <a:off x="7818437" y="3679079"/>
            <a:ext cx="603450" cy="396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Tree>
    <p:extLst>
      <p:ext uri="{BB962C8B-B14F-4D97-AF65-F5344CB8AC3E}">
        <p14:creationId xmlns:p14="http://schemas.microsoft.com/office/powerpoint/2010/main" val="247760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9FC4-8CC8-485A-85F1-BBA009ED0313}"/>
              </a:ext>
            </a:extLst>
          </p:cNvPr>
          <p:cNvSpPr>
            <a:spLocks noGrp="1"/>
          </p:cNvSpPr>
          <p:nvPr>
            <p:ph type="title"/>
          </p:nvPr>
        </p:nvSpPr>
        <p:spPr/>
        <p:txBody>
          <a:bodyPr/>
          <a:lstStyle/>
          <a:p>
            <a:r>
              <a:rPr lang="en-US" dirty="0"/>
              <a:t>Deployment Options</a:t>
            </a:r>
          </a:p>
        </p:txBody>
      </p:sp>
      <p:sp>
        <p:nvSpPr>
          <p:cNvPr id="3" name="Text Placeholder 2">
            <a:extLst>
              <a:ext uri="{FF2B5EF4-FFF2-40B4-BE49-F238E27FC236}">
                <a16:creationId xmlns:a16="http://schemas.microsoft.com/office/drawing/2014/main" id="{5F01F822-9AC3-4EC9-B317-5267D666721C}"/>
              </a:ext>
            </a:extLst>
          </p:cNvPr>
          <p:cNvSpPr>
            <a:spLocks noGrp="1"/>
          </p:cNvSpPr>
          <p:nvPr>
            <p:ph type="body" sz="quarter" idx="10"/>
          </p:nvPr>
        </p:nvSpPr>
        <p:spPr>
          <a:xfrm>
            <a:off x="274639" y="1439862"/>
            <a:ext cx="11888787" cy="4949047"/>
          </a:xfrm>
        </p:spPr>
        <p:txBody>
          <a:bodyPr/>
          <a:lstStyle/>
          <a:p>
            <a:r>
              <a:rPr lang="en-US" dirty="0"/>
              <a:t>PowerShell </a:t>
            </a:r>
            <a:br>
              <a:rPr lang="en-US" dirty="0"/>
            </a:br>
            <a:r>
              <a:rPr lang="en-US" sz="2400" dirty="0">
                <a:hlinkClick r:id="rId3"/>
              </a:rPr>
              <a:t>https://docs.microsoft.com/en-us/azure/virtual-machines/windows/quick-create-powershell?toc=%2Fazure%2Fvirtual-machines%2Fwindows%2Ftoc.json</a:t>
            </a:r>
            <a:r>
              <a:rPr lang="en-US" sz="2400" dirty="0"/>
              <a:t> </a:t>
            </a:r>
          </a:p>
          <a:p>
            <a:r>
              <a:rPr lang="en-US" dirty="0"/>
              <a:t>CLI</a:t>
            </a:r>
            <a:br>
              <a:rPr lang="en-US" dirty="0"/>
            </a:br>
            <a:r>
              <a:rPr lang="en-US" sz="2400" dirty="0">
                <a:hlinkClick r:id="rId4"/>
              </a:rPr>
              <a:t>https://docs.microsoft.com/en-us/azure/virtual-machines/windows/quick-create-cli</a:t>
            </a:r>
            <a:r>
              <a:rPr lang="en-US" sz="2400" dirty="0"/>
              <a:t> </a:t>
            </a:r>
            <a:endParaRPr lang="en-US" dirty="0"/>
          </a:p>
          <a:p>
            <a:r>
              <a:rPr lang="en-US" dirty="0"/>
              <a:t>Terraform by </a:t>
            </a:r>
            <a:r>
              <a:rPr lang="en-US" dirty="0" err="1"/>
              <a:t>HashiCorp</a:t>
            </a:r>
            <a:br>
              <a:rPr lang="en-US" dirty="0"/>
            </a:br>
            <a:r>
              <a:rPr lang="en-US" sz="2400" dirty="0">
                <a:hlinkClick r:id="rId5"/>
              </a:rPr>
              <a:t>https://azure.microsoft.com/en-us/blog/investing-deeply-in-terraform-on-azure/</a:t>
            </a:r>
            <a:r>
              <a:rPr lang="en-US" sz="2400" dirty="0"/>
              <a:t> </a:t>
            </a:r>
          </a:p>
          <a:p>
            <a:r>
              <a:rPr lang="en-US" dirty="0"/>
              <a:t>Ansible</a:t>
            </a:r>
            <a:br>
              <a:rPr lang="en-US" dirty="0"/>
            </a:br>
            <a:r>
              <a:rPr lang="en-US" sz="2400" dirty="0">
                <a:hlinkClick r:id="rId6"/>
              </a:rPr>
              <a:t>https://www.ansible.com/microsoft-azure</a:t>
            </a:r>
            <a:r>
              <a:rPr lang="en-US" sz="2400" dirty="0"/>
              <a:t> </a:t>
            </a:r>
          </a:p>
          <a:p>
            <a:endParaRPr lang="en-US" dirty="0"/>
          </a:p>
        </p:txBody>
      </p:sp>
    </p:spTree>
    <p:extLst>
      <p:ext uri="{BB962C8B-B14F-4D97-AF65-F5344CB8AC3E}">
        <p14:creationId xmlns:p14="http://schemas.microsoft.com/office/powerpoint/2010/main" val="26565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ARM Templates</a:t>
            </a:r>
          </a:p>
        </p:txBody>
      </p:sp>
    </p:spTree>
    <p:extLst>
      <p:ext uri="{BB962C8B-B14F-4D97-AF65-F5344CB8AC3E}">
        <p14:creationId xmlns:p14="http://schemas.microsoft.com/office/powerpoint/2010/main" val="292890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0284-42A8-4ECE-A81A-5FD2E2BD7DAD}"/>
              </a:ext>
            </a:extLst>
          </p:cNvPr>
          <p:cNvSpPr>
            <a:spLocks noGrp="1"/>
          </p:cNvSpPr>
          <p:nvPr>
            <p:ph type="title"/>
          </p:nvPr>
        </p:nvSpPr>
        <p:spPr/>
        <p:txBody>
          <a:bodyPr/>
          <a:lstStyle/>
          <a:p>
            <a:r>
              <a:rPr lang="en-US" dirty="0"/>
              <a:t>ARM Templates</a:t>
            </a:r>
          </a:p>
        </p:txBody>
      </p:sp>
      <p:sp>
        <p:nvSpPr>
          <p:cNvPr id="3" name="Text Placeholder 2">
            <a:extLst>
              <a:ext uri="{FF2B5EF4-FFF2-40B4-BE49-F238E27FC236}">
                <a16:creationId xmlns:a16="http://schemas.microsoft.com/office/drawing/2014/main" id="{28B40589-1C80-44C5-8F42-8C085E761960}"/>
              </a:ext>
            </a:extLst>
          </p:cNvPr>
          <p:cNvSpPr>
            <a:spLocks noGrp="1"/>
          </p:cNvSpPr>
          <p:nvPr>
            <p:ph type="body" sz="quarter" idx="10"/>
          </p:nvPr>
        </p:nvSpPr>
        <p:spPr>
          <a:xfrm>
            <a:off x="274640" y="1212851"/>
            <a:ext cx="11887200" cy="6528967"/>
          </a:xfrm>
        </p:spPr>
        <p:txBody>
          <a:bodyPr/>
          <a:lstStyle/>
          <a:p>
            <a:r>
              <a:rPr lang="en-US" sz="3200" dirty="0"/>
              <a:t>JSON file that describes an entire environment for deployment.</a:t>
            </a:r>
          </a:p>
          <a:p>
            <a:r>
              <a:rPr lang="en-US" sz="3200" dirty="0"/>
              <a:t>“Infrastructure as Code”</a:t>
            </a:r>
          </a:p>
          <a:p>
            <a:r>
              <a:rPr lang="en-US" sz="3200" dirty="0"/>
              <a:t>Source file, checked-in</a:t>
            </a:r>
          </a:p>
          <a:p>
            <a:r>
              <a:rPr lang="en-US" sz="3200" dirty="0"/>
              <a:t>Specifies resources and dependencies and connections</a:t>
            </a:r>
          </a:p>
          <a:p>
            <a:r>
              <a:rPr lang="en-US" sz="3200" dirty="0"/>
              <a:t>Parametrized input/output</a:t>
            </a:r>
            <a:br>
              <a:rPr lang="en-US" sz="3200" dirty="0"/>
            </a:br>
            <a:endParaRPr lang="en-US" sz="3200" dirty="0"/>
          </a:p>
          <a:p>
            <a:pPr marL="228600" lvl="1" indent="0">
              <a:buNone/>
            </a:pPr>
            <a:r>
              <a:rPr lang="en-US" dirty="0"/>
              <a:t>An entire HPC cluster can be</a:t>
            </a:r>
          </a:p>
          <a:p>
            <a:pPr marL="228600" lvl="1" indent="0">
              <a:buNone/>
            </a:pPr>
            <a:r>
              <a:rPr lang="en-US" dirty="0"/>
              <a:t>defined in a single JSON Template</a:t>
            </a:r>
          </a:p>
          <a:p>
            <a:pPr marL="228600" lvl="1" indent="0">
              <a:buNone/>
            </a:pPr>
            <a:r>
              <a:rPr lang="en-US" dirty="0"/>
              <a:t>and deployed in one operation</a:t>
            </a:r>
          </a:p>
          <a:p>
            <a:pPr marL="461749" lvl="2">
              <a:spcBef>
                <a:spcPts val="1020"/>
              </a:spcBef>
            </a:pPr>
            <a:r>
              <a:rPr lang="en-US" b="1" dirty="0">
                <a:solidFill>
                  <a:schemeClr val="tx1"/>
                </a:solidFill>
                <a:latin typeface="Segoe UI Light"/>
              </a:rPr>
              <a:t>Power of Repeatability</a:t>
            </a:r>
          </a:p>
          <a:p>
            <a:pPr marL="461749" lvl="2">
              <a:spcBef>
                <a:spcPts val="1020"/>
              </a:spcBef>
            </a:pPr>
            <a:r>
              <a:rPr lang="en-US" b="1" dirty="0">
                <a:solidFill>
                  <a:schemeClr val="tx1"/>
                </a:solidFill>
                <a:latin typeface="Segoe UI Light"/>
              </a:rPr>
              <a:t>Fast deployment</a:t>
            </a:r>
          </a:p>
          <a:p>
            <a:pPr marL="228600" lvl="1" indent="0">
              <a:buNone/>
            </a:pPr>
            <a:endParaRPr lang="en-US" dirty="0"/>
          </a:p>
          <a:p>
            <a:pPr marL="228600" lvl="1" indent="0">
              <a:buNone/>
            </a:pPr>
            <a:endParaRPr lang="en-US" dirty="0"/>
          </a:p>
        </p:txBody>
      </p:sp>
      <p:pic>
        <p:nvPicPr>
          <p:cNvPr id="4" name="Picture 3">
            <a:extLst>
              <a:ext uri="{FF2B5EF4-FFF2-40B4-BE49-F238E27FC236}">
                <a16:creationId xmlns:a16="http://schemas.microsoft.com/office/drawing/2014/main" id="{AC083347-773D-46BA-8364-7817A07C58FF}"/>
              </a:ext>
            </a:extLst>
          </p:cNvPr>
          <p:cNvPicPr>
            <a:picLocks noChangeAspect="1"/>
          </p:cNvPicPr>
          <p:nvPr/>
        </p:nvPicPr>
        <p:blipFill>
          <a:blip r:embed="rId3"/>
          <a:stretch>
            <a:fillRect/>
          </a:stretch>
        </p:blipFill>
        <p:spPr>
          <a:xfrm>
            <a:off x="6523037" y="3878262"/>
            <a:ext cx="4343400" cy="2989046"/>
          </a:xfrm>
          <a:prstGeom prst="rect">
            <a:avLst/>
          </a:prstGeom>
        </p:spPr>
      </p:pic>
    </p:spTree>
    <p:extLst>
      <p:ext uri="{BB962C8B-B14F-4D97-AF65-F5344CB8AC3E}">
        <p14:creationId xmlns:p14="http://schemas.microsoft.com/office/powerpoint/2010/main" val="40097825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C9810-5FB9-46BA-A437-B0A4473C2A8C}"/>
              </a:ext>
            </a:extLst>
          </p:cNvPr>
          <p:cNvSpPr>
            <a:spLocks noGrp="1"/>
          </p:cNvSpPr>
          <p:nvPr>
            <p:ph type="title"/>
          </p:nvPr>
        </p:nvSpPr>
        <p:spPr/>
        <p:txBody>
          <a:bodyPr/>
          <a:lstStyle/>
          <a:p>
            <a:r>
              <a:rPr lang="en-US" sz="4400" dirty="0" err="1"/>
              <a:t>Github</a:t>
            </a:r>
            <a:r>
              <a:rPr lang="en-US" sz="4400" dirty="0"/>
              <a:t> Repositories for Big Compute Environments</a:t>
            </a:r>
          </a:p>
        </p:txBody>
      </p:sp>
      <p:sp>
        <p:nvSpPr>
          <p:cNvPr id="4" name="TextBox 3">
            <a:extLst>
              <a:ext uri="{FF2B5EF4-FFF2-40B4-BE49-F238E27FC236}">
                <a16:creationId xmlns:a16="http://schemas.microsoft.com/office/drawing/2014/main" id="{93CA0009-49B4-4C36-8A34-D4DB0103F90C}"/>
              </a:ext>
            </a:extLst>
          </p:cNvPr>
          <p:cNvSpPr txBox="1"/>
          <p:nvPr/>
        </p:nvSpPr>
        <p:spPr>
          <a:xfrm>
            <a:off x="350837" y="1668462"/>
            <a:ext cx="11430000" cy="5653855"/>
          </a:xfrm>
          <a:prstGeom prst="rect">
            <a:avLst/>
          </a:prstGeom>
          <a:noFill/>
        </p:spPr>
        <p:txBody>
          <a:bodyPr wrap="square" lIns="182880" tIns="146304" rIns="182880" bIns="146304" rtlCol="0">
            <a:spAutoFit/>
          </a:bodyPr>
          <a:lstStyle/>
          <a:p>
            <a:r>
              <a:rPr lang="en-US" sz="2800" dirty="0">
                <a:gradFill>
                  <a:gsLst>
                    <a:gs pos="7965">
                      <a:schemeClr val="tx1"/>
                    </a:gs>
                    <a:gs pos="63000">
                      <a:schemeClr val="tx1"/>
                    </a:gs>
                  </a:gsLst>
                  <a:lin ang="5400000" scaled="0"/>
                </a:gradFill>
                <a:hlinkClick r:id="rId3"/>
              </a:rPr>
              <a:t>https://github.com/grandparoach/simpleMPIPOC/tree/Ready</a:t>
            </a:r>
          </a:p>
          <a:p>
            <a:endParaRPr lang="en-US" sz="2800" dirty="0">
              <a:gradFill>
                <a:gsLst>
                  <a:gs pos="7965">
                    <a:schemeClr val="tx1"/>
                  </a:gs>
                  <a:gs pos="63000">
                    <a:schemeClr val="tx1"/>
                  </a:gs>
                </a:gsLst>
                <a:lin ang="5400000" scaled="0"/>
              </a:gradFill>
              <a:hlinkClick r:id="rId3"/>
            </a:endParaRPr>
          </a:p>
          <a:p>
            <a:r>
              <a:rPr lang="en-US" sz="2800" dirty="0">
                <a:gradFill>
                  <a:gsLst>
                    <a:gs pos="7965">
                      <a:schemeClr val="tx1"/>
                    </a:gs>
                    <a:gs pos="63000">
                      <a:schemeClr val="tx1"/>
                    </a:gs>
                  </a:gsLst>
                  <a:lin ang="5400000" scaled="0"/>
                </a:gradFill>
                <a:hlinkClick r:id="rId3"/>
              </a:rPr>
              <a:t>https://github.com/xpillons/azure-hpc/tree/master/Compute-Grid-Infra</a:t>
            </a:r>
          </a:p>
          <a:p>
            <a:endParaRPr lang="en-US" sz="2800" dirty="0">
              <a:gradFill>
                <a:gsLst>
                  <a:gs pos="7965">
                    <a:schemeClr val="tx1"/>
                  </a:gs>
                  <a:gs pos="63000">
                    <a:schemeClr val="tx1"/>
                  </a:gs>
                </a:gsLst>
                <a:lin ang="5400000" scaled="0"/>
              </a:gradFill>
              <a:hlinkClick r:id="rId3"/>
            </a:endParaRPr>
          </a:p>
          <a:p>
            <a:r>
              <a:rPr lang="en-US" sz="2800" dirty="0">
                <a:gradFill>
                  <a:gsLst>
                    <a:gs pos="7965">
                      <a:schemeClr val="tx1"/>
                    </a:gs>
                    <a:gs pos="63000">
                      <a:schemeClr val="tx1"/>
                    </a:gs>
                  </a:gsLst>
                  <a:lin ang="5400000" scaled="0"/>
                </a:gradFill>
                <a:hlinkClick r:id="rId3"/>
              </a:rPr>
              <a:t>https://github.com/tanewill/AHOD-HPC</a:t>
            </a:r>
            <a:endParaRPr lang="en-US" sz="2800" dirty="0">
              <a:gradFill>
                <a:gsLst>
                  <a:gs pos="7965">
                    <a:schemeClr val="tx1"/>
                  </a:gs>
                  <a:gs pos="63000">
                    <a:schemeClr val="tx1"/>
                  </a:gs>
                </a:gsLst>
                <a:lin ang="5400000" scaled="0"/>
              </a:gradFill>
            </a:endParaRPr>
          </a:p>
          <a:p>
            <a:endParaRPr lang="en-US" sz="2800" dirty="0">
              <a:gradFill>
                <a:gsLst>
                  <a:gs pos="7965">
                    <a:schemeClr val="tx1"/>
                  </a:gs>
                  <a:gs pos="63000">
                    <a:schemeClr val="tx1"/>
                  </a:gs>
                </a:gsLst>
                <a:lin ang="5400000" scaled="0"/>
              </a:gradFill>
            </a:endParaRPr>
          </a:p>
          <a:p>
            <a:r>
              <a:rPr lang="en-US" sz="2800" dirty="0">
                <a:gradFill>
                  <a:gsLst>
                    <a:gs pos="7965">
                      <a:schemeClr val="tx1"/>
                    </a:gs>
                    <a:gs pos="63000">
                      <a:schemeClr val="tx1"/>
                    </a:gs>
                  </a:gsLst>
                  <a:lin ang="5400000" scaled="0"/>
                </a:gradFill>
                <a:hlinkClick r:id="rId4"/>
              </a:rPr>
              <a:t>https://github.com/smith1511/hpc</a:t>
            </a:r>
            <a:r>
              <a:rPr lang="en-US" sz="2800" dirty="0">
                <a:gradFill>
                  <a:gsLst>
                    <a:gs pos="7965">
                      <a:schemeClr val="tx1"/>
                    </a:gs>
                    <a:gs pos="63000">
                      <a:schemeClr val="tx1"/>
                    </a:gs>
                  </a:gsLst>
                  <a:lin ang="5400000" scaled="0"/>
                </a:gradFill>
              </a:rPr>
              <a:t> </a:t>
            </a:r>
          </a:p>
          <a:p>
            <a:endParaRPr lang="en-US" sz="2800" dirty="0">
              <a:gradFill>
                <a:gsLst>
                  <a:gs pos="7965">
                    <a:schemeClr val="tx1"/>
                  </a:gs>
                  <a:gs pos="63000">
                    <a:schemeClr val="tx1"/>
                  </a:gs>
                </a:gsLst>
                <a:lin ang="5400000" scaled="0"/>
              </a:gradFill>
            </a:endParaRPr>
          </a:p>
          <a:p>
            <a:r>
              <a:rPr lang="en-US" sz="2800" dirty="0">
                <a:gradFill>
                  <a:gsLst>
                    <a:gs pos="7965">
                      <a:schemeClr val="tx1"/>
                    </a:gs>
                    <a:gs pos="63000">
                      <a:schemeClr val="tx1"/>
                    </a:gs>
                  </a:gsLst>
                  <a:lin ang="5400000" scaled="0"/>
                </a:gradFill>
                <a:hlinkClick r:id="rId5"/>
              </a:rPr>
              <a:t>https://github.com/mkiernan/FlexHPC</a:t>
            </a:r>
            <a:r>
              <a:rPr lang="en-US" sz="2800" dirty="0">
                <a:gradFill>
                  <a:gsLst>
                    <a:gs pos="7965">
                      <a:schemeClr val="tx1"/>
                    </a:gs>
                    <a:gs pos="63000">
                      <a:schemeClr val="tx1"/>
                    </a:gs>
                  </a:gsLst>
                  <a:lin ang="5400000" scaled="0"/>
                </a:gradFill>
              </a:rPr>
              <a:t> </a:t>
            </a:r>
          </a:p>
          <a:p>
            <a:endParaRPr lang="en-US" sz="2400" dirty="0">
              <a:gradFill>
                <a:gsLst>
                  <a:gs pos="7965">
                    <a:schemeClr val="tx1"/>
                  </a:gs>
                  <a:gs pos="63000">
                    <a:schemeClr val="tx1"/>
                  </a:gs>
                </a:gsLst>
                <a:lin ang="5400000" scaled="0"/>
              </a:gradFill>
            </a:endParaRPr>
          </a:p>
          <a:p>
            <a:r>
              <a:rPr lang="en-US" sz="2400" dirty="0">
                <a:gradFill>
                  <a:gsLst>
                    <a:gs pos="7965">
                      <a:schemeClr val="tx1"/>
                    </a:gs>
                    <a:gs pos="63000">
                      <a:schemeClr val="tx1"/>
                    </a:gs>
                  </a:gsLst>
                  <a:lin ang="5400000" scaled="0"/>
                </a:gradFill>
              </a:rPr>
              <a:t> </a:t>
            </a:r>
          </a:p>
          <a:p>
            <a:pPr marL="923571" lvl="1"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9056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Portal / Cloud Shell</a:t>
            </a:r>
          </a:p>
        </p:txBody>
      </p:sp>
    </p:spTree>
    <p:extLst>
      <p:ext uri="{BB962C8B-B14F-4D97-AF65-F5344CB8AC3E}">
        <p14:creationId xmlns:p14="http://schemas.microsoft.com/office/powerpoint/2010/main" val="140907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D2171E-5053-4750-B86C-9954756D2407}"/>
              </a:ext>
            </a:extLst>
          </p:cNvPr>
          <p:cNvPicPr>
            <a:picLocks noChangeAspect="1"/>
          </p:cNvPicPr>
          <p:nvPr/>
        </p:nvPicPr>
        <p:blipFill>
          <a:blip r:embed="rId3"/>
          <a:stretch>
            <a:fillRect/>
          </a:stretch>
        </p:blipFill>
        <p:spPr>
          <a:xfrm>
            <a:off x="-1" y="59958"/>
            <a:ext cx="12436475" cy="6874607"/>
          </a:xfrm>
          <a:prstGeom prst="rect">
            <a:avLst/>
          </a:prstGeom>
        </p:spPr>
      </p:pic>
    </p:spTree>
    <p:extLst>
      <p:ext uri="{BB962C8B-B14F-4D97-AF65-F5344CB8AC3E}">
        <p14:creationId xmlns:p14="http://schemas.microsoft.com/office/powerpoint/2010/main" val="392287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Azure Batch Scenarios</a:t>
            </a:r>
          </a:p>
        </p:txBody>
      </p:sp>
    </p:spTree>
    <p:extLst>
      <p:ext uri="{BB962C8B-B14F-4D97-AF65-F5344CB8AC3E}">
        <p14:creationId xmlns:p14="http://schemas.microsoft.com/office/powerpoint/2010/main" val="143139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3203772" cy="7427122"/>
          </a:xfrm>
          <a:prstGeom prst="rect">
            <a:avLst/>
          </a:prstGeom>
        </p:spPr>
      </p:pic>
    </p:spTree>
    <p:extLst>
      <p:ext uri="{BB962C8B-B14F-4D97-AF65-F5344CB8AC3E}">
        <p14:creationId xmlns:p14="http://schemas.microsoft.com/office/powerpoint/2010/main" val="98816370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Execution Pattern on Azure</a:t>
            </a:r>
          </a:p>
        </p:txBody>
      </p:sp>
      <p:sp>
        <p:nvSpPr>
          <p:cNvPr id="7" name="Rectangle 6"/>
          <p:cNvSpPr/>
          <p:nvPr/>
        </p:nvSpPr>
        <p:spPr bwMode="auto">
          <a:xfrm>
            <a:off x="8502758" y="5265885"/>
            <a:ext cx="3657600" cy="1034756"/>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82880" marR="0" lvl="0" indent="-182880" algn="l" defTabSz="91409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Commodity to </a:t>
            </a:r>
            <a:b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high-performance</a:t>
            </a:r>
          </a:p>
          <a:p>
            <a:pPr marL="182880" marR="0" lvl="0" indent="-182880" algn="l" defTabSz="91409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Small to huge</a:t>
            </a:r>
          </a:p>
          <a:p>
            <a:pPr marL="182880" marR="0" lvl="0" indent="-182880" algn="l" defTabSz="91409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RDMA network for </a:t>
            </a:r>
            <a:b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tightly coupled tasks</a:t>
            </a:r>
          </a:p>
        </p:txBody>
      </p:sp>
      <p:sp>
        <p:nvSpPr>
          <p:cNvPr id="8" name="Rectangle 7"/>
          <p:cNvSpPr/>
          <p:nvPr/>
        </p:nvSpPr>
        <p:spPr bwMode="auto">
          <a:xfrm>
            <a:off x="8502758" y="3740146"/>
            <a:ext cx="3657600" cy="880735"/>
          </a:xfrm>
          <a:prstGeom prst="rect">
            <a:avLst/>
          </a:prstGeom>
          <a:noFill/>
          <a:ln w="19050">
            <a:no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82880" marR="0" lvl="0" indent="-182880" algn="l" defTabSz="91409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IaaS or PaaS</a:t>
            </a:r>
          </a:p>
          <a:p>
            <a:pPr marL="182880" marR="0" lvl="0" indent="-182880" algn="l" defTabSz="91409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Standard and </a:t>
            </a:r>
            <a:b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custom images</a:t>
            </a:r>
          </a:p>
          <a:p>
            <a:pPr marL="182880" marR="0" lvl="0" indent="-182880" algn="l" defTabSz="91409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Windows or Linux</a:t>
            </a:r>
          </a:p>
        </p:txBody>
      </p:sp>
      <p:sp>
        <p:nvSpPr>
          <p:cNvPr id="9" name="Rounded Rectangle 8"/>
          <p:cNvSpPr/>
          <p:nvPr/>
        </p:nvSpPr>
        <p:spPr>
          <a:xfrm>
            <a:off x="192338" y="4567440"/>
            <a:ext cx="7478461" cy="1625159"/>
          </a:xfrm>
          <a:prstGeom prst="roundRect">
            <a:avLst>
              <a:gd name="adj" fmla="val 0"/>
            </a:avLst>
          </a:prstGeom>
          <a:noFill/>
          <a:ln w="10795" cap="flat" cmpd="sng" algn="ctr">
            <a:solidFill>
              <a:schemeClr val="tx1"/>
            </a:solidFill>
            <a:prstDash val="solid"/>
            <a:roun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4" name="Group 3"/>
          <p:cNvGrpSpPr/>
          <p:nvPr/>
        </p:nvGrpSpPr>
        <p:grpSpPr>
          <a:xfrm>
            <a:off x="282500" y="4654090"/>
            <a:ext cx="7298136" cy="1472416"/>
            <a:chOff x="285796" y="4909275"/>
            <a:chExt cx="7298136" cy="1472416"/>
          </a:xfrm>
        </p:grpSpPr>
        <p:sp>
          <p:nvSpPr>
            <p:cNvPr id="10" name="Rounded Rectangle 9"/>
            <p:cNvSpPr/>
            <p:nvPr/>
          </p:nvSpPr>
          <p:spPr>
            <a:xfrm>
              <a:off x="285796" y="4909275"/>
              <a:ext cx="3566160"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PaaS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Cloud Services</a:t>
              </a:r>
            </a:p>
          </p:txBody>
        </p:sp>
        <p:sp>
          <p:nvSpPr>
            <p:cNvPr id="11" name="Rounded Rectangle 10"/>
            <p:cNvSpPr/>
            <p:nvPr/>
          </p:nvSpPr>
          <p:spPr>
            <a:xfrm>
              <a:off x="4013536" y="4909275"/>
              <a:ext cx="3570396"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IaaS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Virtual Machines</a:t>
              </a:r>
            </a:p>
          </p:txBody>
        </p:sp>
        <p:sp>
          <p:nvSpPr>
            <p:cNvPr id="14" name="Rounded Rectangle 13"/>
            <p:cNvSpPr/>
            <p:nvPr/>
          </p:nvSpPr>
          <p:spPr>
            <a:xfrm>
              <a:off x="285796" y="5741611"/>
              <a:ext cx="7298136" cy="640080"/>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Hardware</a:t>
              </a:r>
            </a:p>
          </p:txBody>
        </p:sp>
      </p:grpSp>
      <p:grpSp>
        <p:nvGrpSpPr>
          <p:cNvPr id="31" name="Group 30"/>
          <p:cNvGrpSpPr/>
          <p:nvPr/>
        </p:nvGrpSpPr>
        <p:grpSpPr>
          <a:xfrm>
            <a:off x="274638" y="1208433"/>
            <a:ext cx="7315200" cy="3325346"/>
            <a:chOff x="274638" y="1208433"/>
            <a:chExt cx="7315200" cy="3325346"/>
          </a:xfrm>
        </p:grpSpPr>
        <p:cxnSp>
          <p:nvCxnSpPr>
            <p:cNvPr id="16" name="Straight Arrow Connector 15"/>
            <p:cNvCxnSpPr/>
            <p:nvPr/>
          </p:nvCxnSpPr>
          <p:spPr>
            <a:xfrm>
              <a:off x="3930073" y="1699139"/>
              <a:ext cx="5346" cy="2834640"/>
            </a:xfrm>
            <a:prstGeom prst="straightConnector1">
              <a:avLst/>
            </a:prstGeom>
            <a:noFill/>
            <a:ln w="41275" cap="rnd" cmpd="sng" algn="ctr">
              <a:solidFill>
                <a:schemeClr val="tx1"/>
              </a:solidFill>
              <a:prstDash val="sysDot"/>
              <a:tailEnd type="none"/>
            </a:ln>
            <a:effectLst/>
          </p:spPr>
        </p:cxnSp>
        <p:sp>
          <p:nvSpPr>
            <p:cNvPr id="13" name="Rounded Rectangle 12"/>
            <p:cNvSpPr/>
            <p:nvPr/>
          </p:nvSpPr>
          <p:spPr>
            <a:xfrm>
              <a:off x="274638" y="1208433"/>
              <a:ext cx="7315200" cy="469903"/>
            </a:xfrm>
            <a:prstGeom prst="roundRect">
              <a:avLst>
                <a:gd name="adj" fmla="val 0"/>
              </a:avLst>
            </a:prstGeom>
            <a:solidFill>
              <a:schemeClr val="accent5"/>
            </a:solidFill>
            <a:ln>
              <a:no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User application or service</a:t>
              </a:r>
            </a:p>
          </p:txBody>
        </p:sp>
      </p:grpSp>
      <p:sp>
        <p:nvSpPr>
          <p:cNvPr id="6" name="Rectangle 5"/>
          <p:cNvSpPr/>
          <p:nvPr/>
        </p:nvSpPr>
        <p:spPr bwMode="auto">
          <a:xfrm>
            <a:off x="285796" y="1740398"/>
            <a:ext cx="3566160" cy="640080"/>
          </a:xfrm>
          <a:prstGeom prst="rect">
            <a:avLst/>
          </a:prstGeom>
          <a:solidFill>
            <a:schemeClr val="tx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250">
                      <a:srgbClr val="008272"/>
                    </a:gs>
                    <a:gs pos="100000">
                      <a:srgbClr val="008272"/>
                    </a:gs>
                  </a:gsLst>
                  <a:lin ang="5400000" scaled="0"/>
                </a:gradFill>
                <a:effectLst/>
                <a:uLnTx/>
                <a:uFillTx/>
                <a:latin typeface="Segoe UI"/>
                <a:ea typeface="Segoe UI" pitchFamily="34" charset="0"/>
                <a:cs typeface="Segoe UI" pitchFamily="34" charset="0"/>
              </a:rPr>
              <a:t>Get and manage VMs</a:t>
            </a:r>
          </a:p>
        </p:txBody>
      </p:sp>
      <p:sp>
        <p:nvSpPr>
          <p:cNvPr id="17" name="Rectangle 16"/>
          <p:cNvSpPr/>
          <p:nvPr/>
        </p:nvSpPr>
        <p:spPr bwMode="auto">
          <a:xfrm>
            <a:off x="4013536" y="2443158"/>
            <a:ext cx="3570396" cy="640080"/>
          </a:xfrm>
          <a:prstGeom prst="rect">
            <a:avLst/>
          </a:prstGeom>
          <a:solidFill>
            <a:schemeClr val="tx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250">
                      <a:srgbClr val="008272"/>
                    </a:gs>
                    <a:gs pos="100000">
                      <a:srgbClr val="008272"/>
                    </a:gs>
                  </a:gsLst>
                  <a:lin ang="5400000" scaled="0"/>
                </a:gradFill>
                <a:effectLst/>
                <a:uLnTx/>
                <a:uFillTx/>
                <a:latin typeface="Segoe UI"/>
                <a:ea typeface="Segoe UI" pitchFamily="34" charset="0"/>
                <a:cs typeface="Segoe UI" pitchFamily="34" charset="0"/>
              </a:rPr>
              <a:t>Start the tasks</a:t>
            </a:r>
          </a:p>
        </p:txBody>
      </p:sp>
      <p:sp>
        <p:nvSpPr>
          <p:cNvPr id="19" name="Rectangle 18"/>
          <p:cNvSpPr/>
          <p:nvPr/>
        </p:nvSpPr>
        <p:spPr bwMode="auto">
          <a:xfrm>
            <a:off x="285796" y="3145918"/>
            <a:ext cx="3566160" cy="640080"/>
          </a:xfrm>
          <a:prstGeom prst="rect">
            <a:avLst/>
          </a:prstGeom>
          <a:solidFill>
            <a:schemeClr val="tx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250">
                      <a:srgbClr val="008272"/>
                    </a:gs>
                    <a:gs pos="100000">
                      <a:srgbClr val="008272"/>
                    </a:gs>
                  </a:gsLst>
                  <a:lin ang="5400000" scaled="0"/>
                </a:gradFill>
                <a:effectLst/>
                <a:uLnTx/>
                <a:uFillTx/>
                <a:latin typeface="Segoe UI"/>
                <a:ea typeface="Segoe UI" pitchFamily="34" charset="0"/>
                <a:cs typeface="Segoe UI" pitchFamily="34" charset="0"/>
              </a:rPr>
              <a:t>Move task input and output</a:t>
            </a:r>
          </a:p>
        </p:txBody>
      </p:sp>
      <p:sp>
        <p:nvSpPr>
          <p:cNvPr id="20" name="Rectangle 19"/>
          <p:cNvSpPr/>
          <p:nvPr/>
        </p:nvSpPr>
        <p:spPr bwMode="auto">
          <a:xfrm>
            <a:off x="4013536" y="3145918"/>
            <a:ext cx="3576301" cy="640080"/>
          </a:xfrm>
          <a:prstGeom prst="rect">
            <a:avLst/>
          </a:prstGeom>
          <a:solidFill>
            <a:schemeClr val="tx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250">
                      <a:srgbClr val="008272"/>
                    </a:gs>
                    <a:gs pos="100000">
                      <a:srgbClr val="008272"/>
                    </a:gs>
                  </a:gsLst>
                  <a:lin ang="5400000" scaled="0"/>
                </a:gradFill>
                <a:effectLst/>
                <a:uLnTx/>
                <a:uFillTx/>
                <a:latin typeface="Segoe UI"/>
                <a:ea typeface="Segoe UI" pitchFamily="34" charset="0"/>
                <a:cs typeface="Segoe UI" pitchFamily="34" charset="0"/>
              </a:rPr>
              <a:t>Queue tasks</a:t>
            </a:r>
          </a:p>
        </p:txBody>
      </p:sp>
      <p:sp>
        <p:nvSpPr>
          <p:cNvPr id="21" name="Rectangle 20"/>
          <p:cNvSpPr/>
          <p:nvPr/>
        </p:nvSpPr>
        <p:spPr bwMode="auto">
          <a:xfrm>
            <a:off x="4013536" y="1740398"/>
            <a:ext cx="3576301" cy="640080"/>
          </a:xfrm>
          <a:prstGeom prst="rect">
            <a:avLst/>
          </a:prstGeom>
          <a:solidFill>
            <a:schemeClr val="tx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250">
                      <a:srgbClr val="008272"/>
                    </a:gs>
                    <a:gs pos="100000">
                      <a:srgbClr val="008272"/>
                    </a:gs>
                  </a:gsLst>
                  <a:lin ang="5400000" scaled="0"/>
                </a:gradFill>
                <a:effectLst/>
                <a:uLnTx/>
                <a:uFillTx/>
                <a:latin typeface="Segoe UI"/>
                <a:ea typeface="Segoe UI" pitchFamily="34" charset="0"/>
                <a:cs typeface="Segoe UI" pitchFamily="34" charset="0"/>
              </a:rPr>
              <a:t>Install task applications</a:t>
            </a:r>
          </a:p>
        </p:txBody>
      </p:sp>
      <p:sp>
        <p:nvSpPr>
          <p:cNvPr id="22" name="Rectangle 21"/>
          <p:cNvSpPr/>
          <p:nvPr/>
        </p:nvSpPr>
        <p:spPr bwMode="auto">
          <a:xfrm>
            <a:off x="4013536" y="3848678"/>
            <a:ext cx="3576301" cy="640080"/>
          </a:xfrm>
          <a:prstGeom prst="rect">
            <a:avLst/>
          </a:prstGeom>
          <a:solidFill>
            <a:schemeClr val="tx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250">
                      <a:srgbClr val="008272"/>
                    </a:gs>
                    <a:gs pos="100000">
                      <a:srgbClr val="008272"/>
                    </a:gs>
                  </a:gsLst>
                  <a:lin ang="5400000" scaled="0"/>
                </a:gradFill>
                <a:effectLst/>
                <a:uLnTx/>
                <a:uFillTx/>
                <a:latin typeface="Segoe UI"/>
                <a:ea typeface="Segoe UI" pitchFamily="34" charset="0"/>
                <a:cs typeface="Segoe UI" pitchFamily="34" charset="0"/>
              </a:rPr>
              <a:t>Scale up and down</a:t>
            </a:r>
          </a:p>
        </p:txBody>
      </p:sp>
      <p:sp>
        <p:nvSpPr>
          <p:cNvPr id="23" name="Rectangle 22"/>
          <p:cNvSpPr/>
          <p:nvPr/>
        </p:nvSpPr>
        <p:spPr bwMode="auto">
          <a:xfrm>
            <a:off x="285796" y="3848678"/>
            <a:ext cx="3566160" cy="640080"/>
          </a:xfrm>
          <a:prstGeom prst="rect">
            <a:avLst/>
          </a:prstGeom>
          <a:solidFill>
            <a:schemeClr val="tx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250">
                      <a:srgbClr val="008272"/>
                    </a:gs>
                    <a:gs pos="100000">
                      <a:srgbClr val="008272"/>
                    </a:gs>
                  </a:gsLst>
                  <a:lin ang="5400000" scaled="0"/>
                </a:gradFill>
                <a:effectLst/>
                <a:uLnTx/>
                <a:uFillTx/>
                <a:latin typeface="Segoe UI"/>
                <a:ea typeface="Segoe UI" pitchFamily="34" charset="0"/>
                <a:cs typeface="Segoe UI" pitchFamily="34" charset="0"/>
              </a:rPr>
              <a:t>Task failure? Task frozen?</a:t>
            </a:r>
          </a:p>
        </p:txBody>
      </p:sp>
      <p:sp>
        <p:nvSpPr>
          <p:cNvPr id="24" name="Rectangle 23"/>
          <p:cNvSpPr/>
          <p:nvPr/>
        </p:nvSpPr>
        <p:spPr bwMode="auto">
          <a:xfrm>
            <a:off x="285796" y="2443158"/>
            <a:ext cx="3566160" cy="640080"/>
          </a:xfrm>
          <a:prstGeom prst="rect">
            <a:avLst/>
          </a:prstGeom>
          <a:solidFill>
            <a:schemeClr val="tx1"/>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250">
                      <a:srgbClr val="008272"/>
                    </a:gs>
                    <a:gs pos="100000">
                      <a:srgbClr val="008272"/>
                    </a:gs>
                  </a:gsLst>
                  <a:lin ang="5400000" scaled="0"/>
                </a:gradFill>
                <a:effectLst/>
                <a:uLnTx/>
                <a:uFillTx/>
                <a:latin typeface="Segoe UI"/>
                <a:ea typeface="Segoe UI" pitchFamily="34" charset="0"/>
                <a:cs typeface="Segoe UI" pitchFamily="34" charset="0"/>
              </a:rPr>
              <a:t>Manage and authenticate users</a:t>
            </a:r>
          </a:p>
        </p:txBody>
      </p:sp>
      <p:sp>
        <p:nvSpPr>
          <p:cNvPr id="5" name="Freeform 4"/>
          <p:cNvSpPr/>
          <p:nvPr/>
        </p:nvSpPr>
        <p:spPr bwMode="auto">
          <a:xfrm>
            <a:off x="7797800" y="1212850"/>
            <a:ext cx="0" cy="329184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 name="Freeform 11"/>
          <p:cNvSpPr/>
          <p:nvPr/>
        </p:nvSpPr>
        <p:spPr bwMode="auto">
          <a:xfrm>
            <a:off x="7797800" y="4640948"/>
            <a:ext cx="0" cy="800100"/>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24"/>
          <p:cNvSpPr/>
          <p:nvPr/>
        </p:nvSpPr>
        <p:spPr bwMode="auto">
          <a:xfrm>
            <a:off x="7797800" y="5552519"/>
            <a:ext cx="0" cy="640080"/>
          </a:xfrm>
          <a:custGeom>
            <a:avLst/>
            <a:gdLst>
              <a:gd name="connsiteX0" fmla="*/ 0 w 0"/>
              <a:gd name="connsiteY0" fmla="*/ 0 h 800100"/>
              <a:gd name="connsiteX1" fmla="*/ 0 w 0"/>
              <a:gd name="connsiteY1" fmla="*/ 800100 h 800100"/>
            </a:gdLst>
            <a:ahLst/>
            <a:cxnLst>
              <a:cxn ang="0">
                <a:pos x="connsiteX0" y="connsiteY0"/>
              </a:cxn>
              <a:cxn ang="0">
                <a:pos x="connsiteX1" y="connsiteY1"/>
              </a:cxn>
            </a:cxnLst>
            <a:rect l="l" t="t" r="r" b="b"/>
            <a:pathLst>
              <a:path h="800100">
                <a:moveTo>
                  <a:pt x="0" y="0"/>
                </a:moveTo>
                <a:lnTo>
                  <a:pt x="0" y="8001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Rectangle 14"/>
          <p:cNvSpPr/>
          <p:nvPr/>
        </p:nvSpPr>
        <p:spPr>
          <a:xfrm>
            <a:off x="8502758" y="2279809"/>
            <a:ext cx="3622676" cy="1218795"/>
          </a:xfrm>
          <a:prstGeom prst="rect">
            <a:avLst/>
          </a:prstGeom>
        </p:spPr>
        <p:txBody>
          <a:bodyPr wrap="square" lIns="182880" tIns="146304" rIns="182880" bIns="146304">
            <a:sp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Significant amount </a:t>
            </a:r>
            <a:b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 infrastructure, not </a:t>
            </a:r>
            <a:b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related to business</a:t>
            </a:r>
          </a:p>
        </p:txBody>
      </p:sp>
      <p:sp>
        <p:nvSpPr>
          <p:cNvPr id="26" name="Freeform 25"/>
          <p:cNvSpPr/>
          <p:nvPr/>
        </p:nvSpPr>
        <p:spPr bwMode="auto">
          <a:xfrm flipV="1">
            <a:off x="7785100" y="2835911"/>
            <a:ext cx="717658" cy="4571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28"/>
          <p:cNvSpPr/>
          <p:nvPr/>
        </p:nvSpPr>
        <p:spPr bwMode="auto">
          <a:xfrm>
            <a:off x="7797800" y="4217670"/>
            <a:ext cx="706438" cy="867778"/>
          </a:xfrm>
          <a:custGeom>
            <a:avLst/>
            <a:gdLst>
              <a:gd name="connsiteX0" fmla="*/ 0 w 774700"/>
              <a:gd name="connsiteY0" fmla="*/ 965200 h 965200"/>
              <a:gd name="connsiteX1" fmla="*/ 774700 w 774700"/>
              <a:gd name="connsiteY1" fmla="*/ 0 h 965200"/>
            </a:gdLst>
            <a:ahLst/>
            <a:cxnLst>
              <a:cxn ang="0">
                <a:pos x="connsiteX0" y="connsiteY0"/>
              </a:cxn>
              <a:cxn ang="0">
                <a:pos x="connsiteX1" y="connsiteY1"/>
              </a:cxn>
            </a:cxnLst>
            <a:rect l="l" t="t" r="r" b="b"/>
            <a:pathLst>
              <a:path w="774700" h="965200">
                <a:moveTo>
                  <a:pt x="0" y="965200"/>
                </a:moveTo>
                <a:lnTo>
                  <a:pt x="7747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29"/>
          <p:cNvSpPr/>
          <p:nvPr/>
        </p:nvSpPr>
        <p:spPr bwMode="auto">
          <a:xfrm>
            <a:off x="7797800" y="5783262"/>
            <a:ext cx="706438" cy="89585"/>
          </a:xfrm>
          <a:custGeom>
            <a:avLst/>
            <a:gdLst>
              <a:gd name="connsiteX0" fmla="*/ 0 w 711200"/>
              <a:gd name="connsiteY0" fmla="*/ 342900 h 342900"/>
              <a:gd name="connsiteX1" fmla="*/ 711200 w 711200"/>
              <a:gd name="connsiteY1" fmla="*/ 0 h 342900"/>
            </a:gdLst>
            <a:ahLst/>
            <a:cxnLst>
              <a:cxn ang="0">
                <a:pos x="connsiteX0" y="connsiteY0"/>
              </a:cxn>
              <a:cxn ang="0">
                <a:pos x="connsiteX1" y="connsiteY1"/>
              </a:cxn>
            </a:cxnLst>
            <a:rect l="l" t="t" r="r" b="b"/>
            <a:pathLst>
              <a:path w="711200" h="342900">
                <a:moveTo>
                  <a:pt x="0" y="342900"/>
                </a:moveTo>
                <a:lnTo>
                  <a:pt x="7112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31207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9" grpId="0" animBg="1"/>
      <p:bldP spid="20" grpId="0" animBg="1"/>
      <p:bldP spid="21" grpId="0" animBg="1"/>
      <p:bldP spid="22" grpId="0" animBg="1"/>
      <p:bldP spid="23" grpId="0" animBg="1"/>
      <p:bldP spid="24" grpId="0" animBg="1"/>
      <p:bldP spid="5" grpId="0" animBg="1"/>
      <p:bldP spid="15" grpId="0"/>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54" tIns="146283" rIns="182854" bIns="146283" rtlCol="0" anchor="ctr">
            <a:noAutofit/>
          </a:bodyPr>
          <a:lstStyle/>
          <a:p>
            <a:r>
              <a:rPr lang="en-US">
                <a:gradFill>
                  <a:gsLst>
                    <a:gs pos="51000">
                      <a:schemeClr val="tx1"/>
                    </a:gs>
                    <a:gs pos="100000">
                      <a:schemeClr val="tx1"/>
                    </a:gs>
                  </a:gsLst>
                  <a:lin ang="5400000" scaled="0"/>
                </a:gradFill>
              </a:rPr>
              <a:t>Core services of Azure IaaS </a:t>
            </a:r>
            <a:endParaRPr lang="en-US" i="1">
              <a:gradFill>
                <a:gsLst>
                  <a:gs pos="51000">
                    <a:schemeClr val="tx1"/>
                  </a:gs>
                  <a:gs pos="100000">
                    <a:schemeClr val="tx1"/>
                  </a:gs>
                </a:gsLst>
                <a:lin ang="5400000" scaled="0"/>
              </a:gradFill>
            </a:endParaRPr>
          </a:p>
        </p:txBody>
      </p:sp>
      <p:grpSp>
        <p:nvGrpSpPr>
          <p:cNvPr id="3" name="Group 2"/>
          <p:cNvGrpSpPr/>
          <p:nvPr/>
        </p:nvGrpSpPr>
        <p:grpSpPr>
          <a:xfrm>
            <a:off x="282382" y="2156283"/>
            <a:ext cx="2634884" cy="4092394"/>
            <a:chOff x="281540" y="1796263"/>
            <a:chExt cx="2635258" cy="4092974"/>
          </a:xfrm>
        </p:grpSpPr>
        <p:grpSp>
          <p:nvGrpSpPr>
            <p:cNvPr id="77" name="Group 76"/>
            <p:cNvGrpSpPr/>
            <p:nvPr/>
          </p:nvGrpSpPr>
          <p:grpSpPr>
            <a:xfrm>
              <a:off x="456638" y="1796263"/>
              <a:ext cx="2460160" cy="1762890"/>
              <a:chOff x="339365" y="2658685"/>
              <a:chExt cx="2460509" cy="1762890"/>
            </a:xfrm>
          </p:grpSpPr>
          <p:sp>
            <p:nvSpPr>
              <p:cNvPr id="16" name="Rectangle 15"/>
              <p:cNvSpPr/>
              <p:nvPr/>
            </p:nvSpPr>
            <p:spPr bwMode="auto">
              <a:xfrm>
                <a:off x="339365" y="3904490"/>
                <a:ext cx="2286000" cy="517085"/>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t"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chemeClr val="tx1"/>
                        </a:gs>
                        <a:gs pos="100000">
                          <a:schemeClr val="tx1"/>
                        </a:gs>
                      </a:gsLst>
                      <a:lin ang="5400000" scaled="0"/>
                    </a:gradFill>
                    <a:latin typeface="Segoe Pro Display Light" panose="020B0302040504020203" pitchFamily="34" charset="0"/>
                  </a:rPr>
                  <a:t>Compute</a:t>
                </a:r>
              </a:p>
            </p:txBody>
          </p:sp>
          <p:pic>
            <p:nvPicPr>
              <p:cNvPr id="23" name="Picture 22"/>
              <p:cNvPicPr>
                <a:picLocks noChangeAspect="1"/>
              </p:cNvPicPr>
              <p:nvPr/>
            </p:nvPicPr>
            <p:blipFill>
              <a:blip r:embed="rId3"/>
              <a:stretch>
                <a:fillRect/>
              </a:stretch>
            </p:blipFill>
            <p:spPr>
              <a:xfrm>
                <a:off x="350248" y="2658685"/>
                <a:ext cx="1043201" cy="773996"/>
              </a:xfrm>
              <a:prstGeom prst="rect">
                <a:avLst/>
              </a:prstGeom>
            </p:spPr>
          </p:pic>
          <p:cxnSp>
            <p:nvCxnSpPr>
              <p:cNvPr id="31" name="Straight Connector 30"/>
              <p:cNvCxnSpPr/>
              <p:nvPr/>
            </p:nvCxnSpPr>
            <p:spPr>
              <a:xfrm>
                <a:off x="361474"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281540" y="3851403"/>
              <a:ext cx="1980919" cy="2037834"/>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chemeClr val="tx1"/>
                      </a:gs>
                      <a:gs pos="100000">
                        <a:schemeClr val="tx1"/>
                      </a:gs>
                    </a:gsLst>
                    <a:lin ang="5400000" scaled="0"/>
                  </a:gradFill>
                </a:rPr>
                <a:t>Virtual machines</a:t>
              </a:r>
            </a:p>
            <a:p>
              <a:pPr defTabSz="914049">
                <a:lnSpc>
                  <a:spcPct val="90000"/>
                </a:lnSpc>
                <a:spcAft>
                  <a:spcPts val="1198"/>
                </a:spcAft>
                <a:defRPr/>
              </a:pPr>
              <a:r>
                <a:rPr lang="en-US" kern="0">
                  <a:gradFill>
                    <a:gsLst>
                      <a:gs pos="51000">
                        <a:schemeClr val="tx1"/>
                      </a:gs>
                      <a:gs pos="100000">
                        <a:schemeClr val="tx1"/>
                      </a:gs>
                    </a:gsLst>
                    <a:lin ang="5400000" scaled="0"/>
                  </a:gradFill>
                </a:rPr>
                <a:t>Availability sets</a:t>
              </a:r>
            </a:p>
            <a:p>
              <a:pPr defTabSz="914049">
                <a:lnSpc>
                  <a:spcPct val="90000"/>
                </a:lnSpc>
                <a:spcAft>
                  <a:spcPts val="1198"/>
                </a:spcAft>
                <a:defRPr/>
              </a:pPr>
              <a:r>
                <a:rPr lang="en-US" kern="0">
                  <a:gradFill>
                    <a:gsLst>
                      <a:gs pos="51000">
                        <a:schemeClr val="tx1"/>
                      </a:gs>
                      <a:gs pos="100000">
                        <a:schemeClr val="tx1"/>
                      </a:gs>
                    </a:gsLst>
                    <a:lin ang="5400000" scaled="0"/>
                  </a:gradFill>
                </a:rPr>
                <a:t>VM Scale Sets</a:t>
              </a:r>
            </a:p>
            <a:p>
              <a:pPr defTabSz="914049">
                <a:lnSpc>
                  <a:spcPct val="90000"/>
                </a:lnSpc>
                <a:spcAft>
                  <a:spcPts val="1198"/>
                </a:spcAft>
                <a:defRPr/>
              </a:pPr>
              <a:r>
                <a:rPr lang="en-US" kern="0">
                  <a:gradFill>
                    <a:gsLst>
                      <a:gs pos="51000">
                        <a:schemeClr val="tx1"/>
                      </a:gs>
                      <a:gs pos="100000">
                        <a:schemeClr val="tx1"/>
                      </a:gs>
                    </a:gsLst>
                    <a:lin ang="5400000" scaled="0"/>
                  </a:gradFill>
                </a:rPr>
                <a:t>Etc.</a:t>
              </a:r>
            </a:p>
          </p:txBody>
        </p:sp>
      </p:grpSp>
      <p:grpSp>
        <p:nvGrpSpPr>
          <p:cNvPr id="4" name="Group 3"/>
          <p:cNvGrpSpPr/>
          <p:nvPr/>
        </p:nvGrpSpPr>
        <p:grpSpPr>
          <a:xfrm>
            <a:off x="5518001" y="2156282"/>
            <a:ext cx="2708408" cy="4255411"/>
            <a:chOff x="2916798" y="1790199"/>
            <a:chExt cx="2708792" cy="4256014"/>
          </a:xfrm>
        </p:grpSpPr>
        <p:grpSp>
          <p:nvGrpSpPr>
            <p:cNvPr id="78" name="Group 77"/>
            <p:cNvGrpSpPr/>
            <p:nvPr/>
          </p:nvGrpSpPr>
          <p:grpSpPr>
            <a:xfrm>
              <a:off x="3083938" y="1790199"/>
              <a:ext cx="2447994" cy="1794005"/>
              <a:chOff x="2967037" y="2652997"/>
              <a:chExt cx="2448340" cy="1794259"/>
            </a:xfrm>
          </p:grpSpPr>
          <p:sp>
            <p:nvSpPr>
              <p:cNvPr id="32" name="Rectangle 31"/>
              <p:cNvSpPr/>
              <p:nvPr/>
            </p:nvSpPr>
            <p:spPr bwMode="auto">
              <a:xfrm>
                <a:off x="2967037" y="3930098"/>
                <a:ext cx="2286000"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ctr"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chemeClr val="tx1"/>
                        </a:gs>
                        <a:gs pos="100000">
                          <a:schemeClr val="tx1"/>
                        </a:gs>
                      </a:gsLst>
                      <a:lin ang="5400000" scaled="0"/>
                    </a:gradFill>
                    <a:latin typeface="Segoe Pro Display Light" panose="020B0302040504020203" pitchFamily="34" charset="0"/>
                  </a:rPr>
                  <a:t>Networking</a:t>
                </a:r>
              </a:p>
            </p:txBody>
          </p:sp>
          <p:cxnSp>
            <p:nvCxnSpPr>
              <p:cNvPr id="35" name="Straight Connector 34"/>
              <p:cNvCxnSpPr/>
              <p:nvPr/>
            </p:nvCxnSpPr>
            <p:spPr>
              <a:xfrm>
                <a:off x="2976977"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stretch>
                <a:fillRect/>
              </a:stretch>
            </p:blipFill>
            <p:spPr>
              <a:xfrm>
                <a:off x="2982473" y="2652997"/>
                <a:ext cx="723157" cy="711092"/>
              </a:xfrm>
              <a:prstGeom prst="rect">
                <a:avLst/>
              </a:prstGeom>
            </p:spPr>
          </p:pic>
        </p:grpSp>
        <p:sp>
          <p:nvSpPr>
            <p:cNvPr id="109" name="TextBox 108"/>
            <p:cNvSpPr txBox="1"/>
            <p:nvPr/>
          </p:nvSpPr>
          <p:spPr>
            <a:xfrm>
              <a:off x="2916798" y="3851405"/>
              <a:ext cx="2708792" cy="2194808"/>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chemeClr val="tx1"/>
                      </a:gs>
                      <a:gs pos="100000">
                        <a:schemeClr val="tx1"/>
                      </a:gs>
                    </a:gsLst>
                    <a:lin ang="5400000" scaled="0"/>
                  </a:gradFill>
                </a:rPr>
                <a:t>Virtual networks</a:t>
              </a:r>
            </a:p>
            <a:p>
              <a:pPr defTabSz="914049">
                <a:lnSpc>
                  <a:spcPct val="90000"/>
                </a:lnSpc>
                <a:spcAft>
                  <a:spcPts val="1198"/>
                </a:spcAft>
                <a:defRPr/>
              </a:pPr>
              <a:r>
                <a:rPr lang="en-US" kern="0">
                  <a:gradFill>
                    <a:gsLst>
                      <a:gs pos="51000">
                        <a:schemeClr val="tx1"/>
                      </a:gs>
                      <a:gs pos="100000">
                        <a:schemeClr val="tx1"/>
                      </a:gs>
                    </a:gsLst>
                    <a:lin ang="5400000" scaled="0"/>
                  </a:gradFill>
                </a:rPr>
                <a:t>VPN, ExpressRoute</a:t>
              </a:r>
            </a:p>
            <a:p>
              <a:pPr defTabSz="914049">
                <a:lnSpc>
                  <a:spcPct val="90000"/>
                </a:lnSpc>
                <a:spcAft>
                  <a:spcPts val="1198"/>
                </a:spcAft>
                <a:defRPr/>
              </a:pPr>
              <a:r>
                <a:rPr lang="en-US" kern="0">
                  <a:gradFill>
                    <a:gsLst>
                      <a:gs pos="51000">
                        <a:schemeClr val="tx1"/>
                      </a:gs>
                      <a:gs pos="100000">
                        <a:schemeClr val="tx1"/>
                      </a:gs>
                    </a:gsLst>
                    <a:lin ang="5400000" scaled="0"/>
                  </a:gradFill>
                </a:rPr>
                <a:t>Load Balancer </a:t>
              </a:r>
            </a:p>
            <a:p>
              <a:pPr defTabSz="914049">
                <a:lnSpc>
                  <a:spcPct val="90000"/>
                </a:lnSpc>
                <a:spcAft>
                  <a:spcPts val="1198"/>
                </a:spcAft>
                <a:defRPr/>
              </a:pPr>
              <a:r>
                <a:rPr lang="en-US" kern="0">
                  <a:gradFill>
                    <a:gsLst>
                      <a:gs pos="51000">
                        <a:schemeClr val="tx1"/>
                      </a:gs>
                      <a:gs pos="100000">
                        <a:schemeClr val="tx1"/>
                      </a:gs>
                    </a:gsLst>
                    <a:lin ang="5400000" scaled="0"/>
                  </a:gradFill>
                </a:rPr>
                <a:t>DNS, Traffic Manager</a:t>
              </a:r>
            </a:p>
            <a:p>
              <a:pPr defTabSz="914049">
                <a:lnSpc>
                  <a:spcPct val="90000"/>
                </a:lnSpc>
                <a:spcAft>
                  <a:spcPts val="1198"/>
                </a:spcAft>
                <a:defRPr/>
              </a:pPr>
              <a:r>
                <a:rPr lang="en-US" kern="0">
                  <a:gradFill>
                    <a:gsLst>
                      <a:gs pos="51000">
                        <a:schemeClr val="tx1"/>
                      </a:gs>
                      <a:gs pos="100000">
                        <a:schemeClr val="tx1"/>
                      </a:gs>
                    </a:gsLst>
                    <a:lin ang="5400000" scaled="0"/>
                  </a:gradFill>
                </a:rPr>
                <a:t>Etc.</a:t>
              </a:r>
            </a:p>
          </p:txBody>
        </p:sp>
      </p:grpSp>
      <p:grpSp>
        <p:nvGrpSpPr>
          <p:cNvPr id="5" name="Group 4"/>
          <p:cNvGrpSpPr/>
          <p:nvPr/>
        </p:nvGrpSpPr>
        <p:grpSpPr>
          <a:xfrm>
            <a:off x="2905500" y="2237279"/>
            <a:ext cx="2618923" cy="4275141"/>
            <a:chOff x="5527766" y="1867789"/>
            <a:chExt cx="2619295" cy="4275748"/>
          </a:xfrm>
        </p:grpSpPr>
        <p:grpSp>
          <p:nvGrpSpPr>
            <p:cNvPr id="79" name="Group 78"/>
            <p:cNvGrpSpPr/>
            <p:nvPr/>
          </p:nvGrpSpPr>
          <p:grpSpPr>
            <a:xfrm>
              <a:off x="5699069" y="1867789"/>
              <a:ext cx="2447992" cy="1691364"/>
              <a:chOff x="5582540" y="2730598"/>
              <a:chExt cx="2448340" cy="1691604"/>
            </a:xfrm>
          </p:grpSpPr>
          <p:sp>
            <p:nvSpPr>
              <p:cNvPr id="36" name="Rectangle 35"/>
              <p:cNvSpPr/>
              <p:nvPr/>
            </p:nvSpPr>
            <p:spPr bwMode="auto">
              <a:xfrm>
                <a:off x="5582540" y="3905044"/>
                <a:ext cx="2286000"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ctr"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chemeClr val="tx1"/>
                        </a:gs>
                        <a:gs pos="100000">
                          <a:schemeClr val="tx1"/>
                        </a:gs>
                      </a:gsLst>
                      <a:lin ang="5400000" scaled="0"/>
                    </a:gradFill>
                    <a:latin typeface="Segoe Pro Display Light" panose="020B0302040504020203" pitchFamily="34" charset="0"/>
                  </a:rPr>
                  <a:t>Storage</a:t>
                </a:r>
              </a:p>
            </p:txBody>
          </p:sp>
          <p:cxnSp>
            <p:nvCxnSpPr>
              <p:cNvPr id="39" name="Straight Connector 38"/>
              <p:cNvCxnSpPr/>
              <p:nvPr/>
            </p:nvCxnSpPr>
            <p:spPr>
              <a:xfrm>
                <a:off x="5592480"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5"/>
              <a:stretch>
                <a:fillRect/>
              </a:stretch>
            </p:blipFill>
            <p:spPr>
              <a:xfrm>
                <a:off x="5612710" y="2730598"/>
                <a:ext cx="800717" cy="555889"/>
              </a:xfrm>
              <a:prstGeom prst="rect">
                <a:avLst/>
              </a:prstGeom>
            </p:spPr>
          </p:pic>
        </p:grpSp>
        <p:sp>
          <p:nvSpPr>
            <p:cNvPr id="110" name="TextBox 109"/>
            <p:cNvSpPr txBox="1"/>
            <p:nvPr/>
          </p:nvSpPr>
          <p:spPr>
            <a:xfrm>
              <a:off x="5527766" y="3851404"/>
              <a:ext cx="2539218" cy="2292133"/>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chemeClr val="tx1"/>
                      </a:gs>
                      <a:gs pos="100000">
                        <a:schemeClr val="tx1"/>
                      </a:gs>
                    </a:gsLst>
                    <a:lin ang="5400000" scaled="0"/>
                  </a:gradFill>
                </a:rPr>
                <a:t>Disks </a:t>
              </a:r>
              <a:br>
                <a:rPr lang="en-US" kern="0">
                  <a:gradFill>
                    <a:gsLst>
                      <a:gs pos="51000">
                        <a:schemeClr val="tx1"/>
                      </a:gs>
                      <a:gs pos="100000">
                        <a:schemeClr val="tx1"/>
                      </a:gs>
                    </a:gsLst>
                    <a:lin ang="5400000" scaled="0"/>
                  </a:gradFill>
                </a:rPr>
              </a:br>
              <a:r>
                <a:rPr lang="en-US" kern="0">
                  <a:gradFill>
                    <a:gsLst>
                      <a:gs pos="51000">
                        <a:schemeClr val="tx1"/>
                      </a:gs>
                      <a:gs pos="100000">
                        <a:schemeClr val="tx1"/>
                      </a:gs>
                    </a:gsLst>
                    <a:lin ang="5400000" scaled="0"/>
                  </a:gradFill>
                </a:rPr>
                <a:t>(Standard, premium)</a:t>
              </a:r>
            </a:p>
            <a:p>
              <a:pPr defTabSz="914049">
                <a:lnSpc>
                  <a:spcPct val="90000"/>
                </a:lnSpc>
                <a:spcAft>
                  <a:spcPts val="1198"/>
                </a:spcAft>
                <a:defRPr/>
              </a:pPr>
              <a:r>
                <a:rPr lang="en-US" kern="0">
                  <a:gradFill>
                    <a:gsLst>
                      <a:gs pos="51000">
                        <a:schemeClr val="tx1"/>
                      </a:gs>
                      <a:gs pos="100000">
                        <a:schemeClr val="tx1"/>
                      </a:gs>
                    </a:gsLst>
                    <a:lin ang="5400000" scaled="0"/>
                  </a:gradFill>
                </a:rPr>
                <a:t>Blob storage </a:t>
              </a:r>
              <a:br>
                <a:rPr lang="en-US" kern="0">
                  <a:gradFill>
                    <a:gsLst>
                      <a:gs pos="51000">
                        <a:schemeClr val="tx1"/>
                      </a:gs>
                      <a:gs pos="100000">
                        <a:schemeClr val="tx1"/>
                      </a:gs>
                    </a:gsLst>
                    <a:lin ang="5400000" scaled="0"/>
                  </a:gradFill>
                </a:rPr>
              </a:br>
              <a:r>
                <a:rPr lang="en-US" kern="0">
                  <a:gradFill>
                    <a:gsLst>
                      <a:gs pos="51000">
                        <a:schemeClr val="tx1"/>
                      </a:gs>
                      <a:gs pos="100000">
                        <a:schemeClr val="tx1"/>
                      </a:gs>
                    </a:gsLst>
                    <a:lin ang="5400000" scaled="0"/>
                  </a:gradFill>
                </a:rPr>
                <a:t>(Hot, cool)</a:t>
              </a:r>
            </a:p>
            <a:p>
              <a:pPr defTabSz="914049">
                <a:lnSpc>
                  <a:spcPct val="90000"/>
                </a:lnSpc>
                <a:spcAft>
                  <a:spcPts val="1198"/>
                </a:spcAft>
                <a:defRPr/>
              </a:pPr>
              <a:r>
                <a:rPr lang="en-US" kern="0">
                  <a:gradFill>
                    <a:gsLst>
                      <a:gs pos="51000">
                        <a:schemeClr val="tx1"/>
                      </a:gs>
                      <a:gs pos="100000">
                        <a:schemeClr val="tx1"/>
                      </a:gs>
                    </a:gsLst>
                    <a:lin ang="5400000" scaled="0"/>
                  </a:gradFill>
                </a:rPr>
                <a:t>Files</a:t>
              </a:r>
            </a:p>
            <a:p>
              <a:pPr defTabSz="914049">
                <a:lnSpc>
                  <a:spcPct val="90000"/>
                </a:lnSpc>
                <a:spcAft>
                  <a:spcPts val="1198"/>
                </a:spcAft>
                <a:defRPr/>
              </a:pPr>
              <a:r>
                <a:rPr lang="en-US" kern="0">
                  <a:gradFill>
                    <a:gsLst>
                      <a:gs pos="51000">
                        <a:schemeClr val="tx1"/>
                      </a:gs>
                      <a:gs pos="100000">
                        <a:schemeClr val="tx1"/>
                      </a:gs>
                    </a:gsLst>
                    <a:lin ang="5400000" scaled="0"/>
                  </a:gradFill>
                </a:rPr>
                <a:t>Etc.</a:t>
              </a:r>
            </a:p>
          </p:txBody>
        </p:sp>
      </p:grpSp>
      <p:grpSp>
        <p:nvGrpSpPr>
          <p:cNvPr id="6" name="Group 5"/>
          <p:cNvGrpSpPr/>
          <p:nvPr/>
        </p:nvGrpSpPr>
        <p:grpSpPr>
          <a:xfrm>
            <a:off x="8878454" y="2231383"/>
            <a:ext cx="2621042" cy="4281035"/>
            <a:chOff x="8113813" y="1861895"/>
            <a:chExt cx="2621413" cy="4281643"/>
          </a:xfrm>
        </p:grpSpPr>
        <p:grpSp>
          <p:nvGrpSpPr>
            <p:cNvPr id="67" name="Group 66"/>
            <p:cNvGrpSpPr/>
            <p:nvPr/>
          </p:nvGrpSpPr>
          <p:grpSpPr>
            <a:xfrm>
              <a:off x="8275800" y="2913414"/>
              <a:ext cx="2459426" cy="645741"/>
              <a:chOff x="5571105" y="3776369"/>
              <a:chExt cx="2459775" cy="645833"/>
            </a:xfrm>
          </p:grpSpPr>
          <p:sp>
            <p:nvSpPr>
              <p:cNvPr id="68" name="Rectangle 67"/>
              <p:cNvSpPr/>
              <p:nvPr/>
            </p:nvSpPr>
            <p:spPr bwMode="auto">
              <a:xfrm>
                <a:off x="5571105" y="3905044"/>
                <a:ext cx="2459775"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t"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chemeClr val="tx1"/>
                        </a:gs>
                        <a:gs pos="100000">
                          <a:schemeClr val="tx1"/>
                        </a:gs>
                      </a:gsLst>
                      <a:lin ang="5400000" scaled="0"/>
                    </a:gradFill>
                    <a:latin typeface="Segoe Pro Display Light" panose="020B0302040504020203" pitchFamily="34" charset="0"/>
                  </a:rPr>
                  <a:t>Management</a:t>
                </a:r>
              </a:p>
            </p:txBody>
          </p:sp>
          <p:cxnSp>
            <p:nvCxnSpPr>
              <p:cNvPr id="69" name="Straight Connector 68"/>
              <p:cNvCxnSpPr/>
              <p:nvPr/>
            </p:nvCxnSpPr>
            <p:spPr>
              <a:xfrm>
                <a:off x="5592480"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301456" y="1861895"/>
              <a:ext cx="1123834" cy="599379"/>
              <a:chOff x="10448926" y="204788"/>
              <a:chExt cx="642936" cy="342900"/>
            </a:xfrm>
            <a:solidFill>
              <a:schemeClr val="tx1"/>
            </a:solidFill>
          </p:grpSpPr>
          <p:sp>
            <p:nvSpPr>
              <p:cNvPr id="95" name="Freeform 11"/>
              <p:cNvSpPr>
                <a:spLocks noEditPoints="1"/>
              </p:cNvSpPr>
              <p:nvPr/>
            </p:nvSpPr>
            <p:spPr bwMode="auto">
              <a:xfrm>
                <a:off x="10448926" y="204788"/>
                <a:ext cx="479425" cy="300037"/>
              </a:xfrm>
              <a:custGeom>
                <a:avLst/>
                <a:gdLst>
                  <a:gd name="T0" fmla="*/ 302 w 302"/>
                  <a:gd name="T1" fmla="*/ 189 h 189"/>
                  <a:gd name="T2" fmla="*/ 0 w 302"/>
                  <a:gd name="T3" fmla="*/ 189 h 189"/>
                  <a:gd name="T4" fmla="*/ 0 w 302"/>
                  <a:gd name="T5" fmla="*/ 0 h 189"/>
                  <a:gd name="T6" fmla="*/ 302 w 302"/>
                  <a:gd name="T7" fmla="*/ 0 h 189"/>
                  <a:gd name="T8" fmla="*/ 302 w 302"/>
                  <a:gd name="T9" fmla="*/ 189 h 189"/>
                  <a:gd name="T10" fmla="*/ 11 w 302"/>
                  <a:gd name="T11" fmla="*/ 177 h 189"/>
                  <a:gd name="T12" fmla="*/ 291 w 302"/>
                  <a:gd name="T13" fmla="*/ 177 h 189"/>
                  <a:gd name="T14" fmla="*/ 291 w 302"/>
                  <a:gd name="T15" fmla="*/ 11 h 189"/>
                  <a:gd name="T16" fmla="*/ 11 w 302"/>
                  <a:gd name="T17" fmla="*/ 11 h 189"/>
                  <a:gd name="T18" fmla="*/ 11 w 302"/>
                  <a:gd name="T19"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89">
                    <a:moveTo>
                      <a:pt x="302" y="189"/>
                    </a:moveTo>
                    <a:lnTo>
                      <a:pt x="0" y="189"/>
                    </a:lnTo>
                    <a:lnTo>
                      <a:pt x="0" y="0"/>
                    </a:lnTo>
                    <a:lnTo>
                      <a:pt x="302" y="0"/>
                    </a:lnTo>
                    <a:lnTo>
                      <a:pt x="302" y="189"/>
                    </a:lnTo>
                    <a:close/>
                    <a:moveTo>
                      <a:pt x="11" y="177"/>
                    </a:moveTo>
                    <a:lnTo>
                      <a:pt x="291" y="177"/>
                    </a:lnTo>
                    <a:lnTo>
                      <a:pt x="291" y="11"/>
                    </a:lnTo>
                    <a:lnTo>
                      <a:pt x="11" y="11"/>
                    </a:lnTo>
                    <a:lnTo>
                      <a:pt x="11"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sp>
            <p:nvSpPr>
              <p:cNvPr id="96" name="Freeform 12"/>
              <p:cNvSpPr>
                <a:spLocks noEditPoints="1"/>
              </p:cNvSpPr>
              <p:nvPr/>
            </p:nvSpPr>
            <p:spPr bwMode="auto">
              <a:xfrm>
                <a:off x="10956925" y="242888"/>
                <a:ext cx="134937" cy="304800"/>
              </a:xfrm>
              <a:custGeom>
                <a:avLst/>
                <a:gdLst>
                  <a:gd name="T0" fmla="*/ 85 w 85"/>
                  <a:gd name="T1" fmla="*/ 192 h 192"/>
                  <a:gd name="T2" fmla="*/ 0 w 85"/>
                  <a:gd name="T3" fmla="*/ 192 h 192"/>
                  <a:gd name="T4" fmla="*/ 0 w 85"/>
                  <a:gd name="T5" fmla="*/ 0 h 192"/>
                  <a:gd name="T6" fmla="*/ 85 w 85"/>
                  <a:gd name="T7" fmla="*/ 0 h 192"/>
                  <a:gd name="T8" fmla="*/ 85 w 85"/>
                  <a:gd name="T9" fmla="*/ 192 h 192"/>
                  <a:gd name="T10" fmla="*/ 11 w 85"/>
                  <a:gd name="T11" fmla="*/ 180 h 192"/>
                  <a:gd name="T12" fmla="*/ 73 w 85"/>
                  <a:gd name="T13" fmla="*/ 180 h 192"/>
                  <a:gd name="T14" fmla="*/ 73 w 85"/>
                  <a:gd name="T15" fmla="*/ 11 h 192"/>
                  <a:gd name="T16" fmla="*/ 11 w 85"/>
                  <a:gd name="T17" fmla="*/ 11 h 192"/>
                  <a:gd name="T18" fmla="*/ 11 w 85"/>
                  <a:gd name="T19"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2">
                    <a:moveTo>
                      <a:pt x="85" y="192"/>
                    </a:moveTo>
                    <a:lnTo>
                      <a:pt x="0" y="192"/>
                    </a:lnTo>
                    <a:lnTo>
                      <a:pt x="0" y="0"/>
                    </a:lnTo>
                    <a:lnTo>
                      <a:pt x="85" y="0"/>
                    </a:lnTo>
                    <a:lnTo>
                      <a:pt x="85" y="192"/>
                    </a:lnTo>
                    <a:close/>
                    <a:moveTo>
                      <a:pt x="11" y="180"/>
                    </a:moveTo>
                    <a:lnTo>
                      <a:pt x="73" y="180"/>
                    </a:lnTo>
                    <a:lnTo>
                      <a:pt x="73" y="11"/>
                    </a:lnTo>
                    <a:lnTo>
                      <a:pt x="11" y="11"/>
                    </a:lnTo>
                    <a:lnTo>
                      <a:pt x="11"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sp>
            <p:nvSpPr>
              <p:cNvPr id="97" name="Rectangle 13"/>
              <p:cNvSpPr>
                <a:spLocks noChangeArrowheads="1"/>
              </p:cNvSpPr>
              <p:nvPr/>
            </p:nvSpPr>
            <p:spPr bwMode="auto">
              <a:xfrm>
                <a:off x="11001375" y="287338"/>
                <a:ext cx="476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sp>
            <p:nvSpPr>
              <p:cNvPr id="98" name="Freeform 14"/>
              <p:cNvSpPr>
                <a:spLocks noEditPoints="1"/>
              </p:cNvSpPr>
              <p:nvPr/>
            </p:nvSpPr>
            <p:spPr bwMode="auto">
              <a:xfrm>
                <a:off x="10490200" y="269875"/>
                <a:ext cx="163512" cy="60325"/>
              </a:xfrm>
              <a:custGeom>
                <a:avLst/>
                <a:gdLst>
                  <a:gd name="T0" fmla="*/ 103 w 103"/>
                  <a:gd name="T1" fmla="*/ 38 h 38"/>
                  <a:gd name="T2" fmla="*/ 0 w 103"/>
                  <a:gd name="T3" fmla="*/ 38 h 38"/>
                  <a:gd name="T4" fmla="*/ 0 w 103"/>
                  <a:gd name="T5" fmla="*/ 0 h 38"/>
                  <a:gd name="T6" fmla="*/ 103 w 103"/>
                  <a:gd name="T7" fmla="*/ 0 h 38"/>
                  <a:gd name="T8" fmla="*/ 103 w 103"/>
                  <a:gd name="T9" fmla="*/ 38 h 38"/>
                  <a:gd name="T10" fmla="*/ 12 w 103"/>
                  <a:gd name="T11" fmla="*/ 27 h 38"/>
                  <a:gd name="T12" fmla="*/ 92 w 103"/>
                  <a:gd name="T13" fmla="*/ 27 h 38"/>
                  <a:gd name="T14" fmla="*/ 92 w 103"/>
                  <a:gd name="T15" fmla="*/ 11 h 38"/>
                  <a:gd name="T16" fmla="*/ 12 w 103"/>
                  <a:gd name="T17" fmla="*/ 11 h 38"/>
                  <a:gd name="T18" fmla="*/ 12 w 103"/>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8">
                    <a:moveTo>
                      <a:pt x="103" y="38"/>
                    </a:moveTo>
                    <a:lnTo>
                      <a:pt x="0" y="38"/>
                    </a:lnTo>
                    <a:lnTo>
                      <a:pt x="0" y="0"/>
                    </a:lnTo>
                    <a:lnTo>
                      <a:pt x="103" y="0"/>
                    </a:lnTo>
                    <a:lnTo>
                      <a:pt x="103" y="38"/>
                    </a:lnTo>
                    <a:close/>
                    <a:moveTo>
                      <a:pt x="12" y="27"/>
                    </a:moveTo>
                    <a:lnTo>
                      <a:pt x="92" y="27"/>
                    </a:lnTo>
                    <a:lnTo>
                      <a:pt x="92" y="11"/>
                    </a:lnTo>
                    <a:lnTo>
                      <a:pt x="12" y="11"/>
                    </a:ln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sp>
            <p:nvSpPr>
              <p:cNvPr id="99" name="Freeform 15"/>
              <p:cNvSpPr>
                <a:spLocks noEditPoints="1"/>
              </p:cNvSpPr>
              <p:nvPr/>
            </p:nvSpPr>
            <p:spPr bwMode="auto">
              <a:xfrm>
                <a:off x="10490200" y="342900"/>
                <a:ext cx="163512" cy="96837"/>
              </a:xfrm>
              <a:custGeom>
                <a:avLst/>
                <a:gdLst>
                  <a:gd name="T0" fmla="*/ 103 w 103"/>
                  <a:gd name="T1" fmla="*/ 61 h 61"/>
                  <a:gd name="T2" fmla="*/ 0 w 103"/>
                  <a:gd name="T3" fmla="*/ 61 h 61"/>
                  <a:gd name="T4" fmla="*/ 0 w 103"/>
                  <a:gd name="T5" fmla="*/ 0 h 61"/>
                  <a:gd name="T6" fmla="*/ 103 w 103"/>
                  <a:gd name="T7" fmla="*/ 0 h 61"/>
                  <a:gd name="T8" fmla="*/ 103 w 103"/>
                  <a:gd name="T9" fmla="*/ 61 h 61"/>
                  <a:gd name="T10" fmla="*/ 12 w 103"/>
                  <a:gd name="T11" fmla="*/ 49 h 61"/>
                  <a:gd name="T12" fmla="*/ 92 w 103"/>
                  <a:gd name="T13" fmla="*/ 49 h 61"/>
                  <a:gd name="T14" fmla="*/ 92 w 103"/>
                  <a:gd name="T15" fmla="*/ 11 h 61"/>
                  <a:gd name="T16" fmla="*/ 12 w 103"/>
                  <a:gd name="T17" fmla="*/ 11 h 61"/>
                  <a:gd name="T18" fmla="*/ 12 w 103"/>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3" y="61"/>
                    </a:moveTo>
                    <a:lnTo>
                      <a:pt x="0" y="61"/>
                    </a:lnTo>
                    <a:lnTo>
                      <a:pt x="0" y="0"/>
                    </a:lnTo>
                    <a:lnTo>
                      <a:pt x="103" y="0"/>
                    </a:lnTo>
                    <a:lnTo>
                      <a:pt x="103" y="61"/>
                    </a:lnTo>
                    <a:close/>
                    <a:moveTo>
                      <a:pt x="12" y="49"/>
                    </a:moveTo>
                    <a:lnTo>
                      <a:pt x="92" y="49"/>
                    </a:lnTo>
                    <a:lnTo>
                      <a:pt x="92" y="11"/>
                    </a:lnTo>
                    <a:lnTo>
                      <a:pt x="12" y="11"/>
                    </a:ln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sp>
            <p:nvSpPr>
              <p:cNvPr id="100" name="Freeform 16"/>
              <p:cNvSpPr>
                <a:spLocks noEditPoints="1"/>
              </p:cNvSpPr>
              <p:nvPr/>
            </p:nvSpPr>
            <p:spPr bwMode="auto">
              <a:xfrm>
                <a:off x="10669588" y="269875"/>
                <a:ext cx="95250" cy="60325"/>
              </a:xfrm>
              <a:custGeom>
                <a:avLst/>
                <a:gdLst>
                  <a:gd name="T0" fmla="*/ 60 w 60"/>
                  <a:gd name="T1" fmla="*/ 38 h 38"/>
                  <a:gd name="T2" fmla="*/ 0 w 60"/>
                  <a:gd name="T3" fmla="*/ 38 h 38"/>
                  <a:gd name="T4" fmla="*/ 0 w 60"/>
                  <a:gd name="T5" fmla="*/ 0 h 38"/>
                  <a:gd name="T6" fmla="*/ 60 w 60"/>
                  <a:gd name="T7" fmla="*/ 0 h 38"/>
                  <a:gd name="T8" fmla="*/ 60 w 60"/>
                  <a:gd name="T9" fmla="*/ 38 h 38"/>
                  <a:gd name="T10" fmla="*/ 11 w 60"/>
                  <a:gd name="T11" fmla="*/ 27 h 38"/>
                  <a:gd name="T12" fmla="*/ 49 w 60"/>
                  <a:gd name="T13" fmla="*/ 27 h 38"/>
                  <a:gd name="T14" fmla="*/ 49 w 60"/>
                  <a:gd name="T15" fmla="*/ 11 h 38"/>
                  <a:gd name="T16" fmla="*/ 11 w 60"/>
                  <a:gd name="T17" fmla="*/ 11 h 38"/>
                  <a:gd name="T18" fmla="*/ 11 w 60"/>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8">
                    <a:moveTo>
                      <a:pt x="60" y="38"/>
                    </a:moveTo>
                    <a:lnTo>
                      <a:pt x="0" y="38"/>
                    </a:lnTo>
                    <a:lnTo>
                      <a:pt x="0" y="0"/>
                    </a:lnTo>
                    <a:lnTo>
                      <a:pt x="60" y="0"/>
                    </a:lnTo>
                    <a:lnTo>
                      <a:pt x="60" y="38"/>
                    </a:lnTo>
                    <a:close/>
                    <a:moveTo>
                      <a:pt x="11" y="27"/>
                    </a:moveTo>
                    <a:lnTo>
                      <a:pt x="49" y="27"/>
                    </a:lnTo>
                    <a:lnTo>
                      <a:pt x="49"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sp>
            <p:nvSpPr>
              <p:cNvPr id="101" name="Freeform 17"/>
              <p:cNvSpPr>
                <a:spLocks noEditPoints="1"/>
              </p:cNvSpPr>
              <p:nvPr/>
            </p:nvSpPr>
            <p:spPr bwMode="auto">
              <a:xfrm>
                <a:off x="10669588" y="342900"/>
                <a:ext cx="95250" cy="96837"/>
              </a:xfrm>
              <a:custGeom>
                <a:avLst/>
                <a:gdLst>
                  <a:gd name="T0" fmla="*/ 60 w 60"/>
                  <a:gd name="T1" fmla="*/ 61 h 61"/>
                  <a:gd name="T2" fmla="*/ 0 w 60"/>
                  <a:gd name="T3" fmla="*/ 61 h 61"/>
                  <a:gd name="T4" fmla="*/ 0 w 60"/>
                  <a:gd name="T5" fmla="*/ 0 h 61"/>
                  <a:gd name="T6" fmla="*/ 60 w 60"/>
                  <a:gd name="T7" fmla="*/ 0 h 61"/>
                  <a:gd name="T8" fmla="*/ 60 w 60"/>
                  <a:gd name="T9" fmla="*/ 61 h 61"/>
                  <a:gd name="T10" fmla="*/ 11 w 60"/>
                  <a:gd name="T11" fmla="*/ 49 h 61"/>
                  <a:gd name="T12" fmla="*/ 49 w 60"/>
                  <a:gd name="T13" fmla="*/ 49 h 61"/>
                  <a:gd name="T14" fmla="*/ 49 w 60"/>
                  <a:gd name="T15" fmla="*/ 11 h 61"/>
                  <a:gd name="T16" fmla="*/ 11 w 60"/>
                  <a:gd name="T17" fmla="*/ 11 h 61"/>
                  <a:gd name="T18" fmla="*/ 11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61"/>
                    </a:moveTo>
                    <a:lnTo>
                      <a:pt x="0" y="61"/>
                    </a:lnTo>
                    <a:lnTo>
                      <a:pt x="0" y="0"/>
                    </a:lnTo>
                    <a:lnTo>
                      <a:pt x="60" y="0"/>
                    </a:lnTo>
                    <a:lnTo>
                      <a:pt x="60" y="61"/>
                    </a:lnTo>
                    <a:close/>
                    <a:moveTo>
                      <a:pt x="11" y="49"/>
                    </a:moveTo>
                    <a:lnTo>
                      <a:pt x="49" y="49"/>
                    </a:lnTo>
                    <a:lnTo>
                      <a:pt x="49"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sp>
            <p:nvSpPr>
              <p:cNvPr id="102" name="Freeform 18"/>
              <p:cNvSpPr>
                <a:spLocks noEditPoints="1"/>
              </p:cNvSpPr>
              <p:nvPr/>
            </p:nvSpPr>
            <p:spPr bwMode="auto">
              <a:xfrm>
                <a:off x="10779125" y="269875"/>
                <a:ext cx="98425" cy="60325"/>
              </a:xfrm>
              <a:custGeom>
                <a:avLst/>
                <a:gdLst>
                  <a:gd name="T0" fmla="*/ 62 w 62"/>
                  <a:gd name="T1" fmla="*/ 38 h 38"/>
                  <a:gd name="T2" fmla="*/ 0 w 62"/>
                  <a:gd name="T3" fmla="*/ 38 h 38"/>
                  <a:gd name="T4" fmla="*/ 0 w 62"/>
                  <a:gd name="T5" fmla="*/ 0 h 38"/>
                  <a:gd name="T6" fmla="*/ 62 w 62"/>
                  <a:gd name="T7" fmla="*/ 0 h 38"/>
                  <a:gd name="T8" fmla="*/ 62 w 62"/>
                  <a:gd name="T9" fmla="*/ 38 h 38"/>
                  <a:gd name="T10" fmla="*/ 11 w 62"/>
                  <a:gd name="T11" fmla="*/ 27 h 38"/>
                  <a:gd name="T12" fmla="*/ 50 w 62"/>
                  <a:gd name="T13" fmla="*/ 27 h 38"/>
                  <a:gd name="T14" fmla="*/ 50 w 62"/>
                  <a:gd name="T15" fmla="*/ 11 h 38"/>
                  <a:gd name="T16" fmla="*/ 11 w 62"/>
                  <a:gd name="T17" fmla="*/ 11 h 38"/>
                  <a:gd name="T18" fmla="*/ 11 w 62"/>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8">
                    <a:moveTo>
                      <a:pt x="62" y="38"/>
                    </a:moveTo>
                    <a:lnTo>
                      <a:pt x="0" y="38"/>
                    </a:lnTo>
                    <a:lnTo>
                      <a:pt x="0" y="0"/>
                    </a:lnTo>
                    <a:lnTo>
                      <a:pt x="62" y="0"/>
                    </a:lnTo>
                    <a:lnTo>
                      <a:pt x="62" y="38"/>
                    </a:lnTo>
                    <a:close/>
                    <a:moveTo>
                      <a:pt x="11" y="27"/>
                    </a:moveTo>
                    <a:lnTo>
                      <a:pt x="50" y="27"/>
                    </a:lnTo>
                    <a:lnTo>
                      <a:pt x="50"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sp>
            <p:nvSpPr>
              <p:cNvPr id="103" name="Freeform 19"/>
              <p:cNvSpPr>
                <a:spLocks noEditPoints="1"/>
              </p:cNvSpPr>
              <p:nvPr/>
            </p:nvSpPr>
            <p:spPr bwMode="auto">
              <a:xfrm>
                <a:off x="10779125" y="342900"/>
                <a:ext cx="98425" cy="96837"/>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11 w 62"/>
                  <a:gd name="T11" fmla="*/ 49 h 61"/>
                  <a:gd name="T12" fmla="*/ 50 w 62"/>
                  <a:gd name="T13" fmla="*/ 49 h 61"/>
                  <a:gd name="T14" fmla="*/ 50 w 62"/>
                  <a:gd name="T15" fmla="*/ 11 h 61"/>
                  <a:gd name="T16" fmla="*/ 11 w 62"/>
                  <a:gd name="T17" fmla="*/ 11 h 61"/>
                  <a:gd name="T18" fmla="*/ 11 w 62"/>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62" y="61"/>
                    </a:moveTo>
                    <a:lnTo>
                      <a:pt x="0" y="61"/>
                    </a:lnTo>
                    <a:lnTo>
                      <a:pt x="0" y="0"/>
                    </a:lnTo>
                    <a:lnTo>
                      <a:pt x="62" y="0"/>
                    </a:lnTo>
                    <a:lnTo>
                      <a:pt x="62" y="61"/>
                    </a:lnTo>
                    <a:close/>
                    <a:moveTo>
                      <a:pt x="11" y="49"/>
                    </a:moveTo>
                    <a:lnTo>
                      <a:pt x="50" y="49"/>
                    </a:lnTo>
                    <a:lnTo>
                      <a:pt x="50"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sp>
            <p:nvSpPr>
              <p:cNvPr id="104" name="Rectangle 20"/>
              <p:cNvSpPr>
                <a:spLocks noChangeArrowheads="1"/>
              </p:cNvSpPr>
              <p:nvPr/>
            </p:nvSpPr>
            <p:spPr bwMode="auto">
              <a:xfrm>
                <a:off x="10644188" y="495300"/>
                <a:ext cx="19050" cy="428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sp>
            <p:nvSpPr>
              <p:cNvPr id="105" name="Rectangle 21"/>
              <p:cNvSpPr>
                <a:spLocks noChangeArrowheads="1"/>
              </p:cNvSpPr>
              <p:nvPr/>
            </p:nvSpPr>
            <p:spPr bwMode="auto">
              <a:xfrm>
                <a:off x="10715625" y="495300"/>
                <a:ext cx="19050" cy="428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sp>
            <p:nvSpPr>
              <p:cNvPr id="106" name="Rectangle 22"/>
              <p:cNvSpPr>
                <a:spLocks noChangeArrowheads="1"/>
              </p:cNvSpPr>
              <p:nvPr/>
            </p:nvSpPr>
            <p:spPr bwMode="auto">
              <a:xfrm>
                <a:off x="10580688" y="528638"/>
                <a:ext cx="214312"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chemeClr val="tx1"/>
                      </a:gs>
                      <a:gs pos="100000">
                        <a:schemeClr val="tx1"/>
                      </a:gs>
                    </a:gsLst>
                    <a:lin ang="5400000" scaled="0"/>
                  </a:gradFill>
                </a:endParaRPr>
              </a:p>
            </p:txBody>
          </p:sp>
        </p:grpSp>
        <p:sp>
          <p:nvSpPr>
            <p:cNvPr id="111" name="TextBox 110"/>
            <p:cNvSpPr txBox="1"/>
            <p:nvPr/>
          </p:nvSpPr>
          <p:spPr>
            <a:xfrm>
              <a:off x="8113813" y="3851405"/>
              <a:ext cx="2304114" cy="2292133"/>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chemeClr val="tx1"/>
                      </a:gs>
                      <a:gs pos="100000">
                        <a:schemeClr val="tx1"/>
                      </a:gs>
                    </a:gsLst>
                    <a:lin ang="5400000" scaled="0"/>
                  </a:gradFill>
                </a:rPr>
                <a:t>Azure Resource Manager (ARM)</a:t>
              </a:r>
            </a:p>
            <a:p>
              <a:pPr defTabSz="914049">
                <a:lnSpc>
                  <a:spcPct val="90000"/>
                </a:lnSpc>
                <a:spcAft>
                  <a:spcPts val="1198"/>
                </a:spcAft>
                <a:defRPr/>
              </a:pPr>
              <a:r>
                <a:rPr lang="en-US" kern="0">
                  <a:gradFill>
                    <a:gsLst>
                      <a:gs pos="51000">
                        <a:schemeClr val="tx1"/>
                      </a:gs>
                      <a:gs pos="100000">
                        <a:schemeClr val="tx1"/>
                      </a:gs>
                    </a:gsLst>
                    <a:lin ang="5400000" scaled="0"/>
                  </a:gradFill>
                </a:rPr>
                <a:t>Azure Active Directory</a:t>
              </a:r>
            </a:p>
            <a:p>
              <a:pPr defTabSz="914049">
                <a:lnSpc>
                  <a:spcPct val="90000"/>
                </a:lnSpc>
                <a:spcAft>
                  <a:spcPts val="1198"/>
                </a:spcAft>
                <a:defRPr/>
              </a:pPr>
              <a:r>
                <a:rPr lang="en-US" kern="0">
                  <a:gradFill>
                    <a:gsLst>
                      <a:gs pos="51000">
                        <a:schemeClr val="tx1"/>
                      </a:gs>
                      <a:gs pos="100000">
                        <a:schemeClr val="tx1"/>
                      </a:gs>
                    </a:gsLst>
                    <a:lin ang="5400000" scaled="0"/>
                  </a:gradFill>
                </a:rPr>
                <a:t>Portal</a:t>
              </a:r>
            </a:p>
            <a:p>
              <a:pPr defTabSz="914049">
                <a:lnSpc>
                  <a:spcPct val="90000"/>
                </a:lnSpc>
                <a:spcAft>
                  <a:spcPts val="1198"/>
                </a:spcAft>
                <a:defRPr/>
              </a:pPr>
              <a:r>
                <a:rPr lang="en-US" kern="0" err="1">
                  <a:gradFill>
                    <a:gsLst>
                      <a:gs pos="51000">
                        <a:schemeClr val="tx1"/>
                      </a:gs>
                      <a:gs pos="100000">
                        <a:schemeClr val="tx1"/>
                      </a:gs>
                    </a:gsLst>
                    <a:lin ang="5400000" scaled="0"/>
                  </a:gradFill>
                </a:rPr>
                <a:t>KeyVault</a:t>
              </a:r>
              <a:r>
                <a:rPr lang="en-US" kern="0">
                  <a:gradFill>
                    <a:gsLst>
                      <a:gs pos="51000">
                        <a:schemeClr val="tx1"/>
                      </a:gs>
                      <a:gs pos="100000">
                        <a:schemeClr val="tx1"/>
                      </a:gs>
                    </a:gsLst>
                    <a:lin ang="5400000" scaled="0"/>
                  </a:gradFill>
                </a:rPr>
                <a:t> etc.</a:t>
              </a:r>
            </a:p>
          </p:txBody>
        </p:sp>
      </p:grpSp>
      <p:sp>
        <p:nvSpPr>
          <p:cNvPr id="7" name="Rectangle 6"/>
          <p:cNvSpPr/>
          <p:nvPr/>
        </p:nvSpPr>
        <p:spPr bwMode="auto">
          <a:xfrm>
            <a:off x="282383" y="1760168"/>
            <a:ext cx="8035584" cy="4703527"/>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1000">
                    <a:schemeClr val="tx1"/>
                  </a:gs>
                  <a:gs pos="100000">
                    <a:schemeClr val="tx1"/>
                  </a:gs>
                </a:gsLst>
                <a:lin ang="5400000" scaled="0"/>
              </a:gradFill>
            </a:endParaRPr>
          </a:p>
        </p:txBody>
      </p:sp>
    </p:spTree>
    <p:extLst>
      <p:ext uri="{BB962C8B-B14F-4D97-AF65-F5344CB8AC3E}">
        <p14:creationId xmlns:p14="http://schemas.microsoft.com/office/powerpoint/2010/main" val="12784625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02451 4.92056E-6 L -2.25172E-6 4.92056E-6 " pathEditMode="relative" rAng="0" ptsTypes="AA">
                                      <p:cBhvr>
                                        <p:cTn id="9" dur="1000" fill="hold"/>
                                        <p:tgtEl>
                                          <p:spTgt spid="3"/>
                                        </p:tgtEl>
                                        <p:attrNameLst>
                                          <p:attrName>ppt_x</p:attrName>
                                          <p:attrName>ppt_y</p:attrName>
                                        </p:attrNameLst>
                                      </p:cBhvr>
                                      <p:rCtr x="1225" y="0"/>
                                    </p:animMotion>
                                  </p:childTnLst>
                                </p:cTn>
                              </p:par>
                              <p:par>
                                <p:cTn id="10" presetID="10" presetClass="entr" presetSubtype="0"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500"/>
                                  </p:stCondLst>
                                  <p:childTnLst>
                                    <p:animMotion origin="layout" path="M -0.02451 -1.45256E-7 L 2.67296E-6 -1.45256E-7 " pathEditMode="relative" rAng="0" ptsTypes="AA">
                                      <p:cBhvr>
                                        <p:cTn id="14" dur="1000" fill="hold"/>
                                        <p:tgtEl>
                                          <p:spTgt spid="5"/>
                                        </p:tgtEl>
                                        <p:attrNameLst>
                                          <p:attrName>ppt_x</p:attrName>
                                          <p:attrName>ppt_y</p:attrName>
                                        </p:attrNameLst>
                                      </p:cBhvr>
                                      <p:rCtr x="1225" y="0"/>
                                    </p:animMotion>
                                  </p:childTnLst>
                                </p:cTn>
                              </p:par>
                              <p:par>
                                <p:cTn id="15" presetID="10" presetClass="entr" presetSubtype="0" fill="hold" nodeType="withEffect">
                                  <p:stCondLst>
                                    <p:cond delay="1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1000"/>
                                  </p:stCondLst>
                                  <p:childTnLst>
                                    <p:animMotion origin="layout" path="M -0.02451 -2.04267E-7 L -1.26883E-6 -2.04267E-7 " pathEditMode="relative" rAng="0" ptsTypes="AA">
                                      <p:cBhvr>
                                        <p:cTn id="19" dur="1000" fill="hold"/>
                                        <p:tgtEl>
                                          <p:spTgt spid="4"/>
                                        </p:tgtEl>
                                        <p:attrNameLst>
                                          <p:attrName>ppt_x</p:attrName>
                                          <p:attrName>ppt_y</p:attrName>
                                        </p:attrNameLst>
                                      </p:cBhvr>
                                      <p:rCtr x="1225"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2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1500"/>
                                  </p:stCondLst>
                                  <p:childTnLst>
                                    <p:animMotion origin="layout" path="M -0.02451 3.78121E-6 L 5.74419E-7 3.78121E-6 " pathEditMode="relative" rAng="0" ptsTypes="AA">
                                      <p:cBhvr>
                                        <p:cTn id="29" dur="1000" fill="hold"/>
                                        <p:tgtEl>
                                          <p:spTgt spid="6"/>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3938090" y="1678127"/>
            <a:ext cx="5346" cy="1371600"/>
          </a:xfrm>
          <a:prstGeom prst="straightConnector1">
            <a:avLst/>
          </a:prstGeom>
          <a:noFill/>
          <a:ln w="41275" cap="rnd" cmpd="sng" algn="ctr">
            <a:solidFill>
              <a:schemeClr val="tx1"/>
            </a:solidFill>
            <a:prstDash val="sysDot"/>
            <a:tailEnd type="none"/>
          </a:ln>
          <a:effectLst/>
        </p:spPr>
      </p:cxnSp>
      <p:sp>
        <p:nvSpPr>
          <p:cNvPr id="2" name="Title 1"/>
          <p:cNvSpPr>
            <a:spLocks noGrp="1"/>
          </p:cNvSpPr>
          <p:nvPr>
            <p:ph type="title"/>
          </p:nvPr>
        </p:nvSpPr>
        <p:spPr>
          <a:xfrm>
            <a:off x="274319" y="296897"/>
            <a:ext cx="12162155" cy="917575"/>
          </a:xfrm>
        </p:spPr>
        <p:txBody>
          <a:bodyPr/>
          <a:lstStyle/>
          <a:p>
            <a:r>
              <a:rPr lang="en-US" sz="5100" dirty="0"/>
              <a:t>Azure Batch: Job Scheduling as a Service</a:t>
            </a:r>
          </a:p>
        </p:txBody>
      </p:sp>
      <p:grpSp>
        <p:nvGrpSpPr>
          <p:cNvPr id="4" name="Group 3"/>
          <p:cNvGrpSpPr/>
          <p:nvPr/>
        </p:nvGrpSpPr>
        <p:grpSpPr>
          <a:xfrm>
            <a:off x="192338" y="1670111"/>
            <a:ext cx="11971546" cy="3047477"/>
            <a:chOff x="192338" y="1670111"/>
            <a:chExt cx="11971546" cy="3047477"/>
          </a:xfrm>
        </p:grpSpPr>
        <p:cxnSp>
          <p:nvCxnSpPr>
            <p:cNvPr id="27" name="Straight Arrow Connector 26"/>
            <p:cNvCxnSpPr/>
            <p:nvPr/>
          </p:nvCxnSpPr>
          <p:spPr>
            <a:xfrm>
              <a:off x="2074021" y="4362315"/>
              <a:ext cx="5346" cy="182880"/>
            </a:xfrm>
            <a:prstGeom prst="straightConnector1">
              <a:avLst/>
            </a:prstGeom>
            <a:noFill/>
            <a:ln w="41275" cap="rnd" cmpd="sng" algn="ctr">
              <a:solidFill>
                <a:schemeClr val="tx1"/>
              </a:solidFill>
              <a:prstDash val="sysDot"/>
              <a:tailEnd type="none"/>
            </a:ln>
            <a:effectLst/>
          </p:spPr>
        </p:cxnSp>
        <p:cxnSp>
          <p:nvCxnSpPr>
            <p:cNvPr id="15" name="Straight Arrow Connector 14"/>
            <p:cNvCxnSpPr/>
            <p:nvPr/>
          </p:nvCxnSpPr>
          <p:spPr>
            <a:xfrm>
              <a:off x="3930073" y="1670111"/>
              <a:ext cx="5346" cy="1371600"/>
            </a:xfrm>
            <a:prstGeom prst="straightConnector1">
              <a:avLst/>
            </a:prstGeom>
            <a:noFill/>
            <a:ln w="41275" cap="rnd" cmpd="sng" algn="ctr">
              <a:solidFill>
                <a:schemeClr val="tx1"/>
              </a:solidFill>
              <a:prstDash val="sysDot"/>
              <a:tailEnd type="none"/>
            </a:ln>
            <a:effectLst/>
          </p:spPr>
        </p:cxnSp>
        <p:sp>
          <p:nvSpPr>
            <p:cNvPr id="6" name="Rounded Rectangle 5"/>
            <p:cNvSpPr/>
            <p:nvPr/>
          </p:nvSpPr>
          <p:spPr>
            <a:xfrm>
              <a:off x="192338" y="3046854"/>
              <a:ext cx="7478461" cy="1317974"/>
            </a:xfrm>
            <a:prstGeom prst="roundRect">
              <a:avLst>
                <a:gd name="adj" fmla="val 0"/>
              </a:avLst>
            </a:prstGeom>
            <a:solidFill>
              <a:schemeClr val="accent2"/>
            </a:solidFill>
            <a:ln w="9525" cap="flat" cmpd="sng" algn="ctr">
              <a:noFill/>
              <a:prstDash val="solid"/>
              <a:round/>
            </a:ln>
            <a:effectLst/>
          </p:spPr>
          <p:txBody>
            <a:bodyPr lIns="182880" tIns="91440" rIns="182880" bIns="146304" rtlCol="0" anchor="t" anchorCtr="0"/>
            <a:lstStyle/>
            <a:p>
              <a:pPr marL="0" marR="0" lvl="0" indent="0" algn="ctr" defTabSz="914367" rtl="0" eaLnBrk="1" fontAlgn="auto" latinLnBrk="0" hangingPunct="1">
                <a:lnSpc>
                  <a:spcPct val="100000"/>
                </a:lnSpc>
                <a:spcBef>
                  <a:spcPts val="0"/>
                </a:spcBef>
                <a:spcAft>
                  <a:spcPts val="294"/>
                </a:spcAft>
                <a:buClrTx/>
                <a:buSzTx/>
                <a:buFontTx/>
                <a:buNone/>
                <a:tabLst/>
                <a:defRPr/>
              </a:pPr>
              <a:r>
                <a:rPr kumimoji="0" lang="en-US" sz="2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Azure Batch</a:t>
              </a:r>
            </a:p>
          </p:txBody>
        </p:sp>
        <p:sp>
          <p:nvSpPr>
            <p:cNvPr id="26" name="Rounded Rectangle 25"/>
            <p:cNvSpPr/>
            <p:nvPr/>
          </p:nvSpPr>
          <p:spPr>
            <a:xfrm>
              <a:off x="282500" y="3646726"/>
              <a:ext cx="7298136" cy="575295"/>
            </a:xfrm>
            <a:prstGeom prst="roundRect">
              <a:avLst>
                <a:gd name="adj" fmla="val 0"/>
              </a:avLst>
            </a:prstGeom>
            <a:solidFill>
              <a:schemeClr val="accent2"/>
            </a:solidFill>
            <a:ln w="19050" cap="flat" cmpd="sng" algn="ctr">
              <a:solidFill>
                <a:schemeClr val="tx1"/>
              </a:solidFill>
              <a:prstDash val="solid"/>
              <a:round/>
            </a:ln>
            <a:effectLst/>
          </p:spPr>
          <p:txBody>
            <a:bodyPr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VM management and job scheduling</a:t>
              </a:r>
            </a:p>
          </p:txBody>
        </p:sp>
        <p:sp>
          <p:nvSpPr>
            <p:cNvPr id="28" name="Freeform 27"/>
            <p:cNvSpPr/>
            <p:nvPr/>
          </p:nvSpPr>
          <p:spPr bwMode="auto">
            <a:xfrm>
              <a:off x="7805103" y="3610516"/>
              <a:ext cx="0" cy="64008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28"/>
            <p:cNvSpPr/>
            <p:nvPr/>
          </p:nvSpPr>
          <p:spPr bwMode="auto">
            <a:xfrm flipV="1">
              <a:off x="7797800" y="3875312"/>
              <a:ext cx="717658" cy="4571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Rectangle 2"/>
            <p:cNvSpPr/>
            <p:nvPr/>
          </p:nvSpPr>
          <p:spPr>
            <a:xfrm>
              <a:off x="8535068" y="3394149"/>
              <a:ext cx="3628816" cy="1323439"/>
            </a:xfrm>
            <a:prstGeom prst="rect">
              <a:avLst/>
            </a:prstGeom>
          </p:spPr>
          <p:txBody>
            <a:bodyPr wrap="square">
              <a:spAutoFit/>
            </a:bodyPr>
            <a:lstStyle/>
            <a:p>
              <a:pPr marL="182880" marR="0" lvl="0" indent="-182880" algn="l" defTabSz="91409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Foundational batch processing service</a:t>
              </a:r>
            </a:p>
            <a:p>
              <a:pPr marL="182880" marR="0" lvl="0" indent="-182880" algn="l" defTabSz="914099"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Don’t worry about the “plumbing”</a:t>
              </a:r>
            </a:p>
          </p:txBody>
        </p:sp>
      </p:grpSp>
      <p:sp>
        <p:nvSpPr>
          <p:cNvPr id="20" name="Rounded Rectangle 19"/>
          <p:cNvSpPr/>
          <p:nvPr/>
        </p:nvSpPr>
        <p:spPr>
          <a:xfrm>
            <a:off x="274638" y="1208433"/>
            <a:ext cx="7315200" cy="469903"/>
          </a:xfrm>
          <a:prstGeom prst="roundRect">
            <a:avLst>
              <a:gd name="adj" fmla="val 0"/>
            </a:avLst>
          </a:prstGeom>
          <a:solidFill>
            <a:schemeClr val="accent5"/>
          </a:solidFill>
          <a:ln>
            <a:no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User application or service</a:t>
            </a:r>
          </a:p>
        </p:txBody>
      </p:sp>
      <p:sp>
        <p:nvSpPr>
          <p:cNvPr id="21" name="Rounded Rectangle 20"/>
          <p:cNvSpPr/>
          <p:nvPr/>
        </p:nvSpPr>
        <p:spPr>
          <a:xfrm>
            <a:off x="192338" y="4567440"/>
            <a:ext cx="7478461" cy="1625159"/>
          </a:xfrm>
          <a:prstGeom prst="roundRect">
            <a:avLst>
              <a:gd name="adj" fmla="val 0"/>
            </a:avLst>
          </a:prstGeom>
          <a:noFill/>
          <a:ln w="10795" cap="flat" cmpd="sng" algn="ctr">
            <a:solidFill>
              <a:schemeClr val="tx1"/>
            </a:solidFill>
            <a:prstDash val="solid"/>
            <a:roun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22" name="Group 21"/>
          <p:cNvGrpSpPr/>
          <p:nvPr/>
        </p:nvGrpSpPr>
        <p:grpSpPr>
          <a:xfrm>
            <a:off x="282500" y="4654090"/>
            <a:ext cx="7298136" cy="1472416"/>
            <a:chOff x="285796" y="4909275"/>
            <a:chExt cx="7298136" cy="1472416"/>
          </a:xfrm>
        </p:grpSpPr>
        <p:sp>
          <p:nvSpPr>
            <p:cNvPr id="23" name="Rounded Rectangle 22"/>
            <p:cNvSpPr/>
            <p:nvPr/>
          </p:nvSpPr>
          <p:spPr>
            <a:xfrm>
              <a:off x="285796" y="4909275"/>
              <a:ext cx="3566160"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PaaS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Cloud Services</a:t>
              </a:r>
            </a:p>
          </p:txBody>
        </p:sp>
        <p:sp>
          <p:nvSpPr>
            <p:cNvPr id="24" name="Rounded Rectangle 23"/>
            <p:cNvSpPr/>
            <p:nvPr/>
          </p:nvSpPr>
          <p:spPr>
            <a:xfrm>
              <a:off x="4013536" y="4909275"/>
              <a:ext cx="3570396" cy="782725"/>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IaaS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Virtual Machines</a:t>
              </a:r>
            </a:p>
          </p:txBody>
        </p:sp>
        <p:sp>
          <p:nvSpPr>
            <p:cNvPr id="25" name="Rounded Rectangle 24"/>
            <p:cNvSpPr/>
            <p:nvPr/>
          </p:nvSpPr>
          <p:spPr>
            <a:xfrm>
              <a:off x="285796" y="5741611"/>
              <a:ext cx="7298136" cy="640080"/>
            </a:xfrm>
            <a:prstGeom prst="roundRect">
              <a:avLst>
                <a:gd name="adj" fmla="val 0"/>
              </a:avLst>
            </a:prstGeom>
            <a:solidFill>
              <a:schemeClr val="accent5"/>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Hardware</a:t>
              </a:r>
            </a:p>
          </p:txBody>
        </p:sp>
      </p:grpSp>
      <p:sp>
        <p:nvSpPr>
          <p:cNvPr id="31" name="Rounded Rectangle 30"/>
          <p:cNvSpPr/>
          <p:nvPr/>
        </p:nvSpPr>
        <p:spPr>
          <a:xfrm>
            <a:off x="196002" y="2282494"/>
            <a:ext cx="7473764" cy="2079821"/>
          </a:xfrm>
          <a:prstGeom prst="roundRect">
            <a:avLst>
              <a:gd name="adj" fmla="val 0"/>
            </a:avLst>
          </a:prstGeom>
          <a:solidFill>
            <a:schemeClr val="accent2"/>
          </a:solidFill>
          <a:ln w="9525" cap="flat" cmpd="sng" algn="ctr">
            <a:noFill/>
            <a:prstDash val="solid"/>
            <a:round/>
          </a:ln>
          <a:effectLst/>
        </p:spPr>
        <p:txBody>
          <a:bodyPr lIns="182880" tIns="91440" rIns="182880" bIns="146304" rtlCol="0" anchor="t" anchorCtr="0"/>
          <a:lstStyle/>
          <a:p>
            <a:pPr marL="0" marR="0" lvl="0" indent="0" algn="ctr" defTabSz="914367" rtl="0" eaLnBrk="1" fontAlgn="auto" latinLnBrk="0" hangingPunct="1">
              <a:lnSpc>
                <a:spcPct val="100000"/>
              </a:lnSpc>
              <a:spcBef>
                <a:spcPts val="0"/>
              </a:spcBef>
              <a:spcAft>
                <a:spcPts val="294"/>
              </a:spcAft>
              <a:buClrTx/>
              <a:buSzTx/>
              <a:buFontTx/>
              <a:buNone/>
              <a:tabLst/>
              <a:defRPr/>
            </a:pPr>
            <a:r>
              <a:rPr kumimoji="0" lang="en-US" sz="2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Azure Batch</a:t>
            </a:r>
          </a:p>
        </p:txBody>
      </p:sp>
      <p:sp>
        <p:nvSpPr>
          <p:cNvPr id="32" name="Rounded Rectangle 31"/>
          <p:cNvSpPr/>
          <p:nvPr/>
        </p:nvSpPr>
        <p:spPr>
          <a:xfrm>
            <a:off x="366724" y="3646726"/>
            <a:ext cx="7170178" cy="575295"/>
          </a:xfrm>
          <a:prstGeom prst="roundRect">
            <a:avLst>
              <a:gd name="adj" fmla="val 0"/>
            </a:avLst>
          </a:prstGeom>
          <a:solidFill>
            <a:schemeClr val="accent2"/>
          </a:solidFill>
          <a:ln w="19050" cap="flat" cmpd="sng" algn="ctr">
            <a:solidFill>
              <a:schemeClr val="tx1"/>
            </a:solidFill>
            <a:prstDash val="solid"/>
            <a:round/>
          </a:ln>
          <a:effectLst/>
        </p:spPr>
        <p:txBody>
          <a:bodyPr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VM management, job queue, and task dispatch</a:t>
            </a:r>
          </a:p>
        </p:txBody>
      </p:sp>
      <p:sp>
        <p:nvSpPr>
          <p:cNvPr id="33" name="Freeform 32"/>
          <p:cNvSpPr/>
          <p:nvPr/>
        </p:nvSpPr>
        <p:spPr bwMode="auto">
          <a:xfrm>
            <a:off x="7805103" y="2928291"/>
            <a:ext cx="0" cy="640080"/>
          </a:xfrm>
          <a:custGeom>
            <a:avLst/>
            <a:gdLst>
              <a:gd name="connsiteX0" fmla="*/ 0 w 0"/>
              <a:gd name="connsiteY0" fmla="*/ 0 h 3365500"/>
              <a:gd name="connsiteX1" fmla="*/ 0 w 0"/>
              <a:gd name="connsiteY1" fmla="*/ 3365500 h 3365500"/>
            </a:gdLst>
            <a:ahLst/>
            <a:cxnLst>
              <a:cxn ang="0">
                <a:pos x="connsiteX0" y="connsiteY0"/>
              </a:cxn>
              <a:cxn ang="0">
                <a:pos x="connsiteX1" y="connsiteY1"/>
              </a:cxn>
            </a:cxnLst>
            <a:rect l="l" t="t" r="r" b="b"/>
            <a:pathLst>
              <a:path h="3365500">
                <a:moveTo>
                  <a:pt x="0" y="0"/>
                </a:moveTo>
                <a:lnTo>
                  <a:pt x="0" y="3365500"/>
                </a:lnTo>
              </a:path>
            </a:pathLst>
          </a:cu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33"/>
          <p:cNvSpPr/>
          <p:nvPr/>
        </p:nvSpPr>
        <p:spPr bwMode="auto">
          <a:xfrm flipV="1">
            <a:off x="7797800" y="3193087"/>
            <a:ext cx="717658" cy="45719"/>
          </a:xfrm>
          <a:custGeom>
            <a:avLst/>
            <a:gdLst>
              <a:gd name="connsiteX0" fmla="*/ 0 w 546100"/>
              <a:gd name="connsiteY0" fmla="*/ 0 h 0"/>
              <a:gd name="connsiteX1" fmla="*/ 546100 w 546100"/>
              <a:gd name="connsiteY1" fmla="*/ 0 h 0"/>
            </a:gdLst>
            <a:ahLst/>
            <a:cxnLst>
              <a:cxn ang="0">
                <a:pos x="connsiteX0" y="connsiteY0"/>
              </a:cxn>
              <a:cxn ang="0">
                <a:pos x="connsiteX1" y="connsiteY1"/>
              </a:cxn>
            </a:cxnLst>
            <a:rect l="l" t="t" r="r" b="b"/>
            <a:pathLst>
              <a:path w="546100">
                <a:moveTo>
                  <a:pt x="0" y="0"/>
                </a:moveTo>
                <a:lnTo>
                  <a:pt x="546100" y="0"/>
                </a:lnTo>
              </a:path>
            </a:pathLst>
          </a:custGeom>
          <a:noFill/>
          <a:ln w="25400">
            <a:solidFill>
              <a:schemeClr val="tx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Rounded Rectangle 34"/>
          <p:cNvSpPr/>
          <p:nvPr/>
        </p:nvSpPr>
        <p:spPr>
          <a:xfrm>
            <a:off x="366725" y="2926616"/>
            <a:ext cx="7170178" cy="649601"/>
          </a:xfrm>
          <a:prstGeom prst="roundRect">
            <a:avLst>
              <a:gd name="adj" fmla="val 0"/>
            </a:avLst>
          </a:prstGeom>
          <a:solidFill>
            <a:schemeClr val="accent2"/>
          </a:solidFill>
          <a:ln w="19050" cap="flat" cmpd="sng" algn="ctr">
            <a:solidFill>
              <a:schemeClr val="tx1"/>
            </a:solidFill>
            <a:prstDash val="solid"/>
            <a:round/>
          </a:ln>
          <a:effectLst/>
        </p:spPr>
        <p:txBody>
          <a:bodyPr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App lifecycle, job dependencies, data movement, client plugins</a:t>
            </a:r>
          </a:p>
        </p:txBody>
      </p:sp>
      <p:sp>
        <p:nvSpPr>
          <p:cNvPr id="36" name="Rectangle 35"/>
          <p:cNvSpPr/>
          <p:nvPr/>
        </p:nvSpPr>
        <p:spPr>
          <a:xfrm>
            <a:off x="8504238" y="2453976"/>
            <a:ext cx="3657600" cy="144655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Cloud-enable applications, </a:t>
            </a:r>
            <a:b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made available as SaaS:</a:t>
            </a:r>
          </a:p>
          <a:p>
            <a:pPr marL="233363" marR="0" lvl="0" indent="-23336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Higher-level set of capabilities</a:t>
            </a:r>
          </a:p>
          <a:p>
            <a:pPr marL="233363" marR="0" lvl="0" indent="-233363"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Minimizes required Azure knowledge</a:t>
            </a:r>
          </a:p>
        </p:txBody>
      </p:sp>
      <p:cxnSp>
        <p:nvCxnSpPr>
          <p:cNvPr id="37" name="Straight Arrow Connector 36"/>
          <p:cNvCxnSpPr/>
          <p:nvPr/>
        </p:nvCxnSpPr>
        <p:spPr>
          <a:xfrm>
            <a:off x="5775736" y="4370331"/>
            <a:ext cx="5346" cy="182880"/>
          </a:xfrm>
          <a:prstGeom prst="straightConnector1">
            <a:avLst/>
          </a:prstGeom>
          <a:noFill/>
          <a:ln w="41275" cap="rnd" cmpd="sng" algn="ctr">
            <a:solidFill>
              <a:schemeClr val="tx1"/>
            </a:solidFill>
            <a:prstDash val="sysDot"/>
            <a:tailEnd type="none"/>
          </a:ln>
          <a:effectLst/>
        </p:spPr>
      </p:cxnSp>
      <p:cxnSp>
        <p:nvCxnSpPr>
          <p:cNvPr id="38" name="Straight Arrow Connector 37"/>
          <p:cNvCxnSpPr/>
          <p:nvPr/>
        </p:nvCxnSpPr>
        <p:spPr>
          <a:xfrm>
            <a:off x="2082038" y="4370331"/>
            <a:ext cx="5346" cy="182880"/>
          </a:xfrm>
          <a:prstGeom prst="straightConnector1">
            <a:avLst/>
          </a:prstGeom>
          <a:noFill/>
          <a:ln w="41275" cap="rnd" cmpd="sng" algn="ctr">
            <a:solidFill>
              <a:schemeClr val="tx1"/>
            </a:solidFill>
            <a:prstDash val="sysDot"/>
            <a:tailEnd type="none"/>
          </a:ln>
          <a:effectLst/>
        </p:spPr>
      </p:cxnSp>
    </p:spTree>
    <p:extLst>
      <p:ext uri="{BB962C8B-B14F-4D97-AF65-F5344CB8AC3E}">
        <p14:creationId xmlns:p14="http://schemas.microsoft.com/office/powerpoint/2010/main" val="629494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25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6000" dirty="0"/>
              <a:t>Batch Developer flow</a:t>
            </a:r>
          </a:p>
        </p:txBody>
      </p:sp>
      <p:sp>
        <p:nvSpPr>
          <p:cNvPr id="5" name="Rounded Rectangle 4"/>
          <p:cNvSpPr/>
          <p:nvPr/>
        </p:nvSpPr>
        <p:spPr>
          <a:xfrm>
            <a:off x="5708364" y="1461872"/>
            <a:ext cx="4794907" cy="3694632"/>
          </a:xfrm>
          <a:prstGeom prst="roundRect">
            <a:avLst/>
          </a:prstGeom>
        </p:spPr>
        <p:style>
          <a:lnRef idx="1">
            <a:schemeClr val="accent1"/>
          </a:lnRef>
          <a:fillRef idx="2">
            <a:schemeClr val="accent1"/>
          </a:fillRef>
          <a:effectRef idx="1">
            <a:schemeClr val="accent1"/>
          </a:effectRef>
          <a:fontRef idx="minor">
            <a:schemeClr val="dk1"/>
          </a:fontRef>
        </p:style>
        <p:txBody>
          <a:bodyPr tIns="0" rtlCol="0" anchor="t" anchorCtr="0"/>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687" b="1" i="0" u="none" strike="noStrike" kern="0" cap="none" spc="0" normalizeH="0" baseline="0" noProof="0" dirty="0">
                <a:ln>
                  <a:noFill/>
                </a:ln>
                <a:solidFill>
                  <a:sysClr val="windowText" lastClr="000000"/>
                </a:solidFill>
                <a:effectLst/>
                <a:uLnTx/>
                <a:uFillTx/>
                <a:latin typeface="Segoe UI Semilight"/>
                <a:ea typeface="+mn-ea"/>
                <a:cs typeface="+mn-cs"/>
              </a:rPr>
              <a:t>Azure Batch</a:t>
            </a:r>
          </a:p>
        </p:txBody>
      </p:sp>
      <p:sp>
        <p:nvSpPr>
          <p:cNvPr id="6" name="Rectangle 5"/>
          <p:cNvSpPr/>
          <p:nvPr/>
        </p:nvSpPr>
        <p:spPr>
          <a:xfrm>
            <a:off x="5926883" y="2995892"/>
            <a:ext cx="1850466" cy="1142058"/>
          </a:xfrm>
          <a:prstGeom prst="rect">
            <a:avLst/>
          </a:prstGeom>
          <a:solidFill>
            <a:schemeClr val="bg1">
              <a:lumMod val="60000"/>
              <a:lumOff val="40000"/>
            </a:schemeClr>
          </a:solidFill>
        </p:spPr>
        <p:style>
          <a:lnRef idx="1">
            <a:schemeClr val="dk1"/>
          </a:lnRef>
          <a:fillRef idx="2">
            <a:schemeClr val="dk1"/>
          </a:fillRef>
          <a:effectRef idx="1">
            <a:schemeClr val="dk1"/>
          </a:effectRef>
          <a:fontRef idx="minor">
            <a:schemeClr val="dk1"/>
          </a:fontRef>
        </p:style>
        <p:txBody>
          <a:bodyPr tIns="0" rtlCol="0" anchor="t" anchorCtr="0"/>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1338" b="1" i="0" u="none" strike="noStrike" kern="0" cap="none" spc="0" normalizeH="0" baseline="0" noProof="0" dirty="0">
              <a:ln>
                <a:noFill/>
              </a:ln>
              <a:solidFill>
                <a:sysClr val="windowText" lastClr="000000"/>
              </a:solidFill>
              <a:effectLst/>
              <a:uLnTx/>
              <a:uFillTx/>
              <a:latin typeface="Segoe UI Semilight"/>
              <a:ea typeface="+mn-ea"/>
              <a:cs typeface="+mn-cs"/>
            </a:endParaRPr>
          </a:p>
        </p:txBody>
      </p:sp>
      <p:pic>
        <p:nvPicPr>
          <p:cNvPr id="7" name="Picture 50" descr="C:\Program Files (x86)\Microsoft Office\MEDIA\CAGCAT10\j0292020.wmf"/>
          <p:cNvPicPr>
            <a:picLocks noChangeAspect="1" noChangeArrowheads="1"/>
          </p:cNvPicPr>
          <p:nvPr/>
        </p:nvPicPr>
        <p:blipFill>
          <a:blip r:embed="rId3" cstate="print"/>
          <a:srcRect/>
          <a:stretch>
            <a:fillRect/>
          </a:stretch>
        </p:blipFill>
        <p:spPr bwMode="auto">
          <a:xfrm>
            <a:off x="1920739" y="3199444"/>
            <a:ext cx="601942" cy="428486"/>
          </a:xfrm>
          <a:prstGeom prst="rect">
            <a:avLst/>
          </a:prstGeom>
          <a:noFill/>
        </p:spPr>
      </p:pic>
      <p:cxnSp>
        <p:nvCxnSpPr>
          <p:cNvPr id="8" name="Straight Arrow Connector 7"/>
          <p:cNvCxnSpPr/>
          <p:nvPr/>
        </p:nvCxnSpPr>
        <p:spPr>
          <a:xfrm flipV="1">
            <a:off x="2655564" y="2331840"/>
            <a:ext cx="2979964" cy="322776"/>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21236368">
            <a:off x="2815692" y="2230097"/>
            <a:ext cx="2501747" cy="274208"/>
          </a:xfrm>
          <a:prstGeom prst="rect">
            <a:avLst/>
          </a:prstGeom>
          <a:noFill/>
        </p:spPr>
        <p:txBody>
          <a:bodyPr wrap="none"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147" b="0" i="0" u="none" strike="noStrike" kern="0" cap="none" spc="0" normalizeH="0" baseline="0" noProof="0" dirty="0">
                <a:ln>
                  <a:noFill/>
                </a:ln>
                <a:solidFill>
                  <a:sysClr val="windowText" lastClr="000000"/>
                </a:solidFill>
                <a:effectLst/>
                <a:uLnTx/>
                <a:uFillTx/>
                <a:latin typeface="Segoe UI Semilight"/>
                <a:ea typeface="+mn-ea"/>
                <a:cs typeface="+mn-cs"/>
              </a:rPr>
              <a:t>Create an account “</a:t>
            </a:r>
            <a:r>
              <a:rPr kumimoji="0" lang="en-US" sz="1147" b="0" i="0" u="none" strike="noStrike" kern="0" cap="none" spc="0" normalizeH="0" baseline="0" noProof="0" dirty="0" err="1">
                <a:ln>
                  <a:noFill/>
                </a:ln>
                <a:solidFill>
                  <a:sysClr val="windowText" lastClr="000000"/>
                </a:solidFill>
                <a:effectLst/>
                <a:uLnTx/>
                <a:uFillTx/>
                <a:latin typeface="Segoe UI Semilight"/>
                <a:ea typeface="+mn-ea"/>
                <a:cs typeface="+mn-cs"/>
              </a:rPr>
              <a:t>mybatchservice</a:t>
            </a:r>
            <a:r>
              <a:rPr kumimoji="0" lang="en-US" sz="1147" b="0" i="0" u="none" strike="noStrike" kern="0" cap="none" spc="0" normalizeH="0" baseline="0" noProof="0" dirty="0">
                <a:ln>
                  <a:noFill/>
                </a:ln>
                <a:solidFill>
                  <a:sysClr val="windowText" lastClr="000000"/>
                </a:solidFill>
                <a:effectLst/>
                <a:uLnTx/>
                <a:uFillTx/>
                <a:latin typeface="Segoe UI Semilight"/>
                <a:ea typeface="+mn-ea"/>
                <a:cs typeface="+mn-cs"/>
              </a:rPr>
              <a:t>”</a:t>
            </a:r>
          </a:p>
        </p:txBody>
      </p:sp>
      <p:sp>
        <p:nvSpPr>
          <p:cNvPr id="10" name="TextBox 9"/>
          <p:cNvSpPr txBox="1"/>
          <p:nvPr/>
        </p:nvSpPr>
        <p:spPr>
          <a:xfrm>
            <a:off x="1898475" y="3604029"/>
            <a:ext cx="611785" cy="274208"/>
          </a:xfrm>
          <a:prstGeom prst="rect">
            <a:avLst/>
          </a:prstGeom>
          <a:noFill/>
        </p:spPr>
        <p:txBody>
          <a:bodyPr wrap="none"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0" i="0" u="none" strike="noStrike" kern="0" cap="none" spc="0" normalizeH="0" baseline="0" noProof="0" dirty="0">
                <a:ln>
                  <a:noFill/>
                </a:ln>
                <a:solidFill>
                  <a:sysClr val="windowText" lastClr="000000"/>
                </a:solidFill>
                <a:effectLst/>
                <a:uLnTx/>
                <a:uFillTx/>
                <a:latin typeface="Segoe UI Semilight"/>
                <a:ea typeface="+mn-ea"/>
                <a:cs typeface="+mn-cs"/>
              </a:rPr>
              <a:t>Admin</a:t>
            </a:r>
          </a:p>
        </p:txBody>
      </p:sp>
      <p:cxnSp>
        <p:nvCxnSpPr>
          <p:cNvPr id="11" name="Straight Arrow Connector 10"/>
          <p:cNvCxnSpPr/>
          <p:nvPr/>
        </p:nvCxnSpPr>
        <p:spPr>
          <a:xfrm flipH="1">
            <a:off x="2655563" y="2517482"/>
            <a:ext cx="2979964" cy="328808"/>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21222135">
            <a:off x="2612023" y="2624278"/>
            <a:ext cx="3191681" cy="274208"/>
          </a:xfrm>
          <a:prstGeom prst="rect">
            <a:avLst/>
          </a:prstGeom>
          <a:noFill/>
        </p:spPr>
        <p:txBody>
          <a:bodyPr wrap="none"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147" b="0" i="0" u="none" strike="noStrike" kern="0" cap="none" spc="0" normalizeH="0" baseline="0" noProof="0" dirty="0">
                <a:ln>
                  <a:noFill/>
                </a:ln>
                <a:solidFill>
                  <a:sysClr val="windowText" lastClr="000000"/>
                </a:solidFill>
                <a:effectLst/>
                <a:uLnTx/>
                <a:uFillTx/>
                <a:latin typeface="Segoe UI Semilight"/>
                <a:ea typeface="+mn-ea"/>
                <a:cs typeface="+mn-cs"/>
              </a:rPr>
              <a:t>https://mybatchservice.batch.core.windows.net</a:t>
            </a:r>
          </a:p>
        </p:txBody>
      </p:sp>
      <p:pic>
        <p:nvPicPr>
          <p:cNvPr id="13" name="Picture 10" descr="C:\Users\vamanb\AppData\Local\Microsoft\Windows\Temporary Internet Files\Content.IE5\01JWKTIW\MC90043390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5069" y="2747544"/>
            <a:ext cx="385965" cy="305160"/>
          </a:xfrm>
          <a:prstGeom prst="rect">
            <a:avLst/>
          </a:prstGeom>
          <a:noFill/>
          <a:extLst>
            <a:ext uri="{909E8E84-426E-40DD-AFC4-6F175D3DCCD1}">
              <a14:hiddenFill xmlns:a14="http://schemas.microsoft.com/office/drawing/2010/main">
                <a:solidFill>
                  <a:srgbClr val="FFFFFF"/>
                </a:solidFill>
              </a14:hiddenFill>
            </a:ext>
          </a:extLst>
        </p:spPr>
      </p:pic>
      <p:sp>
        <p:nvSpPr>
          <p:cNvPr id="14" name="Flowchart: Document 13"/>
          <p:cNvSpPr/>
          <p:nvPr/>
        </p:nvSpPr>
        <p:spPr>
          <a:xfrm>
            <a:off x="7046905" y="2116220"/>
            <a:ext cx="930426" cy="394806"/>
          </a:xfrm>
          <a:prstGeom prst="flowChartDocument">
            <a:avLst/>
          </a:prstGeom>
          <a:solidFill>
            <a:schemeClr val="bg1">
              <a:lumMod val="60000"/>
              <a:lumOff val="40000"/>
            </a:schemeClr>
          </a:solidFill>
        </p:spPr>
        <p:style>
          <a:lnRef idx="1">
            <a:schemeClr val="dk1"/>
          </a:lnRef>
          <a:fillRef idx="2">
            <a:schemeClr val="dk1"/>
          </a:fillRef>
          <a:effectRef idx="1">
            <a:schemeClr val="dk1"/>
          </a:effectRef>
          <a:fontRef idx="minor">
            <a:schemeClr val="dk1"/>
          </a:fontRef>
        </p:style>
        <p:txBody>
          <a:bodyPr lIns="0" tIns="32777" rIns="0" bIns="32777"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24" b="1" i="0" u="none" strike="noStrike" kern="0" cap="none" spc="0" normalizeH="0" baseline="0" noProof="0" dirty="0">
                <a:ln>
                  <a:noFill/>
                </a:ln>
                <a:solidFill>
                  <a:sysClr val="windowText" lastClr="000000"/>
                </a:solidFill>
                <a:effectLst/>
                <a:uLnTx/>
                <a:uFillTx/>
                <a:latin typeface="Segoe UI Semilight"/>
                <a:ea typeface="+mn-ea"/>
                <a:cs typeface="+mn-cs"/>
              </a:rPr>
              <a:t>Account</a:t>
            </a:r>
          </a:p>
        </p:txBody>
      </p:sp>
      <p:sp>
        <p:nvSpPr>
          <p:cNvPr id="15" name="TextBox 14"/>
          <p:cNvSpPr txBox="1"/>
          <p:nvPr/>
        </p:nvSpPr>
        <p:spPr>
          <a:xfrm>
            <a:off x="7977333" y="2051361"/>
            <a:ext cx="1302186" cy="516842"/>
          </a:xfrm>
          <a:prstGeom prst="rect">
            <a:avLst/>
          </a:prstGeom>
          <a:noFill/>
        </p:spPr>
        <p:txBody>
          <a:bodyPr wrap="square" lIns="65555" tIns="32777" rIns="65555" bIns="32777" rtlCol="0">
            <a:spAutoFit/>
          </a:bodyPr>
          <a:lstStyle/>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Endpoint URL</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Meters</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User Certificates</a:t>
            </a:r>
          </a:p>
        </p:txBody>
      </p:sp>
      <p:sp>
        <p:nvSpPr>
          <p:cNvPr id="16" name="Rounded Rectangle 15"/>
          <p:cNvSpPr/>
          <p:nvPr/>
        </p:nvSpPr>
        <p:spPr>
          <a:xfrm>
            <a:off x="4225179" y="3012863"/>
            <a:ext cx="1239829" cy="971959"/>
          </a:xfrm>
          <a:prstGeom prst="roundRect">
            <a:avLst/>
          </a:prstGeom>
        </p:spPr>
        <p:style>
          <a:lnRef idx="1">
            <a:schemeClr val="accent1"/>
          </a:lnRef>
          <a:fillRef idx="2">
            <a:schemeClr val="accent1"/>
          </a:fillRef>
          <a:effectRef idx="1">
            <a:schemeClr val="accent1"/>
          </a:effectRef>
          <a:fontRef idx="minor">
            <a:schemeClr val="dk1"/>
          </a:fontRef>
        </p:style>
        <p:txBody>
          <a:bodyPr tIns="0" rtlCol="0" anchor="t" anchorCtr="0"/>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338" b="1" i="0" u="none" strike="noStrike" kern="0" cap="none" spc="0" normalizeH="0" baseline="0" noProof="0" dirty="0">
                <a:ln>
                  <a:noFill/>
                </a:ln>
                <a:solidFill>
                  <a:sysClr val="windowText" lastClr="000000"/>
                </a:solidFill>
                <a:effectLst/>
                <a:uLnTx/>
                <a:uFillTx/>
                <a:latin typeface="Segoe UI Semilight"/>
                <a:ea typeface="+mn-ea"/>
                <a:cs typeface="+mn-cs"/>
              </a:rPr>
              <a:t>Blob</a:t>
            </a:r>
          </a:p>
        </p:txBody>
      </p:sp>
      <p:sp>
        <p:nvSpPr>
          <p:cNvPr id="18" name="TextBox 17"/>
          <p:cNvSpPr txBox="1"/>
          <p:nvPr/>
        </p:nvSpPr>
        <p:spPr>
          <a:xfrm>
            <a:off x="4582756" y="3302401"/>
            <a:ext cx="1005900" cy="394603"/>
          </a:xfrm>
          <a:prstGeom prst="rect">
            <a:avLst/>
          </a:prstGeom>
          <a:noFill/>
        </p:spPr>
        <p:txBody>
          <a:bodyPr wrap="square"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Applications &amp; dependencies</a:t>
            </a:r>
          </a:p>
        </p:txBody>
      </p:sp>
      <p:sp>
        <p:nvSpPr>
          <p:cNvPr id="20" name="TextBox 19"/>
          <p:cNvSpPr txBox="1"/>
          <p:nvPr/>
        </p:nvSpPr>
        <p:spPr>
          <a:xfrm>
            <a:off x="4592237" y="3630458"/>
            <a:ext cx="943559" cy="244387"/>
          </a:xfrm>
          <a:prstGeom prst="rect">
            <a:avLst/>
          </a:prstGeom>
          <a:noFill/>
        </p:spPr>
        <p:txBody>
          <a:bodyPr wrap="square"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Data</a:t>
            </a:r>
          </a:p>
        </p:txBody>
      </p:sp>
      <p:sp>
        <p:nvSpPr>
          <p:cNvPr id="21" name="Flowchart: Alternate Process 20"/>
          <p:cNvSpPr/>
          <p:nvPr/>
        </p:nvSpPr>
        <p:spPr>
          <a:xfrm>
            <a:off x="8330317" y="4537134"/>
            <a:ext cx="801481" cy="425534"/>
          </a:xfrm>
          <a:prstGeom prst="flowChartAlternateProcess">
            <a:avLst/>
          </a:prstGeom>
          <a:solidFill>
            <a:schemeClr val="bg1">
              <a:lumMod val="60000"/>
              <a:lumOff val="40000"/>
            </a:schemeClr>
          </a:solidFill>
        </p:spPr>
        <p:style>
          <a:lnRef idx="1">
            <a:schemeClr val="dk1"/>
          </a:lnRef>
          <a:fillRef idx="2">
            <a:schemeClr val="dk1"/>
          </a:fillRef>
          <a:effectRef idx="1">
            <a:schemeClr val="dk1"/>
          </a:effectRef>
          <a:fontRef idx="minor">
            <a:schemeClr val="dk1"/>
          </a:fontRef>
        </p:style>
        <p:txBody>
          <a:bodyPr lIns="65555" tIns="32777" rIns="65555" bIns="32777"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1722" b="1"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2" name="Flowchart: Alternate Process 21"/>
          <p:cNvSpPr/>
          <p:nvPr/>
        </p:nvSpPr>
        <p:spPr>
          <a:xfrm>
            <a:off x="8248068" y="4451913"/>
            <a:ext cx="801481" cy="425534"/>
          </a:xfrm>
          <a:prstGeom prst="flowChartAlternateProcess">
            <a:avLst/>
          </a:prstGeom>
          <a:solidFill>
            <a:schemeClr val="bg1">
              <a:lumMod val="60000"/>
              <a:lumOff val="40000"/>
            </a:schemeClr>
          </a:solidFill>
        </p:spPr>
        <p:style>
          <a:lnRef idx="1">
            <a:schemeClr val="dk1"/>
          </a:lnRef>
          <a:fillRef idx="2">
            <a:schemeClr val="dk1"/>
          </a:fillRef>
          <a:effectRef idx="1">
            <a:schemeClr val="dk1"/>
          </a:effectRef>
          <a:fontRef idx="minor">
            <a:schemeClr val="dk1"/>
          </a:fontRef>
        </p:style>
        <p:txBody>
          <a:bodyPr lIns="65555" tIns="32777" rIns="65555" bIns="32777"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1722" b="1"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 name="TextBox 22"/>
          <p:cNvSpPr txBox="1"/>
          <p:nvPr/>
        </p:nvSpPr>
        <p:spPr>
          <a:xfrm>
            <a:off x="9220946" y="2777374"/>
            <a:ext cx="1103155" cy="589136"/>
          </a:xfrm>
          <a:prstGeom prst="rect">
            <a:avLst/>
          </a:prstGeom>
          <a:noFill/>
        </p:spPr>
        <p:txBody>
          <a:bodyPr wrap="square" lIns="0" tIns="0" rIns="0" bIns="0" rtlCol="0">
            <a:spAutoFit/>
          </a:bodyPr>
          <a:lstStyle/>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Pool name; existing or auto-create</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Schedule</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Priority</a:t>
            </a:r>
          </a:p>
        </p:txBody>
      </p:sp>
      <p:sp>
        <p:nvSpPr>
          <p:cNvPr id="24" name="TextBox 23"/>
          <p:cNvSpPr txBox="1"/>
          <p:nvPr/>
        </p:nvSpPr>
        <p:spPr>
          <a:xfrm>
            <a:off x="9149067" y="4232805"/>
            <a:ext cx="1426636" cy="817274"/>
          </a:xfrm>
          <a:prstGeom prst="rect">
            <a:avLst/>
          </a:prstGeom>
          <a:noFill/>
        </p:spPr>
        <p:txBody>
          <a:bodyPr wrap="square" lIns="65555" tIns="32777" rIns="65555" bIns="32777" rtlCol="0">
            <a:spAutoFit/>
          </a:bodyPr>
          <a:lstStyle/>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Command line</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File list</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Environment settings</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State</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Stats</a:t>
            </a:r>
          </a:p>
        </p:txBody>
      </p:sp>
      <p:sp>
        <p:nvSpPr>
          <p:cNvPr id="25" name="Flowchart: Alternate Process 24"/>
          <p:cNvSpPr/>
          <p:nvPr/>
        </p:nvSpPr>
        <p:spPr>
          <a:xfrm>
            <a:off x="8181328" y="3755481"/>
            <a:ext cx="960925" cy="394628"/>
          </a:xfrm>
          <a:prstGeom prst="flowChartAlternateProcess">
            <a:avLst/>
          </a:prstGeom>
          <a:solidFill>
            <a:schemeClr val="bg1">
              <a:lumMod val="60000"/>
              <a:lumOff val="40000"/>
            </a:schemeClr>
          </a:solidFill>
        </p:spPr>
        <p:style>
          <a:lnRef idx="1">
            <a:schemeClr val="dk1"/>
          </a:lnRef>
          <a:fillRef idx="2">
            <a:schemeClr val="dk1"/>
          </a:fillRef>
          <a:effectRef idx="1">
            <a:schemeClr val="dk1"/>
          </a:effectRef>
          <a:fontRef idx="minor">
            <a:schemeClr val="dk1"/>
          </a:fontRef>
        </p:style>
        <p:txBody>
          <a:bodyPr lIns="65555" tIns="32777" rIns="65555" bIns="32777"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24" b="1" i="0" u="none" strike="noStrike" kern="0" cap="none" spc="0" normalizeH="0" baseline="0" noProof="0" dirty="0">
                <a:ln>
                  <a:noFill/>
                </a:ln>
                <a:solidFill>
                  <a:sysClr val="windowText" lastClr="000000"/>
                </a:solidFill>
                <a:effectLst/>
                <a:uLnTx/>
                <a:uFillTx/>
                <a:latin typeface="Segoe UI Semilight"/>
                <a:ea typeface="+mn-ea"/>
                <a:cs typeface="+mn-cs"/>
              </a:rPr>
              <a:t>Job</a:t>
            </a:r>
          </a:p>
        </p:txBody>
      </p:sp>
      <p:sp>
        <p:nvSpPr>
          <p:cNvPr id="26" name="Flowchart: Alternate Process 25"/>
          <p:cNvSpPr/>
          <p:nvPr/>
        </p:nvSpPr>
        <p:spPr>
          <a:xfrm>
            <a:off x="8188143" y="4367457"/>
            <a:ext cx="801543" cy="425534"/>
          </a:xfrm>
          <a:prstGeom prst="flowChartAlternateProcess">
            <a:avLst/>
          </a:prstGeom>
          <a:solidFill>
            <a:schemeClr val="bg1">
              <a:lumMod val="60000"/>
              <a:lumOff val="40000"/>
            </a:schemeClr>
          </a:solidFill>
        </p:spPr>
        <p:style>
          <a:lnRef idx="1">
            <a:schemeClr val="dk1"/>
          </a:lnRef>
          <a:fillRef idx="2">
            <a:schemeClr val="dk1"/>
          </a:fillRef>
          <a:effectRef idx="1">
            <a:schemeClr val="dk1"/>
          </a:effectRef>
          <a:fontRef idx="minor">
            <a:schemeClr val="dk1"/>
          </a:fontRef>
        </p:style>
        <p:txBody>
          <a:bodyPr lIns="65555" tIns="32777" rIns="65555" bIns="32777"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24" b="1" i="0" u="none" strike="noStrike" kern="0" cap="none" spc="0" normalizeH="0" baseline="0" noProof="0" dirty="0">
                <a:ln>
                  <a:noFill/>
                </a:ln>
                <a:solidFill>
                  <a:sysClr val="windowText" lastClr="000000"/>
                </a:solidFill>
                <a:effectLst/>
                <a:uLnTx/>
                <a:uFillTx/>
                <a:latin typeface="Segoe UI Semilight"/>
                <a:ea typeface="+mn-ea"/>
                <a:cs typeface="+mn-cs"/>
              </a:rPr>
              <a:t>Task</a:t>
            </a:r>
          </a:p>
        </p:txBody>
      </p:sp>
      <p:sp>
        <p:nvSpPr>
          <p:cNvPr id="27" name="TextBox 26"/>
          <p:cNvSpPr txBox="1"/>
          <p:nvPr/>
        </p:nvSpPr>
        <p:spPr>
          <a:xfrm>
            <a:off x="8018094" y="2594656"/>
            <a:ext cx="1261424" cy="216410"/>
          </a:xfrm>
          <a:prstGeom prst="rect">
            <a:avLst/>
          </a:prstGeom>
          <a:noFill/>
        </p:spPr>
        <p:txBody>
          <a:bodyPr wrap="square" lIns="65555" tIns="32777" rIns="65555" bIns="32777"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Static </a:t>
            </a:r>
            <a:r>
              <a:rPr kumimoji="0" lang="en-US" sz="957" b="0" i="0" u="none" strike="noStrike" kern="0" cap="none" spc="0" normalizeH="0" baseline="0" noProof="0" dirty="0" err="1">
                <a:ln>
                  <a:noFill/>
                </a:ln>
                <a:solidFill>
                  <a:sysClr val="windowText" lastClr="000000"/>
                </a:solidFill>
                <a:effectLst/>
                <a:uLnTx/>
                <a:uFillTx/>
                <a:latin typeface="Segoe UI Semilight"/>
                <a:ea typeface="+mn-ea"/>
                <a:cs typeface="+mn-cs"/>
              </a:rPr>
              <a:t>Config</a:t>
            </a:r>
            <a:endPar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TextBox 27"/>
          <p:cNvSpPr txBox="1"/>
          <p:nvPr/>
        </p:nvSpPr>
        <p:spPr>
          <a:xfrm>
            <a:off x="7985815" y="3420573"/>
            <a:ext cx="1293844" cy="366625"/>
          </a:xfrm>
          <a:prstGeom prst="rect">
            <a:avLst/>
          </a:prstGeom>
          <a:noFill/>
        </p:spPr>
        <p:txBody>
          <a:bodyPr wrap="square" lIns="65555" tIns="32777" rIns="65555" bIns="32777"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Job created when Work Item scheduled</a:t>
            </a:r>
          </a:p>
        </p:txBody>
      </p:sp>
      <p:cxnSp>
        <p:nvCxnSpPr>
          <p:cNvPr id="29" name="Straight Connector 28"/>
          <p:cNvCxnSpPr>
            <a:stCxn id="14" idx="2"/>
            <a:endCxn id="61" idx="1"/>
          </p:cNvCxnSpPr>
          <p:nvPr/>
        </p:nvCxnSpPr>
        <p:spPr>
          <a:xfrm>
            <a:off x="7512118" y="2484926"/>
            <a:ext cx="684537" cy="5109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31" idx="3"/>
          </p:cNvCxnSpPr>
          <p:nvPr/>
        </p:nvCxnSpPr>
        <p:spPr>
          <a:xfrm>
            <a:off x="2733885" y="3497266"/>
            <a:ext cx="1436712" cy="98621"/>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905162" y="3278746"/>
            <a:ext cx="1265435" cy="634282"/>
          </a:xfrm>
          <a:prstGeom prst="rect">
            <a:avLst/>
          </a:prstGeom>
          <a:noFill/>
        </p:spPr>
        <p:txBody>
          <a:bodyPr wrap="square"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147" b="0" i="0" u="none" strike="noStrike" kern="0" cap="none" spc="0" normalizeH="0" baseline="0" noProof="0" dirty="0">
                <a:ln>
                  <a:noFill/>
                </a:ln>
                <a:solidFill>
                  <a:sysClr val="windowText" lastClr="000000"/>
                </a:solidFill>
                <a:effectLst/>
                <a:uLnTx/>
                <a:uFillTx/>
                <a:latin typeface="Segoe UI Semilight"/>
                <a:ea typeface="+mn-ea"/>
                <a:cs typeface="+mn-cs"/>
              </a:rPr>
              <a:t>Upload programs &amp; dependencies</a:t>
            </a:r>
          </a:p>
        </p:txBody>
      </p:sp>
      <p:cxnSp>
        <p:nvCxnSpPr>
          <p:cNvPr id="32" name="Straight Arrow Connector 31"/>
          <p:cNvCxnSpPr/>
          <p:nvPr/>
        </p:nvCxnSpPr>
        <p:spPr>
          <a:xfrm>
            <a:off x="2730285" y="3982128"/>
            <a:ext cx="2932370" cy="269161"/>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300177">
            <a:off x="3111405" y="4026648"/>
            <a:ext cx="1301719" cy="274208"/>
          </a:xfrm>
          <a:prstGeom prst="rect">
            <a:avLst/>
          </a:prstGeom>
          <a:noFill/>
        </p:spPr>
        <p:txBody>
          <a:bodyPr wrap="none"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147" b="0" i="0" u="none" strike="noStrike" kern="0" cap="none" spc="0" normalizeH="0" baseline="0" noProof="0" dirty="0">
                <a:ln>
                  <a:noFill/>
                </a:ln>
                <a:solidFill>
                  <a:sysClr val="windowText" lastClr="000000"/>
                </a:solidFill>
                <a:effectLst/>
                <a:uLnTx/>
                <a:uFillTx/>
                <a:latin typeface="Segoe UI Semilight"/>
                <a:ea typeface="+mn-ea"/>
                <a:cs typeface="+mn-cs"/>
              </a:rPr>
              <a:t>Specify resources</a:t>
            </a:r>
          </a:p>
        </p:txBody>
      </p:sp>
      <p:sp>
        <p:nvSpPr>
          <p:cNvPr id="34" name="Rectangle 33"/>
          <p:cNvSpPr/>
          <p:nvPr/>
        </p:nvSpPr>
        <p:spPr>
          <a:xfrm>
            <a:off x="5854041" y="2912313"/>
            <a:ext cx="1816329" cy="1142058"/>
          </a:xfrm>
          <a:prstGeom prst="rect">
            <a:avLst/>
          </a:prstGeom>
          <a:solidFill>
            <a:schemeClr val="bg1">
              <a:lumMod val="60000"/>
              <a:lumOff val="40000"/>
            </a:schemeClr>
          </a:solidFill>
        </p:spPr>
        <p:style>
          <a:lnRef idx="1">
            <a:schemeClr val="dk1"/>
          </a:lnRef>
          <a:fillRef idx="2">
            <a:schemeClr val="dk1"/>
          </a:fillRef>
          <a:effectRef idx="1">
            <a:schemeClr val="dk1"/>
          </a:effectRef>
          <a:fontRef idx="minor">
            <a:schemeClr val="dk1"/>
          </a:fontRef>
        </p:style>
        <p:txBody>
          <a:bodyPr tIns="0" rtlCol="0" anchor="t" anchorCtr="0"/>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24" b="1" i="0" u="none" strike="noStrike" kern="0" cap="none" spc="0" normalizeH="0" baseline="0" noProof="0" dirty="0">
                <a:ln>
                  <a:noFill/>
                </a:ln>
                <a:solidFill>
                  <a:sysClr val="windowText" lastClr="000000"/>
                </a:solidFill>
                <a:effectLst/>
                <a:uLnTx/>
                <a:uFillTx/>
                <a:latin typeface="Segoe UI Semilight"/>
                <a:ea typeface="+mn-ea"/>
                <a:cs typeface="+mn-cs"/>
              </a:rPr>
              <a:t>Pool</a:t>
            </a:r>
          </a:p>
        </p:txBody>
      </p:sp>
      <p:sp>
        <p:nvSpPr>
          <p:cNvPr id="35" name="Rectangle 34"/>
          <p:cNvSpPr/>
          <p:nvPr/>
        </p:nvSpPr>
        <p:spPr>
          <a:xfrm>
            <a:off x="5945857" y="3198687"/>
            <a:ext cx="458885" cy="327776"/>
          </a:xfrm>
          <a:prstGeom prst="rect">
            <a:avLst/>
          </a:prstGeom>
          <a:solidFill>
            <a:srgbClr val="FFC000"/>
          </a:solidFill>
          <a:ln>
            <a:solidFill>
              <a:schemeClr val="tx1">
                <a:lumMod val="50000"/>
                <a:lumOff val="50000"/>
              </a:schemeClr>
            </a:solidFill>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957" b="1"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6" name="Rectangle 35"/>
          <p:cNvSpPr/>
          <p:nvPr/>
        </p:nvSpPr>
        <p:spPr>
          <a:xfrm>
            <a:off x="6527449" y="3201705"/>
            <a:ext cx="458885" cy="327776"/>
          </a:xfrm>
          <a:prstGeom prst="rect">
            <a:avLst/>
          </a:prstGeom>
          <a:solidFill>
            <a:srgbClr val="FFC000"/>
          </a:solidFill>
          <a:ln>
            <a:solidFill>
              <a:schemeClr val="tx1">
                <a:lumMod val="50000"/>
                <a:lumOff val="50000"/>
              </a:schemeClr>
            </a:solidFill>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957" b="1"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7" name="Rectangle 36"/>
          <p:cNvSpPr/>
          <p:nvPr/>
        </p:nvSpPr>
        <p:spPr>
          <a:xfrm>
            <a:off x="7117504" y="3202733"/>
            <a:ext cx="458885" cy="327776"/>
          </a:xfrm>
          <a:prstGeom prst="rect">
            <a:avLst/>
          </a:prstGeom>
          <a:solidFill>
            <a:srgbClr val="FFC000"/>
          </a:solidFill>
          <a:ln>
            <a:solidFill>
              <a:schemeClr val="tx1">
                <a:lumMod val="50000"/>
                <a:lumOff val="50000"/>
              </a:schemeClr>
            </a:solidFill>
          </a:ln>
        </p:spPr>
        <p:style>
          <a:lnRef idx="1">
            <a:schemeClr val="accent4"/>
          </a:lnRef>
          <a:fillRef idx="2">
            <a:schemeClr val="accent4"/>
          </a:fillRef>
          <a:effectRef idx="1">
            <a:schemeClr val="accent4"/>
          </a:effectRef>
          <a:fontRef idx="minor">
            <a:schemeClr val="dk1"/>
          </a:fontRef>
        </p:style>
        <p:txBody>
          <a:bodyPr t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957" b="1"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8" name="Rectangle 37"/>
          <p:cNvSpPr/>
          <p:nvPr/>
        </p:nvSpPr>
        <p:spPr>
          <a:xfrm>
            <a:off x="5945857" y="3652402"/>
            <a:ext cx="458885" cy="327776"/>
          </a:xfrm>
          <a:prstGeom prst="rect">
            <a:avLst/>
          </a:prstGeom>
          <a:solidFill>
            <a:srgbClr val="FFC000"/>
          </a:solidFill>
          <a:ln>
            <a:solidFill>
              <a:schemeClr val="tx1">
                <a:lumMod val="50000"/>
                <a:lumOff val="50000"/>
              </a:schemeClr>
            </a:solidFill>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957" b="1"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9" name="Rectangle 38"/>
          <p:cNvSpPr/>
          <p:nvPr/>
        </p:nvSpPr>
        <p:spPr>
          <a:xfrm>
            <a:off x="6527449" y="3641068"/>
            <a:ext cx="458885" cy="327776"/>
          </a:xfrm>
          <a:prstGeom prst="rect">
            <a:avLst/>
          </a:prstGeom>
          <a:solidFill>
            <a:srgbClr val="FFC000"/>
          </a:solidFill>
          <a:ln>
            <a:solidFill>
              <a:schemeClr val="tx1">
                <a:lumMod val="50000"/>
                <a:lumOff val="50000"/>
              </a:schemeClr>
            </a:solidFill>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957" b="1"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40" name="Rectangle 39"/>
          <p:cNvSpPr/>
          <p:nvPr/>
        </p:nvSpPr>
        <p:spPr>
          <a:xfrm>
            <a:off x="7109244" y="3640470"/>
            <a:ext cx="458885" cy="327776"/>
          </a:xfrm>
          <a:prstGeom prst="rect">
            <a:avLst/>
          </a:prstGeom>
          <a:solidFill>
            <a:srgbClr val="FFC000"/>
          </a:solidFill>
          <a:ln>
            <a:solidFill>
              <a:schemeClr val="tx1">
                <a:lumMod val="50000"/>
                <a:lumOff val="50000"/>
              </a:schemeClr>
            </a:solidFill>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957" b="1" i="0" u="none" strike="noStrike" kern="0" cap="none" spc="0" normalizeH="0" baseline="0" noProof="0" dirty="0">
              <a:ln>
                <a:noFill/>
              </a:ln>
              <a:solidFill>
                <a:sysClr val="windowText" lastClr="000000"/>
              </a:solidFill>
              <a:effectLst/>
              <a:uLnTx/>
              <a:uFillTx/>
              <a:latin typeface="Segoe UI Semilight"/>
              <a:ea typeface="+mn-ea"/>
              <a:cs typeface="+mn-cs"/>
            </a:endParaRPr>
          </a:p>
        </p:txBody>
      </p:sp>
      <p:cxnSp>
        <p:nvCxnSpPr>
          <p:cNvPr id="41" name="Straight Connector 40"/>
          <p:cNvCxnSpPr>
            <a:stCxn id="14" idx="2"/>
            <a:endCxn id="34" idx="0"/>
          </p:cNvCxnSpPr>
          <p:nvPr/>
        </p:nvCxnSpPr>
        <p:spPr>
          <a:xfrm flipH="1">
            <a:off x="6762208" y="2484922"/>
            <a:ext cx="749912" cy="4273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61" idx="2"/>
            <a:endCxn id="25" idx="0"/>
          </p:cNvCxnSpPr>
          <p:nvPr/>
        </p:nvCxnSpPr>
        <p:spPr>
          <a:xfrm flipH="1">
            <a:off x="8661790" y="3173321"/>
            <a:ext cx="81" cy="5821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5" idx="2"/>
          </p:cNvCxnSpPr>
          <p:nvPr/>
        </p:nvCxnSpPr>
        <p:spPr>
          <a:xfrm flipH="1">
            <a:off x="8659731" y="4150108"/>
            <a:ext cx="2058" cy="21734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5" idx="2"/>
          </p:cNvCxnSpPr>
          <p:nvPr/>
        </p:nvCxnSpPr>
        <p:spPr>
          <a:xfrm flipH="1">
            <a:off x="8541167" y="4150108"/>
            <a:ext cx="120622" cy="21734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5" idx="2"/>
          </p:cNvCxnSpPr>
          <p:nvPr/>
        </p:nvCxnSpPr>
        <p:spPr>
          <a:xfrm>
            <a:off x="8661790" y="4150108"/>
            <a:ext cx="99520" cy="21734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1881921" y="4407834"/>
            <a:ext cx="1737092" cy="892279"/>
          </a:xfrm>
          <a:prstGeom prst="roundRect">
            <a:avLst/>
          </a:prstGeom>
        </p:spPr>
        <p:style>
          <a:lnRef idx="1">
            <a:schemeClr val="accent3"/>
          </a:lnRef>
          <a:fillRef idx="2">
            <a:schemeClr val="accent3"/>
          </a:fillRef>
          <a:effectRef idx="1">
            <a:schemeClr val="accent3"/>
          </a:effectRef>
          <a:fontRef idx="minor">
            <a:schemeClr val="dk1"/>
          </a:fontRef>
        </p:style>
        <p:txBody>
          <a:bodyPr tIns="0" rtlCol="0" anchor="ctr" anchorCtr="0"/>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687" b="1" i="0" u="none" strike="noStrike" kern="0" cap="none" spc="0" normalizeH="0" baseline="0" noProof="0" dirty="0">
                <a:ln>
                  <a:noFill/>
                </a:ln>
                <a:solidFill>
                  <a:sysClr val="windowText" lastClr="000000"/>
                </a:solidFill>
                <a:effectLst/>
                <a:uLnTx/>
                <a:uFillTx/>
                <a:latin typeface="Segoe UI Semilight"/>
                <a:ea typeface="+mn-ea"/>
                <a:cs typeface="+mn-cs"/>
              </a:rPr>
              <a:t>Application / Service</a:t>
            </a:r>
          </a:p>
        </p:txBody>
      </p:sp>
      <p:cxnSp>
        <p:nvCxnSpPr>
          <p:cNvPr id="53" name="Straight Arrow Connector 52"/>
          <p:cNvCxnSpPr/>
          <p:nvPr/>
        </p:nvCxnSpPr>
        <p:spPr>
          <a:xfrm>
            <a:off x="3379991" y="4690025"/>
            <a:ext cx="2271068" cy="0"/>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701262" y="4482517"/>
            <a:ext cx="1721892" cy="274208"/>
          </a:xfrm>
          <a:prstGeom prst="rect">
            <a:avLst/>
          </a:prstGeom>
          <a:noFill/>
        </p:spPr>
        <p:txBody>
          <a:bodyPr wrap="none"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147" b="0" i="0" u="none" strike="noStrike" kern="0" cap="none" spc="0" normalizeH="0" baseline="0" noProof="0" dirty="0">
                <a:ln>
                  <a:noFill/>
                </a:ln>
                <a:solidFill>
                  <a:sysClr val="windowText" lastClr="000000"/>
                </a:solidFill>
                <a:effectLst/>
                <a:uLnTx/>
                <a:uFillTx/>
                <a:latin typeface="Segoe UI Semilight"/>
                <a:ea typeface="+mn-ea"/>
                <a:cs typeface="+mn-cs"/>
              </a:rPr>
              <a:t>Define and submit work</a:t>
            </a:r>
          </a:p>
        </p:txBody>
      </p:sp>
      <p:sp>
        <p:nvSpPr>
          <p:cNvPr id="55" name="Up Arrow 54"/>
          <p:cNvSpPr/>
          <p:nvPr/>
        </p:nvSpPr>
        <p:spPr>
          <a:xfrm rot="18355912">
            <a:off x="7695947" y="3955572"/>
            <a:ext cx="273460" cy="728267"/>
          </a:xfrm>
          <a:prstGeom prst="upArrow">
            <a:avLst/>
          </a:prstGeom>
          <a:solidFill>
            <a:schemeClr val="accent6">
              <a:lumMod val="75000"/>
            </a:schemeClr>
          </a:solidFill>
          <a:ln>
            <a:solidFill>
              <a:schemeClr val="tx1">
                <a:lumMod val="65000"/>
                <a:lumOff val="3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1722"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6" name="TextBox 55"/>
          <p:cNvSpPr txBox="1"/>
          <p:nvPr/>
        </p:nvSpPr>
        <p:spPr>
          <a:xfrm>
            <a:off x="7384652" y="4387227"/>
            <a:ext cx="761560" cy="544819"/>
          </a:xfrm>
          <a:prstGeom prst="rect">
            <a:avLst/>
          </a:prstGeom>
          <a:noFill/>
        </p:spPr>
        <p:txBody>
          <a:bodyPr wrap="square"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Queued, allocated, </a:t>
            </a:r>
          </a:p>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executed</a:t>
            </a:r>
          </a:p>
        </p:txBody>
      </p:sp>
      <p:sp>
        <p:nvSpPr>
          <p:cNvPr id="57" name="TextBox 56"/>
          <p:cNvSpPr txBox="1"/>
          <p:nvPr/>
        </p:nvSpPr>
        <p:spPr>
          <a:xfrm>
            <a:off x="5854046" y="4162269"/>
            <a:ext cx="1470747" cy="817274"/>
          </a:xfrm>
          <a:prstGeom prst="rect">
            <a:avLst/>
          </a:prstGeom>
          <a:noFill/>
        </p:spPr>
        <p:txBody>
          <a:bodyPr wrap="square" lIns="65555" tIns="32777" rIns="65555" bIns="32777" rtlCol="0">
            <a:spAutoFit/>
          </a:bodyPr>
          <a:lstStyle/>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VM Size</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Target # instances</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Start Task (</a:t>
            </a:r>
            <a:r>
              <a:rPr kumimoji="0" lang="en-US" sz="957" b="0" i="0" u="none" strike="noStrike" kern="0" cap="none" spc="0" normalizeH="0" baseline="0" noProof="0" dirty="0" err="1">
                <a:ln>
                  <a:noFill/>
                </a:ln>
                <a:solidFill>
                  <a:sysClr val="windowText" lastClr="000000"/>
                </a:solidFill>
                <a:effectLst/>
                <a:uLnTx/>
                <a:uFillTx/>
                <a:latin typeface="Segoe UI Semilight"/>
                <a:ea typeface="+mn-ea"/>
                <a:cs typeface="+mn-cs"/>
              </a:rPr>
              <a:t>inc.</a:t>
            </a: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 file list)</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Auto Scale Formula</a:t>
            </a:r>
          </a:p>
          <a:p>
            <a:pPr marL="87403" marR="0" lvl="0" indent="-87403" algn="l" defTabSz="685738" rtl="0" eaLnBrk="1" fontAlgn="auto" latinLnBrk="0" hangingPunct="1">
              <a:lnSpc>
                <a:spcPct val="100000"/>
              </a:lnSpc>
              <a:spcBef>
                <a:spcPts val="0"/>
              </a:spcBef>
              <a:spcAft>
                <a:spcPts val="0"/>
              </a:spcAft>
              <a:buClrTx/>
              <a:buSzTx/>
              <a:buFont typeface="Arial" pitchFamily="34" charset="0"/>
              <a:buChar char="•"/>
              <a:tabLst/>
              <a:defRPr/>
            </a:pPr>
            <a:r>
              <a:rPr kumimoji="0" lang="en-US" sz="957" b="0" i="0" u="none" strike="noStrike" kern="0" cap="none" spc="0" normalizeH="0" baseline="0" noProof="0" dirty="0">
                <a:ln>
                  <a:noFill/>
                </a:ln>
                <a:solidFill>
                  <a:sysClr val="windowText" lastClr="000000"/>
                </a:solidFill>
                <a:effectLst/>
                <a:uLnTx/>
                <a:uFillTx/>
                <a:latin typeface="Segoe UI Semilight"/>
                <a:ea typeface="+mn-ea"/>
                <a:cs typeface="+mn-cs"/>
              </a:rPr>
              <a:t>Allow communication?</a:t>
            </a:r>
          </a:p>
        </p:txBody>
      </p:sp>
      <p:cxnSp>
        <p:nvCxnSpPr>
          <p:cNvPr id="58" name="Straight Arrow Connector 57"/>
          <p:cNvCxnSpPr/>
          <p:nvPr/>
        </p:nvCxnSpPr>
        <p:spPr>
          <a:xfrm>
            <a:off x="3379991" y="5072472"/>
            <a:ext cx="2271068" cy="0"/>
          </a:xfrm>
          <a:prstGeom prst="straightConnector1">
            <a:avLst/>
          </a:prstGeom>
          <a:ln w="254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06195" y="4848319"/>
            <a:ext cx="1120244" cy="274208"/>
          </a:xfrm>
          <a:prstGeom prst="rect">
            <a:avLst/>
          </a:prstGeom>
          <a:noFill/>
        </p:spPr>
        <p:txBody>
          <a:bodyPr wrap="none"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147" b="0" i="0" u="none" strike="noStrike" kern="0" cap="none" spc="0" normalizeH="0" baseline="0" noProof="0" dirty="0">
                <a:ln>
                  <a:noFill/>
                </a:ln>
                <a:solidFill>
                  <a:sysClr val="windowText" lastClr="000000"/>
                </a:solidFill>
                <a:effectLst/>
                <a:uLnTx/>
                <a:uFillTx/>
                <a:latin typeface="Segoe UI Semilight"/>
                <a:ea typeface="+mn-ea"/>
                <a:cs typeface="+mn-cs"/>
              </a:rPr>
              <a:t>Monitor status</a:t>
            </a:r>
          </a:p>
        </p:txBody>
      </p:sp>
      <p:sp>
        <p:nvSpPr>
          <p:cNvPr id="60" name="Flowchart: Document 59"/>
          <p:cNvSpPr/>
          <p:nvPr/>
        </p:nvSpPr>
        <p:spPr>
          <a:xfrm>
            <a:off x="8257729" y="2850215"/>
            <a:ext cx="930426" cy="408925"/>
          </a:xfrm>
          <a:prstGeom prst="flowChartDocument">
            <a:avLst/>
          </a:prstGeom>
          <a:solidFill>
            <a:schemeClr val="bg1">
              <a:lumMod val="60000"/>
              <a:lumOff val="40000"/>
            </a:schemeClr>
          </a:solidFill>
        </p:spPr>
        <p:style>
          <a:lnRef idx="1">
            <a:schemeClr val="dk1"/>
          </a:lnRef>
          <a:fillRef idx="2">
            <a:schemeClr val="dk1"/>
          </a:fillRef>
          <a:effectRef idx="1">
            <a:schemeClr val="dk1"/>
          </a:effectRef>
          <a:fontRef idx="minor">
            <a:schemeClr val="dk1"/>
          </a:fontRef>
        </p:style>
        <p:txBody>
          <a:bodyPr lIns="65555" tIns="32777" rIns="65555" bIns="32777"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1338" b="1"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1" name="Flowchart: Document 60"/>
          <p:cNvSpPr/>
          <p:nvPr/>
        </p:nvSpPr>
        <p:spPr>
          <a:xfrm>
            <a:off x="8196657" y="2791429"/>
            <a:ext cx="930426" cy="408925"/>
          </a:xfrm>
          <a:prstGeom prst="flowChartDocument">
            <a:avLst/>
          </a:prstGeom>
          <a:solidFill>
            <a:schemeClr val="bg1">
              <a:lumMod val="60000"/>
              <a:lumOff val="40000"/>
            </a:schemeClr>
          </a:solidFill>
        </p:spPr>
        <p:style>
          <a:lnRef idx="1">
            <a:schemeClr val="dk1"/>
          </a:lnRef>
          <a:fillRef idx="2">
            <a:schemeClr val="dk1"/>
          </a:fillRef>
          <a:effectRef idx="1">
            <a:schemeClr val="dk1"/>
          </a:effectRef>
          <a:fontRef idx="minor">
            <a:schemeClr val="dk1"/>
          </a:fontRef>
        </p:style>
        <p:txBody>
          <a:bodyPr lIns="65555" tIns="32777" rIns="65555" bIns="32777"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24" b="1" i="0" u="none" strike="noStrike" kern="0" cap="none" spc="0" normalizeH="0" baseline="0" noProof="0" dirty="0">
                <a:ln>
                  <a:noFill/>
                </a:ln>
                <a:solidFill>
                  <a:sysClr val="windowText" lastClr="000000"/>
                </a:solidFill>
                <a:effectLst/>
                <a:uLnTx/>
                <a:uFillTx/>
                <a:latin typeface="Segoe UI Semilight"/>
                <a:ea typeface="+mn-ea"/>
                <a:cs typeface="+mn-cs"/>
              </a:rPr>
              <a:t>Work Item</a:t>
            </a:r>
          </a:p>
        </p:txBody>
      </p:sp>
      <p:sp>
        <p:nvSpPr>
          <p:cNvPr id="62" name="Up Arrow 61"/>
          <p:cNvSpPr/>
          <p:nvPr/>
        </p:nvSpPr>
        <p:spPr>
          <a:xfrm rot="7147826">
            <a:off x="5556256" y="3486050"/>
            <a:ext cx="259487" cy="339671"/>
          </a:xfrm>
          <a:prstGeom prst="upArrow">
            <a:avLst/>
          </a:prstGeom>
          <a:solidFill>
            <a:schemeClr val="accent6">
              <a:lumMod val="75000"/>
            </a:schemeClr>
          </a:solidFill>
          <a:ln>
            <a:solidFill>
              <a:schemeClr val="tx1">
                <a:lumMod val="65000"/>
                <a:lumOff val="3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1722"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5" name="Flowchart: Alternate Process 64"/>
          <p:cNvSpPr/>
          <p:nvPr/>
        </p:nvSpPr>
        <p:spPr>
          <a:xfrm>
            <a:off x="8800925" y="5210307"/>
            <a:ext cx="163888" cy="163889"/>
          </a:xfrm>
          <a:prstGeom prst="flowChartAlternateProcess">
            <a:avLst/>
          </a:prstGeom>
          <a:solidFill>
            <a:schemeClr val="accent1"/>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marL="0" marR="0" lvl="0" indent="0" algn="ctr" defTabSz="655548" rtl="0" eaLnBrk="1" fontAlgn="auto" latinLnBrk="0" hangingPunct="1">
              <a:lnSpc>
                <a:spcPct val="100000"/>
              </a:lnSpc>
              <a:spcBef>
                <a:spcPts val="0"/>
              </a:spcBef>
              <a:spcAft>
                <a:spcPts val="0"/>
              </a:spcAft>
              <a:buClrTx/>
              <a:buSzTx/>
              <a:buFontTx/>
              <a:buNone/>
              <a:tabLst/>
              <a:defRPr/>
            </a:pPr>
            <a:r>
              <a:rPr kumimoji="0" lang="en-US" sz="1005" b="1" i="0" u="none" strike="noStrike" kern="0" cap="none" spc="0" normalizeH="0" baseline="0" noProof="0" dirty="0">
                <a:ln>
                  <a:noFill/>
                </a:ln>
                <a:solidFill>
                  <a:prstClr val="black"/>
                </a:solidFill>
                <a:effectLst/>
                <a:uLnTx/>
                <a:uFillTx/>
                <a:latin typeface="Calibri"/>
                <a:ea typeface="+mn-ea"/>
                <a:cs typeface="+mn-cs"/>
              </a:rPr>
              <a:t>T</a:t>
            </a:r>
          </a:p>
        </p:txBody>
      </p:sp>
      <p:sp>
        <p:nvSpPr>
          <p:cNvPr id="66" name="TextBox 65"/>
          <p:cNvSpPr txBox="1"/>
          <p:nvPr/>
        </p:nvSpPr>
        <p:spPr>
          <a:xfrm>
            <a:off x="8971639" y="5210307"/>
            <a:ext cx="402517" cy="229150"/>
          </a:xfrm>
          <a:prstGeom prst="rect">
            <a:avLst/>
          </a:prstGeom>
          <a:noFill/>
        </p:spPr>
        <p:txBody>
          <a:bodyPr wrap="none" rtlCol="0">
            <a:spAutoFit/>
          </a:bodyPr>
          <a:lstStyle/>
          <a:p>
            <a:pPr marL="0" marR="0" lvl="0" indent="0" algn="l" defTabSz="655548" rtl="0" eaLnBrk="1" fontAlgn="auto" latinLnBrk="0" hangingPunct="1">
              <a:lnSpc>
                <a:spcPct val="100000"/>
              </a:lnSpc>
              <a:spcBef>
                <a:spcPts val="0"/>
              </a:spcBef>
              <a:spcAft>
                <a:spcPts val="0"/>
              </a:spcAft>
              <a:buClrTx/>
              <a:buSzTx/>
              <a:buFontTx/>
              <a:buNone/>
              <a:tabLst/>
              <a:defRPr/>
            </a:pPr>
            <a:r>
              <a:rPr kumimoji="0" lang="en-US" sz="860" b="1" i="0" u="none" strike="noStrike" kern="0" cap="none" spc="0" normalizeH="0" baseline="0" noProof="0" dirty="0">
                <a:ln>
                  <a:noFill/>
                </a:ln>
                <a:solidFill>
                  <a:prstClr val="black"/>
                </a:solidFill>
                <a:effectLst/>
                <a:uLnTx/>
                <a:uFillTx/>
                <a:latin typeface="Segoe UI Semilight"/>
                <a:ea typeface="+mn-ea"/>
                <a:cs typeface="+mn-cs"/>
              </a:rPr>
              <a:t>Task</a:t>
            </a:r>
          </a:p>
        </p:txBody>
      </p:sp>
      <p:sp>
        <p:nvSpPr>
          <p:cNvPr id="67" name="TextBox 66"/>
          <p:cNvSpPr txBox="1"/>
          <p:nvPr/>
        </p:nvSpPr>
        <p:spPr>
          <a:xfrm>
            <a:off x="7182451" y="5214044"/>
            <a:ext cx="845578" cy="229150"/>
          </a:xfrm>
          <a:prstGeom prst="rect">
            <a:avLst/>
          </a:prstGeom>
          <a:noFill/>
        </p:spPr>
        <p:txBody>
          <a:bodyPr wrap="none" rtlCol="0">
            <a:spAutoFit/>
          </a:bodyPr>
          <a:lstStyle/>
          <a:p>
            <a:pPr marL="0" marR="0" lvl="0" indent="0" algn="l" defTabSz="655548" rtl="0" eaLnBrk="1" fontAlgn="auto" latinLnBrk="0" hangingPunct="1">
              <a:lnSpc>
                <a:spcPct val="100000"/>
              </a:lnSpc>
              <a:spcBef>
                <a:spcPts val="0"/>
              </a:spcBef>
              <a:spcAft>
                <a:spcPts val="0"/>
              </a:spcAft>
              <a:buClrTx/>
              <a:buSzTx/>
              <a:buFontTx/>
              <a:buNone/>
              <a:tabLst/>
              <a:defRPr/>
            </a:pPr>
            <a:r>
              <a:rPr kumimoji="0" lang="en-US" sz="860" b="1" i="0" u="none" strike="noStrike" kern="0" cap="none" spc="0" normalizeH="0" baseline="0" noProof="0" dirty="0">
                <a:ln>
                  <a:noFill/>
                </a:ln>
                <a:solidFill>
                  <a:prstClr val="black"/>
                </a:solidFill>
                <a:effectLst/>
                <a:uLnTx/>
                <a:uFillTx/>
                <a:latin typeface="Segoe UI Semilight"/>
                <a:ea typeface="+mn-ea"/>
                <a:cs typeface="+mn-cs"/>
              </a:rPr>
              <a:t>Application(s)</a:t>
            </a:r>
          </a:p>
        </p:txBody>
      </p:sp>
      <p:sp>
        <p:nvSpPr>
          <p:cNvPr id="68" name="Rectangle 67"/>
          <p:cNvSpPr/>
          <p:nvPr/>
        </p:nvSpPr>
        <p:spPr>
          <a:xfrm>
            <a:off x="6980922" y="5215406"/>
            <a:ext cx="196665" cy="1972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A</a:t>
            </a:r>
          </a:p>
        </p:txBody>
      </p:sp>
      <p:sp>
        <p:nvSpPr>
          <p:cNvPr id="69" name="Rectangle 68"/>
          <p:cNvSpPr/>
          <p:nvPr/>
        </p:nvSpPr>
        <p:spPr>
          <a:xfrm>
            <a:off x="6274043" y="5216954"/>
            <a:ext cx="262220" cy="19722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1147" b="1"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70" name="TextBox 69"/>
          <p:cNvSpPr txBox="1"/>
          <p:nvPr/>
        </p:nvSpPr>
        <p:spPr>
          <a:xfrm>
            <a:off x="6538620" y="5214044"/>
            <a:ext cx="355103" cy="229150"/>
          </a:xfrm>
          <a:prstGeom prst="rect">
            <a:avLst/>
          </a:prstGeom>
          <a:noFill/>
        </p:spPr>
        <p:txBody>
          <a:bodyPr wrap="none" rtlCol="0">
            <a:spAutoFit/>
          </a:bodyPr>
          <a:lstStyle/>
          <a:p>
            <a:pPr marL="0" marR="0" lvl="0" indent="0" algn="l" defTabSz="655548" rtl="0" eaLnBrk="1" fontAlgn="auto" latinLnBrk="0" hangingPunct="1">
              <a:lnSpc>
                <a:spcPct val="100000"/>
              </a:lnSpc>
              <a:spcBef>
                <a:spcPts val="0"/>
              </a:spcBef>
              <a:spcAft>
                <a:spcPts val="0"/>
              </a:spcAft>
              <a:buClrTx/>
              <a:buSzTx/>
              <a:buFontTx/>
              <a:buNone/>
              <a:tabLst/>
              <a:defRPr/>
            </a:pPr>
            <a:r>
              <a:rPr kumimoji="0" lang="en-US" sz="860" b="1" i="0" u="none" strike="noStrike" kern="0" cap="none" spc="0" normalizeH="0" baseline="0" noProof="0" dirty="0">
                <a:ln>
                  <a:noFill/>
                </a:ln>
                <a:solidFill>
                  <a:prstClr val="black"/>
                </a:solidFill>
                <a:effectLst/>
                <a:uLnTx/>
                <a:uFillTx/>
                <a:latin typeface="Segoe UI Semilight"/>
                <a:ea typeface="+mn-ea"/>
                <a:cs typeface="+mn-cs"/>
              </a:rPr>
              <a:t>VM</a:t>
            </a:r>
          </a:p>
        </p:txBody>
      </p:sp>
      <p:sp>
        <p:nvSpPr>
          <p:cNvPr id="71" name="Rectangle 70"/>
          <p:cNvSpPr/>
          <p:nvPr/>
        </p:nvSpPr>
        <p:spPr>
          <a:xfrm>
            <a:off x="5948733" y="3777754"/>
            <a:ext cx="196665" cy="1972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A</a:t>
            </a:r>
          </a:p>
        </p:txBody>
      </p:sp>
      <p:sp>
        <p:nvSpPr>
          <p:cNvPr id="72" name="Rectangle 71"/>
          <p:cNvSpPr/>
          <p:nvPr/>
        </p:nvSpPr>
        <p:spPr>
          <a:xfrm>
            <a:off x="8133652" y="5210660"/>
            <a:ext cx="196665" cy="19722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D</a:t>
            </a:r>
          </a:p>
        </p:txBody>
      </p:sp>
      <p:sp>
        <p:nvSpPr>
          <p:cNvPr id="75" name="Rectangle 74"/>
          <p:cNvSpPr/>
          <p:nvPr/>
        </p:nvSpPr>
        <p:spPr>
          <a:xfrm>
            <a:off x="6524927" y="3332257"/>
            <a:ext cx="196665" cy="1972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A</a:t>
            </a:r>
          </a:p>
        </p:txBody>
      </p:sp>
      <p:sp>
        <p:nvSpPr>
          <p:cNvPr id="76" name="Rectangle 75"/>
          <p:cNvSpPr/>
          <p:nvPr/>
        </p:nvSpPr>
        <p:spPr>
          <a:xfrm>
            <a:off x="7384653" y="3336106"/>
            <a:ext cx="196665" cy="19722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D</a:t>
            </a:r>
          </a:p>
        </p:txBody>
      </p:sp>
      <p:sp>
        <p:nvSpPr>
          <p:cNvPr id="77" name="Rectangle 76"/>
          <p:cNvSpPr/>
          <p:nvPr/>
        </p:nvSpPr>
        <p:spPr>
          <a:xfrm>
            <a:off x="6535201" y="3779282"/>
            <a:ext cx="196665" cy="1972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A</a:t>
            </a:r>
          </a:p>
        </p:txBody>
      </p:sp>
      <p:sp>
        <p:nvSpPr>
          <p:cNvPr id="78" name="Rectangle 77"/>
          <p:cNvSpPr/>
          <p:nvPr/>
        </p:nvSpPr>
        <p:spPr>
          <a:xfrm>
            <a:off x="7109983" y="3336919"/>
            <a:ext cx="196665" cy="1972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A</a:t>
            </a:r>
          </a:p>
        </p:txBody>
      </p:sp>
      <p:sp>
        <p:nvSpPr>
          <p:cNvPr id="79" name="Rectangle 78"/>
          <p:cNvSpPr/>
          <p:nvPr/>
        </p:nvSpPr>
        <p:spPr>
          <a:xfrm>
            <a:off x="5948733" y="3329243"/>
            <a:ext cx="196665" cy="1972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A</a:t>
            </a:r>
          </a:p>
        </p:txBody>
      </p:sp>
      <p:sp>
        <p:nvSpPr>
          <p:cNvPr id="80" name="Rectangle 79"/>
          <p:cNvSpPr/>
          <p:nvPr/>
        </p:nvSpPr>
        <p:spPr>
          <a:xfrm>
            <a:off x="7110278" y="3777754"/>
            <a:ext cx="196665" cy="1972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A</a:t>
            </a:r>
          </a:p>
        </p:txBody>
      </p:sp>
      <p:sp>
        <p:nvSpPr>
          <p:cNvPr id="81" name="Rectangle 80"/>
          <p:cNvSpPr/>
          <p:nvPr/>
        </p:nvSpPr>
        <p:spPr>
          <a:xfrm>
            <a:off x="7373422" y="3782955"/>
            <a:ext cx="196665" cy="19722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D</a:t>
            </a:r>
          </a:p>
        </p:txBody>
      </p:sp>
      <p:sp>
        <p:nvSpPr>
          <p:cNvPr id="85" name="Rectangle 84"/>
          <p:cNvSpPr/>
          <p:nvPr/>
        </p:nvSpPr>
        <p:spPr>
          <a:xfrm>
            <a:off x="6213681" y="3329242"/>
            <a:ext cx="196665" cy="19722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D</a:t>
            </a:r>
          </a:p>
        </p:txBody>
      </p:sp>
      <p:sp>
        <p:nvSpPr>
          <p:cNvPr id="86" name="TextBox 85"/>
          <p:cNvSpPr txBox="1"/>
          <p:nvPr/>
        </p:nvSpPr>
        <p:spPr>
          <a:xfrm>
            <a:off x="8330317" y="5211378"/>
            <a:ext cx="415596" cy="229150"/>
          </a:xfrm>
          <a:prstGeom prst="rect">
            <a:avLst/>
          </a:prstGeom>
          <a:noFill/>
        </p:spPr>
        <p:txBody>
          <a:bodyPr wrap="none" rtlCol="0">
            <a:spAutoFit/>
          </a:bodyPr>
          <a:lstStyle/>
          <a:p>
            <a:pPr marL="0" marR="0" lvl="0" indent="0" algn="l" defTabSz="655548" rtl="0" eaLnBrk="1" fontAlgn="auto" latinLnBrk="0" hangingPunct="1">
              <a:lnSpc>
                <a:spcPct val="100000"/>
              </a:lnSpc>
              <a:spcBef>
                <a:spcPts val="0"/>
              </a:spcBef>
              <a:spcAft>
                <a:spcPts val="0"/>
              </a:spcAft>
              <a:buClrTx/>
              <a:buSzTx/>
              <a:buFontTx/>
              <a:buNone/>
              <a:tabLst/>
              <a:defRPr/>
            </a:pPr>
            <a:r>
              <a:rPr kumimoji="0" lang="en-US" sz="860" b="1" i="0" u="none" strike="noStrike" kern="0" cap="none" spc="0" normalizeH="0" baseline="0" noProof="0" dirty="0">
                <a:ln>
                  <a:noFill/>
                </a:ln>
                <a:solidFill>
                  <a:prstClr val="black"/>
                </a:solidFill>
                <a:effectLst/>
                <a:uLnTx/>
                <a:uFillTx/>
                <a:latin typeface="Segoe UI Semilight"/>
                <a:ea typeface="+mn-ea"/>
                <a:cs typeface="+mn-cs"/>
              </a:rPr>
              <a:t>Data</a:t>
            </a:r>
          </a:p>
        </p:txBody>
      </p:sp>
      <p:sp>
        <p:nvSpPr>
          <p:cNvPr id="87" name="Rectangle 86"/>
          <p:cNvSpPr/>
          <p:nvPr/>
        </p:nvSpPr>
        <p:spPr>
          <a:xfrm>
            <a:off x="4350494" y="3383942"/>
            <a:ext cx="196665" cy="19722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A</a:t>
            </a:r>
          </a:p>
        </p:txBody>
      </p:sp>
      <p:sp>
        <p:nvSpPr>
          <p:cNvPr id="88" name="Rectangle 87"/>
          <p:cNvSpPr/>
          <p:nvPr/>
        </p:nvSpPr>
        <p:spPr>
          <a:xfrm>
            <a:off x="4352668" y="3646199"/>
            <a:ext cx="196665" cy="19722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47" b="1" i="0" u="none" strike="noStrike" kern="0" cap="none" spc="0" normalizeH="0" baseline="0" noProof="0" dirty="0">
                <a:ln>
                  <a:noFill/>
                </a:ln>
                <a:solidFill>
                  <a:srgbClr val="FFFFFF"/>
                </a:solidFill>
                <a:effectLst/>
                <a:uLnTx/>
                <a:uFillTx/>
                <a:latin typeface="Segoe UI Semilight"/>
                <a:ea typeface="+mn-ea"/>
                <a:cs typeface="+mn-cs"/>
              </a:rPr>
              <a:t>D</a:t>
            </a:r>
          </a:p>
        </p:txBody>
      </p:sp>
      <p:sp>
        <p:nvSpPr>
          <p:cNvPr id="91" name="Flowchart: Alternate Process 90"/>
          <p:cNvSpPr/>
          <p:nvPr/>
        </p:nvSpPr>
        <p:spPr>
          <a:xfrm>
            <a:off x="7254070" y="3570740"/>
            <a:ext cx="163888" cy="163889"/>
          </a:xfrm>
          <a:prstGeom prst="flowChartAlternateProcess">
            <a:avLst/>
          </a:prstGeom>
          <a:solidFill>
            <a:schemeClr val="accent1"/>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marL="0" marR="0" lvl="0" indent="0" algn="ctr" defTabSz="655548" rtl="0" eaLnBrk="1" fontAlgn="auto" latinLnBrk="0" hangingPunct="1">
              <a:lnSpc>
                <a:spcPct val="100000"/>
              </a:lnSpc>
              <a:spcBef>
                <a:spcPts val="0"/>
              </a:spcBef>
              <a:spcAft>
                <a:spcPts val="0"/>
              </a:spcAft>
              <a:buClrTx/>
              <a:buSzTx/>
              <a:buFontTx/>
              <a:buNone/>
              <a:tabLst/>
              <a:defRPr/>
            </a:pPr>
            <a:r>
              <a:rPr kumimoji="0" lang="en-US" sz="1005" b="1" i="0" u="none" strike="noStrike" kern="0" cap="none" spc="0" normalizeH="0" baseline="0" noProof="0" dirty="0">
                <a:ln>
                  <a:noFill/>
                </a:ln>
                <a:solidFill>
                  <a:prstClr val="black"/>
                </a:solidFill>
                <a:effectLst/>
                <a:uLnTx/>
                <a:uFillTx/>
                <a:latin typeface="Calibri"/>
                <a:ea typeface="+mn-ea"/>
                <a:cs typeface="+mn-cs"/>
              </a:rPr>
              <a:t>T</a:t>
            </a:r>
          </a:p>
        </p:txBody>
      </p:sp>
      <p:sp>
        <p:nvSpPr>
          <p:cNvPr id="92" name="Flowchart: Alternate Process 91"/>
          <p:cNvSpPr/>
          <p:nvPr/>
        </p:nvSpPr>
        <p:spPr>
          <a:xfrm>
            <a:off x="7265145" y="3131034"/>
            <a:ext cx="163888" cy="163889"/>
          </a:xfrm>
          <a:prstGeom prst="flowChartAlternateProcess">
            <a:avLst/>
          </a:prstGeom>
          <a:solidFill>
            <a:schemeClr val="accent1"/>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marL="0" marR="0" lvl="0" indent="0" algn="ctr" defTabSz="655548" rtl="0" eaLnBrk="1" fontAlgn="auto" latinLnBrk="0" hangingPunct="1">
              <a:lnSpc>
                <a:spcPct val="100000"/>
              </a:lnSpc>
              <a:spcBef>
                <a:spcPts val="0"/>
              </a:spcBef>
              <a:spcAft>
                <a:spcPts val="0"/>
              </a:spcAft>
              <a:buClrTx/>
              <a:buSzTx/>
              <a:buFontTx/>
              <a:buNone/>
              <a:tabLst/>
              <a:defRPr/>
            </a:pPr>
            <a:r>
              <a:rPr kumimoji="0" lang="en-US" sz="1005" b="1" i="0" u="none" strike="noStrike" kern="0" cap="none" spc="0" normalizeH="0" baseline="0" noProof="0" dirty="0">
                <a:ln>
                  <a:noFill/>
                </a:ln>
                <a:solidFill>
                  <a:prstClr val="black"/>
                </a:solidFill>
                <a:effectLst/>
                <a:uLnTx/>
                <a:uFillTx/>
                <a:latin typeface="Calibri"/>
                <a:ea typeface="+mn-ea"/>
                <a:cs typeface="+mn-cs"/>
              </a:rPr>
              <a:t>T</a:t>
            </a:r>
          </a:p>
        </p:txBody>
      </p:sp>
      <p:sp>
        <p:nvSpPr>
          <p:cNvPr id="93" name="Flowchart: Alternate Process 92"/>
          <p:cNvSpPr/>
          <p:nvPr/>
        </p:nvSpPr>
        <p:spPr>
          <a:xfrm>
            <a:off x="6093356" y="3123565"/>
            <a:ext cx="163888" cy="163889"/>
          </a:xfrm>
          <a:prstGeom prst="flowChartAlternateProcess">
            <a:avLst/>
          </a:prstGeom>
          <a:solidFill>
            <a:schemeClr val="accent1"/>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marL="0" marR="0" lvl="0" indent="0" algn="ctr" defTabSz="655548" rtl="0" eaLnBrk="1" fontAlgn="auto" latinLnBrk="0" hangingPunct="1">
              <a:lnSpc>
                <a:spcPct val="100000"/>
              </a:lnSpc>
              <a:spcBef>
                <a:spcPts val="0"/>
              </a:spcBef>
              <a:spcAft>
                <a:spcPts val="0"/>
              </a:spcAft>
              <a:buClrTx/>
              <a:buSzTx/>
              <a:buFontTx/>
              <a:buNone/>
              <a:tabLst/>
              <a:defRPr/>
            </a:pPr>
            <a:r>
              <a:rPr kumimoji="0" lang="en-US" sz="1005" b="1" i="0" u="none" strike="noStrike" kern="0" cap="none" spc="0" normalizeH="0" baseline="0" noProof="0" dirty="0">
                <a:ln>
                  <a:noFill/>
                </a:ln>
                <a:solidFill>
                  <a:prstClr val="black"/>
                </a:solidFill>
                <a:effectLst/>
                <a:uLnTx/>
                <a:uFillTx/>
                <a:latin typeface="Calibri"/>
                <a:ea typeface="+mn-ea"/>
                <a:cs typeface="+mn-cs"/>
              </a:rPr>
              <a:t>T</a:t>
            </a:r>
          </a:p>
        </p:txBody>
      </p:sp>
      <p:sp>
        <p:nvSpPr>
          <p:cNvPr id="82" name="TextBox 81"/>
          <p:cNvSpPr txBox="1"/>
          <p:nvPr/>
        </p:nvSpPr>
        <p:spPr>
          <a:xfrm>
            <a:off x="9149067" y="2581420"/>
            <a:ext cx="1293830" cy="223930"/>
          </a:xfrm>
          <a:prstGeom prst="rect">
            <a:avLst/>
          </a:prstGeom>
          <a:noFill/>
        </p:spPr>
        <p:txBody>
          <a:bodyPr wrap="square" lIns="65555" tIns="32777" rIns="65555" bIns="32777"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005" b="0" i="0" u="none" strike="noStrike" kern="0" cap="none" spc="0" normalizeH="0" baseline="0" noProof="0" dirty="0" err="1">
                <a:ln>
                  <a:noFill/>
                </a:ln>
                <a:solidFill>
                  <a:sysClr val="windowText" lastClr="000000"/>
                </a:solidFill>
                <a:effectLst/>
                <a:uLnTx/>
                <a:uFillTx/>
                <a:latin typeface="Courier New" panose="02070309020205020404" pitchFamily="49" charset="0"/>
                <a:ea typeface="+mn-ea"/>
                <a:cs typeface="Courier New" panose="02070309020205020404" pitchFamily="49" charset="0"/>
              </a:rPr>
              <a:t>AddJob</a:t>
            </a:r>
            <a:r>
              <a:rPr kumimoji="0" lang="en-US" sz="1005" b="0" i="0" u="none" strike="noStrike" kern="0" cap="none" spc="0" normalizeH="0" baseline="0" noProof="0" dirty="0">
                <a:ln>
                  <a:noFill/>
                </a:ln>
                <a:solidFill>
                  <a:sysClr val="windowText" lastClr="000000"/>
                </a:solidFill>
                <a:effectLst/>
                <a:uLnTx/>
                <a:uFillTx/>
                <a:latin typeface="Courier New" panose="02070309020205020404" pitchFamily="49" charset="0"/>
                <a:ea typeface="+mn-ea"/>
                <a:cs typeface="Courier New" panose="02070309020205020404" pitchFamily="49" charset="0"/>
              </a:rPr>
              <a:t>(…)</a:t>
            </a:r>
          </a:p>
        </p:txBody>
      </p:sp>
      <p:sp>
        <p:nvSpPr>
          <p:cNvPr id="83" name="TextBox 82"/>
          <p:cNvSpPr txBox="1"/>
          <p:nvPr/>
        </p:nvSpPr>
        <p:spPr>
          <a:xfrm>
            <a:off x="9152967" y="4082460"/>
            <a:ext cx="1031721" cy="223930"/>
          </a:xfrm>
          <a:prstGeom prst="rect">
            <a:avLst/>
          </a:prstGeom>
          <a:noFill/>
        </p:spPr>
        <p:txBody>
          <a:bodyPr wrap="square" lIns="65555" tIns="32777" rIns="65555" bIns="32777"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005" b="0" i="0" u="none" strike="noStrike" kern="0" cap="none" spc="0" normalizeH="0" baseline="0" noProof="0" dirty="0" err="1">
                <a:ln>
                  <a:noFill/>
                </a:ln>
                <a:solidFill>
                  <a:sysClr val="windowText" lastClr="000000"/>
                </a:solidFill>
                <a:effectLst/>
                <a:uLnTx/>
                <a:uFillTx/>
                <a:latin typeface="Courier New" panose="02070309020205020404" pitchFamily="49" charset="0"/>
                <a:ea typeface="+mn-ea"/>
                <a:cs typeface="Courier New" panose="02070309020205020404" pitchFamily="49" charset="0"/>
              </a:rPr>
              <a:t>AddTask</a:t>
            </a:r>
            <a:r>
              <a:rPr kumimoji="0" lang="en-US" sz="1005" b="0" i="0" u="none" strike="noStrike" kern="0" cap="none" spc="0" normalizeH="0" baseline="0" noProof="0" dirty="0">
                <a:ln>
                  <a:noFill/>
                </a:ln>
                <a:solidFill>
                  <a:sysClr val="windowText" lastClr="000000"/>
                </a:solidFill>
                <a:effectLst/>
                <a:uLnTx/>
                <a:uFillTx/>
                <a:latin typeface="Courier New" panose="02070309020205020404" pitchFamily="49" charset="0"/>
                <a:ea typeface="+mn-ea"/>
                <a:cs typeface="Courier New" panose="02070309020205020404" pitchFamily="49" charset="0"/>
              </a:rPr>
              <a:t>(…)</a:t>
            </a:r>
          </a:p>
        </p:txBody>
      </p:sp>
      <p:sp>
        <p:nvSpPr>
          <p:cNvPr id="84" name="TextBox 83"/>
          <p:cNvSpPr txBox="1"/>
          <p:nvPr/>
        </p:nvSpPr>
        <p:spPr>
          <a:xfrm>
            <a:off x="5727977" y="2684339"/>
            <a:ext cx="1192303" cy="223930"/>
          </a:xfrm>
          <a:prstGeom prst="rect">
            <a:avLst/>
          </a:prstGeom>
          <a:noFill/>
        </p:spPr>
        <p:txBody>
          <a:bodyPr wrap="square" lIns="65555" tIns="32777" rIns="65555" bIns="32777"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005" b="0" i="0" u="none" strike="noStrike" kern="0" cap="none" spc="0" normalizeH="0" baseline="0" noProof="0" dirty="0" err="1">
                <a:ln>
                  <a:noFill/>
                </a:ln>
                <a:solidFill>
                  <a:sysClr val="windowText" lastClr="000000"/>
                </a:solidFill>
                <a:effectLst/>
                <a:uLnTx/>
                <a:uFillTx/>
                <a:latin typeface="Courier New" panose="02070309020205020404" pitchFamily="49" charset="0"/>
                <a:ea typeface="+mn-ea"/>
                <a:cs typeface="Courier New" panose="02070309020205020404" pitchFamily="49" charset="0"/>
              </a:rPr>
              <a:t>AddPool</a:t>
            </a:r>
            <a:r>
              <a:rPr kumimoji="0" lang="en-US" sz="1005" b="0" i="0" u="none" strike="noStrike" kern="0" cap="none" spc="0" normalizeH="0" baseline="0" noProof="0" dirty="0">
                <a:ln>
                  <a:noFill/>
                </a:ln>
                <a:solidFill>
                  <a:sysClr val="windowText" lastClr="000000"/>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3242912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500"/>
                                        <p:tgtEl>
                                          <p:spTgt spid="8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500"/>
                                        <p:tgtEl>
                                          <p:spTgt spid="3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500"/>
                                        <p:tgtEl>
                                          <p:spTgt spid="8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fade">
                                      <p:cBhvr>
                                        <p:cTn id="91" dur="500"/>
                                        <p:tgtEl>
                                          <p:spTgt spid="7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500"/>
                                        <p:tgtEl>
                                          <p:spTgt spid="7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fade">
                                      <p:cBhvr>
                                        <p:cTn id="97" dur="500"/>
                                        <p:tgtEl>
                                          <p:spTgt spid="7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0"/>
                                        </p:tgtEl>
                                        <p:attrNameLst>
                                          <p:attrName>style.visibility</p:attrName>
                                        </p:attrNameLst>
                                      </p:cBhvr>
                                      <p:to>
                                        <p:strVal val="visible"/>
                                      </p:to>
                                    </p:set>
                                    <p:animEffect transition="in" filter="fade">
                                      <p:cBhvr>
                                        <p:cTn id="100" dur="500"/>
                                        <p:tgtEl>
                                          <p:spTgt spid="8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7"/>
                                        </p:tgtEl>
                                        <p:attrNameLst>
                                          <p:attrName>style.visibility</p:attrName>
                                        </p:attrNameLst>
                                      </p:cBhvr>
                                      <p:to>
                                        <p:strVal val="visible"/>
                                      </p:to>
                                    </p:set>
                                    <p:animEffect transition="in" filter="fade">
                                      <p:cBhvr>
                                        <p:cTn id="103" dur="500"/>
                                        <p:tgtEl>
                                          <p:spTgt spid="7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1"/>
                                        </p:tgtEl>
                                        <p:attrNameLst>
                                          <p:attrName>style.visibility</p:attrName>
                                        </p:attrNameLst>
                                      </p:cBhvr>
                                      <p:to>
                                        <p:strVal val="visible"/>
                                      </p:to>
                                    </p:set>
                                    <p:animEffect transition="in" filter="fade">
                                      <p:cBhvr>
                                        <p:cTn id="106" dur="500"/>
                                        <p:tgtEl>
                                          <p:spTgt spid="7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fade">
                                      <p:cBhvr>
                                        <p:cTn id="109" dur="500"/>
                                        <p:tgtEl>
                                          <p:spTgt spid="62"/>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53"/>
                                        </p:tgtEl>
                                        <p:attrNameLst>
                                          <p:attrName>style.visibility</p:attrName>
                                        </p:attrNameLst>
                                      </p:cBhvr>
                                      <p:to>
                                        <p:strVal val="visible"/>
                                      </p:to>
                                    </p:set>
                                    <p:animEffect transition="in" filter="fade">
                                      <p:cBhvr>
                                        <p:cTn id="114" dur="500"/>
                                        <p:tgtEl>
                                          <p:spTgt spid="5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par>
                                <p:cTn id="118" presetID="10" presetClass="entr" presetSubtype="0" fill="hold" nodeType="withEffect">
                                  <p:stCondLst>
                                    <p:cond delay="0"/>
                                  </p:stCondLst>
                                  <p:childTnLst>
                                    <p:set>
                                      <p:cBhvr>
                                        <p:cTn id="119" dur="1" fill="hold">
                                          <p:stCondLst>
                                            <p:cond delay="0"/>
                                          </p:stCondLst>
                                        </p:cTn>
                                        <p:tgtEl>
                                          <p:spTgt spid="29"/>
                                        </p:tgtEl>
                                        <p:attrNameLst>
                                          <p:attrName>style.visibility</p:attrName>
                                        </p:attrNameLst>
                                      </p:cBhvr>
                                      <p:to>
                                        <p:strVal val="visible"/>
                                      </p:to>
                                    </p:set>
                                    <p:animEffect transition="in" filter="fade">
                                      <p:cBhvr>
                                        <p:cTn id="120" dur="500"/>
                                        <p:tgtEl>
                                          <p:spTgt spid="2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500"/>
                                        <p:tgtEl>
                                          <p:spTgt spid="27"/>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3"/>
                                        </p:tgtEl>
                                        <p:attrNameLst>
                                          <p:attrName>style.visibility</p:attrName>
                                        </p:attrNameLst>
                                      </p:cBhvr>
                                      <p:to>
                                        <p:strVal val="visible"/>
                                      </p:to>
                                    </p:set>
                                    <p:animEffect transition="in" filter="fade">
                                      <p:cBhvr>
                                        <p:cTn id="126" dur="500"/>
                                        <p:tgtEl>
                                          <p:spTgt spid="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in" filter="fade">
                                      <p:cBhvr>
                                        <p:cTn id="129" dur="500"/>
                                        <p:tgtEl>
                                          <p:spTgt spid="6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0"/>
                                        </p:tgtEl>
                                        <p:attrNameLst>
                                          <p:attrName>style.visibility</p:attrName>
                                        </p:attrNameLst>
                                      </p:cBhvr>
                                      <p:to>
                                        <p:strVal val="visible"/>
                                      </p:to>
                                    </p:set>
                                    <p:animEffect transition="in" filter="fade">
                                      <p:cBhvr>
                                        <p:cTn id="132" dur="500"/>
                                        <p:tgtEl>
                                          <p:spTgt spid="6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fade">
                                      <p:cBhvr>
                                        <p:cTn id="135" dur="500"/>
                                        <p:tgtEl>
                                          <p:spTgt spid="82"/>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fade">
                                      <p:cBhvr>
                                        <p:cTn id="140" dur="500"/>
                                        <p:tgtEl>
                                          <p:spTgt spid="4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8"/>
                                        </p:tgtEl>
                                        <p:attrNameLst>
                                          <p:attrName>style.visibility</p:attrName>
                                        </p:attrNameLst>
                                      </p:cBhvr>
                                      <p:to>
                                        <p:strVal val="visible"/>
                                      </p:to>
                                    </p:set>
                                    <p:animEffect transition="in" filter="fade">
                                      <p:cBhvr>
                                        <p:cTn id="143" dur="500"/>
                                        <p:tgtEl>
                                          <p:spTgt spid="2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25"/>
                                        </p:tgtEl>
                                        <p:attrNameLst>
                                          <p:attrName>style.visibility</p:attrName>
                                        </p:attrNameLst>
                                      </p:cBhvr>
                                      <p:to>
                                        <p:strVal val="visible"/>
                                      </p:to>
                                    </p:set>
                                    <p:animEffect transition="in" filter="fade">
                                      <p:cBhvr>
                                        <p:cTn id="146" dur="500"/>
                                        <p:tgtEl>
                                          <p:spTgt spid="2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fade">
                                      <p:cBhvr>
                                        <p:cTn id="151" dur="500"/>
                                        <p:tgtEl>
                                          <p:spTgt spid="21"/>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2"/>
                                        </p:tgtEl>
                                        <p:attrNameLst>
                                          <p:attrName>style.visibility</p:attrName>
                                        </p:attrNameLst>
                                      </p:cBhvr>
                                      <p:to>
                                        <p:strVal val="visible"/>
                                      </p:to>
                                    </p:set>
                                    <p:animEffect transition="in" filter="fade">
                                      <p:cBhvr>
                                        <p:cTn id="154" dur="500"/>
                                        <p:tgtEl>
                                          <p:spTgt spid="2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6"/>
                                        </p:tgtEl>
                                        <p:attrNameLst>
                                          <p:attrName>style.visibility</p:attrName>
                                        </p:attrNameLst>
                                      </p:cBhvr>
                                      <p:to>
                                        <p:strVal val="visible"/>
                                      </p:to>
                                    </p:set>
                                    <p:animEffect transition="in" filter="fade">
                                      <p:cBhvr>
                                        <p:cTn id="157" dur="500"/>
                                        <p:tgtEl>
                                          <p:spTgt spid="2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4"/>
                                        </p:tgtEl>
                                        <p:attrNameLst>
                                          <p:attrName>style.visibility</p:attrName>
                                        </p:attrNameLst>
                                      </p:cBhvr>
                                      <p:to>
                                        <p:strVal val="visible"/>
                                      </p:to>
                                    </p:set>
                                    <p:animEffect transition="in" filter="fade">
                                      <p:cBhvr>
                                        <p:cTn id="160" dur="500"/>
                                        <p:tgtEl>
                                          <p:spTgt spid="24"/>
                                        </p:tgtEl>
                                      </p:cBhvr>
                                    </p:animEffect>
                                  </p:childTnLst>
                                </p:cTn>
                              </p:par>
                              <p:par>
                                <p:cTn id="161" presetID="10" presetClass="entr" presetSubtype="0" fill="hold" nodeType="with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fade">
                                      <p:cBhvr>
                                        <p:cTn id="163" dur="500"/>
                                        <p:tgtEl>
                                          <p:spTgt spid="44"/>
                                        </p:tgtEl>
                                      </p:cBhvr>
                                    </p:animEffect>
                                  </p:childTnLst>
                                </p:cTn>
                              </p:par>
                              <p:par>
                                <p:cTn id="164" presetID="10" presetClass="entr" presetSubtype="0" fill="hold" nodeType="withEffect">
                                  <p:stCondLst>
                                    <p:cond delay="0"/>
                                  </p:stCondLst>
                                  <p:childTnLst>
                                    <p:set>
                                      <p:cBhvr>
                                        <p:cTn id="165" dur="1" fill="hold">
                                          <p:stCondLst>
                                            <p:cond delay="0"/>
                                          </p:stCondLst>
                                        </p:cTn>
                                        <p:tgtEl>
                                          <p:spTgt spid="45"/>
                                        </p:tgtEl>
                                        <p:attrNameLst>
                                          <p:attrName>style.visibility</p:attrName>
                                        </p:attrNameLst>
                                      </p:cBhvr>
                                      <p:to>
                                        <p:strVal val="visible"/>
                                      </p:to>
                                    </p:set>
                                    <p:animEffect transition="in" filter="fade">
                                      <p:cBhvr>
                                        <p:cTn id="166" dur="500"/>
                                        <p:tgtEl>
                                          <p:spTgt spid="45"/>
                                        </p:tgtEl>
                                      </p:cBhvr>
                                    </p:animEffect>
                                  </p:childTnLst>
                                </p:cTn>
                              </p:par>
                              <p:par>
                                <p:cTn id="167" presetID="10" presetClass="entr" presetSubtype="0" fill="hold" nodeType="withEffect">
                                  <p:stCondLst>
                                    <p:cond delay="0"/>
                                  </p:stCondLst>
                                  <p:childTnLst>
                                    <p:set>
                                      <p:cBhvr>
                                        <p:cTn id="168" dur="1" fill="hold">
                                          <p:stCondLst>
                                            <p:cond delay="0"/>
                                          </p:stCondLst>
                                        </p:cTn>
                                        <p:tgtEl>
                                          <p:spTgt spid="43"/>
                                        </p:tgtEl>
                                        <p:attrNameLst>
                                          <p:attrName>style.visibility</p:attrName>
                                        </p:attrNameLst>
                                      </p:cBhvr>
                                      <p:to>
                                        <p:strVal val="visible"/>
                                      </p:to>
                                    </p:set>
                                    <p:animEffect transition="in" filter="fade">
                                      <p:cBhvr>
                                        <p:cTn id="169" dur="500"/>
                                        <p:tgtEl>
                                          <p:spTgt spid="4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83"/>
                                        </p:tgtEl>
                                        <p:attrNameLst>
                                          <p:attrName>style.visibility</p:attrName>
                                        </p:attrNameLst>
                                      </p:cBhvr>
                                      <p:to>
                                        <p:strVal val="visible"/>
                                      </p:to>
                                    </p:set>
                                    <p:animEffect transition="in" filter="fade">
                                      <p:cBhvr>
                                        <p:cTn id="172" dur="500"/>
                                        <p:tgtEl>
                                          <p:spTgt spid="83"/>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55"/>
                                        </p:tgtEl>
                                        <p:attrNameLst>
                                          <p:attrName>style.visibility</p:attrName>
                                        </p:attrNameLst>
                                      </p:cBhvr>
                                      <p:to>
                                        <p:strVal val="visible"/>
                                      </p:to>
                                    </p:set>
                                    <p:animEffect transition="in" filter="fade">
                                      <p:cBhvr>
                                        <p:cTn id="177" dur="500"/>
                                        <p:tgtEl>
                                          <p:spTgt spid="55"/>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56"/>
                                        </p:tgtEl>
                                        <p:attrNameLst>
                                          <p:attrName>style.visibility</p:attrName>
                                        </p:attrNameLst>
                                      </p:cBhvr>
                                      <p:to>
                                        <p:strVal val="visible"/>
                                      </p:to>
                                    </p:set>
                                    <p:animEffect transition="in" filter="fade">
                                      <p:cBhvr>
                                        <p:cTn id="180" dur="500"/>
                                        <p:tgtEl>
                                          <p:spTgt spid="56"/>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93"/>
                                        </p:tgtEl>
                                        <p:attrNameLst>
                                          <p:attrName>style.visibility</p:attrName>
                                        </p:attrNameLst>
                                      </p:cBhvr>
                                      <p:to>
                                        <p:strVal val="visible"/>
                                      </p:to>
                                    </p:set>
                                    <p:animEffect transition="in" filter="fade">
                                      <p:cBhvr>
                                        <p:cTn id="183" dur="500"/>
                                        <p:tgtEl>
                                          <p:spTgt spid="9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92"/>
                                        </p:tgtEl>
                                        <p:attrNameLst>
                                          <p:attrName>style.visibility</p:attrName>
                                        </p:attrNameLst>
                                      </p:cBhvr>
                                      <p:to>
                                        <p:strVal val="visible"/>
                                      </p:to>
                                    </p:set>
                                    <p:animEffect transition="in" filter="fade">
                                      <p:cBhvr>
                                        <p:cTn id="186" dur="500"/>
                                        <p:tgtEl>
                                          <p:spTgt spid="92"/>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91"/>
                                        </p:tgtEl>
                                        <p:attrNameLst>
                                          <p:attrName>style.visibility</p:attrName>
                                        </p:attrNameLst>
                                      </p:cBhvr>
                                      <p:to>
                                        <p:strVal val="visible"/>
                                      </p:to>
                                    </p:set>
                                    <p:animEffect transition="in" filter="fade">
                                      <p:cBhvr>
                                        <p:cTn id="189" dur="500"/>
                                        <p:tgtEl>
                                          <p:spTgt spid="91"/>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76"/>
                                        </p:tgtEl>
                                        <p:attrNameLst>
                                          <p:attrName>style.visibility</p:attrName>
                                        </p:attrNameLst>
                                      </p:cBhvr>
                                      <p:to>
                                        <p:strVal val="visible"/>
                                      </p:to>
                                    </p:set>
                                    <p:animEffect transition="in" filter="fade">
                                      <p:cBhvr>
                                        <p:cTn id="192" dur="500"/>
                                        <p:tgtEl>
                                          <p:spTgt spid="76"/>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81"/>
                                        </p:tgtEl>
                                        <p:attrNameLst>
                                          <p:attrName>style.visibility</p:attrName>
                                        </p:attrNameLst>
                                      </p:cBhvr>
                                      <p:to>
                                        <p:strVal val="visible"/>
                                      </p:to>
                                    </p:set>
                                    <p:animEffect transition="in" filter="fade">
                                      <p:cBhvr>
                                        <p:cTn id="195" dur="500"/>
                                        <p:tgtEl>
                                          <p:spTgt spid="81"/>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85"/>
                                        </p:tgtEl>
                                        <p:attrNameLst>
                                          <p:attrName>style.visibility</p:attrName>
                                        </p:attrNameLst>
                                      </p:cBhvr>
                                      <p:to>
                                        <p:strVal val="visible"/>
                                      </p:to>
                                    </p:set>
                                    <p:animEffect transition="in" filter="fade">
                                      <p:cBhvr>
                                        <p:cTn id="198" dur="500"/>
                                        <p:tgtEl>
                                          <p:spTgt spid="85"/>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fade">
                                      <p:cBhvr>
                                        <p:cTn id="203" dur="500"/>
                                        <p:tgtEl>
                                          <p:spTgt spid="58"/>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fade">
                                      <p:cBhvr>
                                        <p:cTn id="20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2" grpId="0"/>
      <p:bldP spid="14" grpId="0" animBg="1"/>
      <p:bldP spid="15" grpId="0"/>
      <p:bldP spid="18" grpId="0"/>
      <p:bldP spid="20" grpId="0"/>
      <p:bldP spid="21" grpId="0" animBg="1"/>
      <p:bldP spid="22" grpId="0" animBg="1"/>
      <p:bldP spid="23" grpId="0"/>
      <p:bldP spid="24" grpId="0"/>
      <p:bldP spid="25" grpId="0" animBg="1"/>
      <p:bldP spid="26" grpId="0" animBg="1"/>
      <p:bldP spid="27" grpId="0"/>
      <p:bldP spid="28" grpId="0"/>
      <p:bldP spid="31" grpId="0"/>
      <p:bldP spid="33" grpId="0"/>
      <p:bldP spid="34" grpId="0" animBg="1"/>
      <p:bldP spid="35" grpId="0" animBg="1"/>
      <p:bldP spid="36" grpId="0" animBg="1"/>
      <p:bldP spid="37" grpId="0" animBg="1"/>
      <p:bldP spid="38" grpId="0" animBg="1"/>
      <p:bldP spid="39" grpId="0" animBg="1"/>
      <p:bldP spid="40" grpId="0" animBg="1"/>
      <p:bldP spid="54" grpId="0"/>
      <p:bldP spid="55" grpId="0" animBg="1"/>
      <p:bldP spid="56" grpId="0"/>
      <p:bldP spid="57" grpId="0"/>
      <p:bldP spid="59" grpId="0"/>
      <p:bldP spid="60" grpId="0" animBg="1"/>
      <p:bldP spid="61" grpId="0" animBg="1"/>
      <p:bldP spid="62" grpId="0" animBg="1"/>
      <p:bldP spid="71" grpId="0" animBg="1"/>
      <p:bldP spid="75" grpId="0" animBg="1"/>
      <p:bldP spid="76" grpId="0" animBg="1"/>
      <p:bldP spid="77" grpId="0" animBg="1"/>
      <p:bldP spid="78" grpId="0" animBg="1"/>
      <p:bldP spid="79" grpId="0" animBg="1"/>
      <p:bldP spid="80" grpId="0" animBg="1"/>
      <p:bldP spid="81" grpId="0" animBg="1"/>
      <p:bldP spid="85" grpId="0" animBg="1"/>
      <p:bldP spid="87" grpId="0" animBg="1"/>
      <p:bldP spid="88" grpId="0" animBg="1"/>
      <p:bldP spid="91" grpId="0" animBg="1"/>
      <p:bldP spid="92" grpId="0" animBg="1"/>
      <p:bldP spid="93" grpId="0" animBg="1"/>
      <p:bldP spid="82" grpId="0"/>
      <p:bldP spid="83" grpId="0"/>
      <p:bldP spid="8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9516" cy="917575"/>
          </a:xfrm>
        </p:spPr>
        <p:txBody>
          <a:bodyPr/>
          <a:lstStyle/>
          <a:p>
            <a:r>
              <a:rPr lang="en-US" dirty="0"/>
              <a:t>Elasticity &amp; Scale</a:t>
            </a:r>
          </a:p>
        </p:txBody>
      </p:sp>
      <p:sp>
        <p:nvSpPr>
          <p:cNvPr id="4" name="Rectangle 3"/>
          <p:cNvSpPr/>
          <p:nvPr/>
        </p:nvSpPr>
        <p:spPr>
          <a:xfrm>
            <a:off x="350837" y="2176293"/>
            <a:ext cx="5407229" cy="58477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3"/>
              </a:rPr>
              <a:t>https://azure.microsoft.com/en-us/blog/what-would-you-do-with-100000-cores-big-compute-at-global-scale/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4"/>
          <p:cNvSpPr/>
          <p:nvPr/>
        </p:nvSpPr>
        <p:spPr>
          <a:xfrm>
            <a:off x="350837" y="1212849"/>
            <a:ext cx="5760242"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Light"/>
                <a:ea typeface="+mn-ea"/>
                <a:cs typeface="+mn-cs"/>
              </a:rPr>
              <a:t>What would you do with 100,000 cores? - Big compute at global scale</a:t>
            </a:r>
          </a:p>
        </p:txBody>
      </p:sp>
      <p:sp>
        <p:nvSpPr>
          <p:cNvPr id="6" name="Rectangle 5"/>
          <p:cNvSpPr/>
          <p:nvPr/>
        </p:nvSpPr>
        <p:spPr>
          <a:xfrm>
            <a:off x="6460445" y="144462"/>
            <a:ext cx="5703757" cy="58477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4"/>
              </a:rPr>
              <a:t>https://blogs.endjin.com/2015/07/spinning-up-16000-a1-virtual-machines-on-azure-batch/</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p:cNvPicPr>
            <a:picLocks noChangeAspect="1"/>
          </p:cNvPicPr>
          <p:nvPr/>
        </p:nvPicPr>
        <p:blipFill>
          <a:blip r:embed="rId5"/>
          <a:stretch>
            <a:fillRect/>
          </a:stretch>
        </p:blipFill>
        <p:spPr>
          <a:xfrm>
            <a:off x="6460446" y="880050"/>
            <a:ext cx="5703757" cy="5848296"/>
          </a:xfrm>
          <a:prstGeom prst="rect">
            <a:avLst/>
          </a:prstGeom>
        </p:spPr>
      </p:pic>
      <p:pic>
        <p:nvPicPr>
          <p:cNvPr id="3" name="Picture 2"/>
          <p:cNvPicPr>
            <a:picLocks noChangeAspect="1"/>
          </p:cNvPicPr>
          <p:nvPr/>
        </p:nvPicPr>
        <p:blipFill>
          <a:blip r:embed="rId6"/>
          <a:stretch>
            <a:fillRect/>
          </a:stretch>
        </p:blipFill>
        <p:spPr>
          <a:xfrm>
            <a:off x="731837" y="2961421"/>
            <a:ext cx="3505045" cy="3901679"/>
          </a:xfrm>
          <a:prstGeom prst="rect">
            <a:avLst/>
          </a:prstGeom>
        </p:spPr>
      </p:pic>
    </p:spTree>
    <p:extLst>
      <p:ext uri="{BB962C8B-B14F-4D97-AF65-F5344CB8AC3E}">
        <p14:creationId xmlns:p14="http://schemas.microsoft.com/office/powerpoint/2010/main" val="31483216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B900"/>
                </a:solidFill>
              </a:rPr>
              <a:t>New: </a:t>
            </a:r>
            <a:r>
              <a:rPr lang="en-US" dirty="0">
                <a:gradFill>
                  <a:gsLst>
                    <a:gs pos="7080">
                      <a:schemeClr val="tx1"/>
                    </a:gs>
                    <a:gs pos="26000">
                      <a:schemeClr val="tx1"/>
                    </a:gs>
                  </a:gsLst>
                  <a:lin ang="5400000" scaled="0"/>
                </a:gradFill>
              </a:rPr>
              <a:t>Low-Priority </a:t>
            </a:r>
            <a:r>
              <a:rPr lang="en-US" dirty="0" err="1">
                <a:gradFill>
                  <a:gsLst>
                    <a:gs pos="7080">
                      <a:schemeClr val="tx1"/>
                    </a:gs>
                    <a:gs pos="26000">
                      <a:schemeClr val="tx1"/>
                    </a:gs>
                  </a:gsLst>
                  <a:lin ang="5400000" scaled="0"/>
                </a:gradFill>
              </a:rPr>
              <a:t>VM’s</a:t>
            </a:r>
            <a:endParaRPr lang="en-US" dirty="0">
              <a:gradFill>
                <a:gsLst>
                  <a:gs pos="7080">
                    <a:schemeClr val="tx1"/>
                  </a:gs>
                  <a:gs pos="26000">
                    <a:schemeClr val="tx1"/>
                  </a:gs>
                </a:gsLst>
                <a:lin ang="5400000" scaled="0"/>
              </a:gradFill>
            </a:endParaRPr>
          </a:p>
        </p:txBody>
      </p:sp>
      <p:sp>
        <p:nvSpPr>
          <p:cNvPr id="3" name="Text Placeholder 2"/>
          <p:cNvSpPr>
            <a:spLocks noGrp="1"/>
          </p:cNvSpPr>
          <p:nvPr>
            <p:ph sz="quarter" idx="10"/>
          </p:nvPr>
        </p:nvSpPr>
        <p:spPr>
          <a:xfrm>
            <a:off x="274638" y="1697062"/>
            <a:ext cx="10972800" cy="4194995"/>
          </a:xfrm>
        </p:spPr>
        <p:txBody>
          <a:bodyPr/>
          <a:lstStyle/>
          <a:p>
            <a:pPr marL="0" indent="0">
              <a:buNone/>
            </a:pPr>
            <a:r>
              <a:rPr lang="en-US" dirty="0"/>
              <a:t>Significantly lower priced compute</a:t>
            </a:r>
          </a:p>
          <a:p>
            <a:pPr lvl="1"/>
            <a:r>
              <a:rPr lang="en-US" dirty="0"/>
              <a:t>Up to 80% discount compared to on-demand price - fixed price</a:t>
            </a:r>
          </a:p>
          <a:p>
            <a:pPr lvl="1"/>
            <a:r>
              <a:rPr lang="en-US" dirty="0"/>
              <a:t>All Batch </a:t>
            </a:r>
            <a:r>
              <a:rPr lang="en-US" dirty="0" err="1"/>
              <a:t>VM</a:t>
            </a:r>
            <a:r>
              <a:rPr lang="en-US" dirty="0"/>
              <a:t> sizes and regions</a:t>
            </a:r>
          </a:p>
          <a:p>
            <a:pPr lvl="1"/>
            <a:r>
              <a:rPr lang="en-US" dirty="0"/>
              <a:t>Uses surplus capacity; availability could vary; </a:t>
            </a:r>
            <a:r>
              <a:rPr lang="en-US" dirty="0" err="1"/>
              <a:t>VMs</a:t>
            </a:r>
            <a:r>
              <a:rPr lang="en-US" dirty="0"/>
              <a:t> could be preempted</a:t>
            </a:r>
          </a:p>
          <a:p>
            <a:pPr marL="0" indent="0">
              <a:buNone/>
            </a:pPr>
            <a:r>
              <a:rPr lang="en-US" dirty="0"/>
              <a:t>Suitable workloads</a:t>
            </a:r>
          </a:p>
          <a:p>
            <a:pPr lvl="1"/>
            <a:r>
              <a:rPr lang="en-US" dirty="0"/>
              <a:t>Distributed parallel jobs - many discrete tasks, interrupt tolerant, shorter task execution times, flexible job completion time</a:t>
            </a:r>
          </a:p>
          <a:p>
            <a:pPr lvl="1"/>
            <a:r>
              <a:rPr lang="en-US" dirty="0"/>
              <a:t>e.g. Dev, test – regression, scale, load</a:t>
            </a:r>
          </a:p>
          <a:p>
            <a:pPr marL="0" indent="0">
              <a:buNone/>
            </a:pPr>
            <a:r>
              <a:rPr lang="en-US" dirty="0"/>
              <a:t>Value</a:t>
            </a:r>
          </a:p>
          <a:p>
            <a:pPr lvl="1"/>
            <a:r>
              <a:rPr lang="en-US" dirty="0"/>
              <a:t>Get work done for lower cost, faster, or do more for same price</a:t>
            </a:r>
          </a:p>
        </p:txBody>
      </p:sp>
    </p:spTree>
    <p:extLst>
      <p:ext uri="{BB962C8B-B14F-4D97-AF65-F5344CB8AC3E}">
        <p14:creationId xmlns:p14="http://schemas.microsoft.com/office/powerpoint/2010/main" val="401928919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19" y="296897"/>
            <a:ext cx="12162155" cy="917575"/>
          </a:xfrm>
        </p:spPr>
        <p:txBody>
          <a:bodyPr/>
          <a:lstStyle/>
          <a:p>
            <a:r>
              <a:rPr lang="en-US" sz="5800" dirty="0">
                <a:gradFill>
                  <a:gsLst>
                    <a:gs pos="7080">
                      <a:schemeClr val="tx1"/>
                    </a:gs>
                    <a:gs pos="26000">
                      <a:schemeClr val="tx1"/>
                    </a:gs>
                  </a:gsLst>
                  <a:lin ang="5400000" scaled="0"/>
                </a:gradFill>
              </a:rPr>
              <a:t>Azure Batch Support for Low-Priority</a:t>
            </a:r>
          </a:p>
        </p:txBody>
      </p:sp>
      <p:sp>
        <p:nvSpPr>
          <p:cNvPr id="2" name="Text Placeholder 1"/>
          <p:cNvSpPr>
            <a:spLocks noGrp="1"/>
          </p:cNvSpPr>
          <p:nvPr>
            <p:ph type="body" sz="quarter" idx="10"/>
          </p:nvPr>
        </p:nvSpPr>
        <p:spPr>
          <a:xfrm>
            <a:off x="275417" y="1396216"/>
            <a:ext cx="6585423" cy="2057375"/>
          </a:xfrm>
        </p:spPr>
        <p:txBody>
          <a:bodyPr>
            <a:noAutofit/>
          </a:bodyPr>
          <a:lstStyle/>
          <a:p>
            <a:pPr>
              <a:lnSpc>
                <a:spcPct val="100000"/>
              </a:lnSpc>
              <a:spcBef>
                <a:spcPts val="0"/>
              </a:spcBef>
            </a:pPr>
            <a:r>
              <a:rPr lang="en-US" sz="3200" dirty="0"/>
              <a:t>Batch Pools:</a:t>
            </a:r>
          </a:p>
          <a:p>
            <a:pPr lvl="1">
              <a:lnSpc>
                <a:spcPct val="100000"/>
              </a:lnSpc>
              <a:spcBef>
                <a:spcPts val="0"/>
              </a:spcBef>
            </a:pPr>
            <a:r>
              <a:rPr lang="en-US" sz="2400" dirty="0"/>
              <a:t>Contain low-priority and/or dedicated VMs</a:t>
            </a:r>
          </a:p>
          <a:p>
            <a:pPr lvl="1">
              <a:lnSpc>
                <a:spcPct val="100000"/>
              </a:lnSpc>
              <a:spcBef>
                <a:spcPts val="0"/>
              </a:spcBef>
            </a:pPr>
            <a:r>
              <a:rPr lang="en-US" sz="2400" dirty="0"/>
              <a:t>Scale low-</a:t>
            </a:r>
            <a:r>
              <a:rPr lang="en-US" sz="2400" dirty="0" err="1"/>
              <a:t>pri</a:t>
            </a:r>
            <a:r>
              <a:rPr lang="en-US" sz="2400" dirty="0"/>
              <a:t> &amp; dedicated independently</a:t>
            </a:r>
          </a:p>
          <a:p>
            <a:pPr lvl="1">
              <a:lnSpc>
                <a:spcPct val="100000"/>
              </a:lnSpc>
              <a:spcBef>
                <a:spcPts val="0"/>
              </a:spcBef>
            </a:pPr>
            <a:r>
              <a:rPr lang="en-US" sz="2400" dirty="0"/>
              <a:t>Job doesn’t need to know about VM mix</a:t>
            </a:r>
          </a:p>
        </p:txBody>
      </p:sp>
      <p:sp>
        <p:nvSpPr>
          <p:cNvPr id="4" name="TextBox 3"/>
          <p:cNvSpPr txBox="1"/>
          <p:nvPr/>
        </p:nvSpPr>
        <p:spPr>
          <a:xfrm>
            <a:off x="544786" y="3649662"/>
            <a:ext cx="11348617" cy="2783540"/>
          </a:xfrm>
          <a:prstGeom prst="rect">
            <a:avLst/>
          </a:prstGeom>
          <a:solidFill>
            <a:schemeClr val="tx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Create a Pool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CloudPool</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pool = </a:t>
            </a:r>
            <a:r>
              <a:rPr kumimoji="0" lang="en-US" sz="142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PoolOperations.CreatePool</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(“Pool1”, “Standard_D14_v2”, </a:t>
            </a:r>
            <a:r>
              <a:rPr kumimoji="0" lang="en-US" sz="142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vmConfig</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pool.targetDedicatedComputeNodes</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 20;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pool.</a:t>
            </a:r>
            <a:r>
              <a:rPr kumimoji="0" lang="en-US" sz="1428" b="1" i="0" u="none" strike="noStrike" kern="1200" cap="none" spc="0" normalizeH="0" baseline="0" noProof="0" dirty="0" err="1">
                <a:ln>
                  <a:noFill/>
                </a:ln>
                <a:solidFill>
                  <a:srgbClr val="DC3C00"/>
                </a:solidFill>
                <a:effectLst/>
                <a:uLnTx/>
                <a:uFillTx/>
                <a:latin typeface="Courier New" panose="02070309020205020404" pitchFamily="49" charset="0"/>
                <a:ea typeface="+mn-ea"/>
                <a:cs typeface="Courier New" panose="02070309020205020404" pitchFamily="49" charset="0"/>
              </a:rPr>
              <a:t>targetLowPriorityComputeNodes</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 80;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pool.Commit</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Get Pool info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CurrentDedicated</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 </a:t>
            </a:r>
            <a:r>
              <a:rPr kumimoji="0" lang="en-US" sz="142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pool.CurrentDedicatedComputeNodes</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CurrentLowPriority</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 </a:t>
            </a:r>
            <a:r>
              <a:rPr kumimoji="0" lang="en-US" sz="142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pool.</a:t>
            </a:r>
            <a:r>
              <a:rPr kumimoji="0" lang="en-US" sz="1428" b="1" i="0" u="none" strike="noStrike" kern="1200" cap="none" spc="0" normalizeH="0" baseline="0" noProof="0" dirty="0" err="1">
                <a:ln>
                  <a:noFill/>
                </a:ln>
                <a:solidFill>
                  <a:srgbClr val="DC3C00"/>
                </a:solidFill>
                <a:effectLst/>
                <a:uLnTx/>
                <a:uFillTx/>
                <a:latin typeface="Courier New" panose="02070309020205020404" pitchFamily="49" charset="0"/>
                <a:ea typeface="+mn-ea"/>
                <a:cs typeface="Courier New" panose="02070309020205020404" pitchFamily="49" charset="0"/>
              </a:rPr>
              <a:t>CurrentLowPriorityComputeNodes</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 Resize Pool – no dedicated, all low-priority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1" i="0" u="none" strike="noStrike" kern="1200" cap="none" spc="0" normalizeH="0" baseline="0" noProof="0" dirty="0" err="1">
                <a:ln>
                  <a:noFill/>
                </a:ln>
                <a:solidFill>
                  <a:srgbClr val="505050"/>
                </a:solidFill>
                <a:effectLst/>
                <a:uLnTx/>
                <a:uFillTx/>
                <a:latin typeface="Courier New" panose="02070309020205020404" pitchFamily="49" charset="0"/>
                <a:ea typeface="+mn-ea"/>
                <a:cs typeface="Courier New" panose="02070309020205020404" pitchFamily="49" charset="0"/>
              </a:rPr>
              <a:t>pool.Resize</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(0, </a:t>
            </a:r>
            <a:r>
              <a:rPr kumimoji="0" lang="en-US" sz="1428" b="1" i="0" u="none" strike="noStrike" kern="1200" cap="none" spc="0" normalizeH="0" baseline="0" noProof="0" dirty="0">
                <a:ln>
                  <a:noFill/>
                </a:ln>
                <a:solidFill>
                  <a:srgbClr val="DC3C00"/>
                </a:solidFill>
                <a:effectLst/>
                <a:uLnTx/>
                <a:uFillTx/>
                <a:latin typeface="Courier New" panose="02070309020205020404" pitchFamily="49" charset="0"/>
                <a:ea typeface="+mn-ea"/>
                <a:cs typeface="Courier New" panose="02070309020205020404" pitchFamily="49" charset="0"/>
              </a:rPr>
              <a:t>100</a:t>
            </a:r>
            <a:r>
              <a:rPr kumimoji="0" lang="en-US" sz="1428" b="1" i="0" u="none" strike="noStrike" kern="1200" cap="none" spc="0" normalizeH="0" baseline="0" noProof="0" dirty="0">
                <a:ln>
                  <a:noFill/>
                </a:ln>
                <a:solidFill>
                  <a:srgbClr val="505050"/>
                </a:solidFill>
                <a:effectLst/>
                <a:uLnTx/>
                <a:uFillTx/>
                <a:latin typeface="Courier New" panose="02070309020205020404" pitchFamily="49" charset="0"/>
                <a:ea typeface="+mn-ea"/>
                <a:cs typeface="Courier New" panose="02070309020205020404" pitchFamily="49" charset="0"/>
              </a:rPr>
              <a:t>);</a:t>
            </a:r>
          </a:p>
        </p:txBody>
      </p:sp>
      <p:sp>
        <p:nvSpPr>
          <p:cNvPr id="5" name="Text Placeholder 1"/>
          <p:cNvSpPr txBox="1">
            <a:spLocks/>
          </p:cNvSpPr>
          <p:nvPr/>
        </p:nvSpPr>
        <p:spPr>
          <a:xfrm>
            <a:off x="6946237" y="1397610"/>
            <a:ext cx="5338528" cy="2055982"/>
          </a:xfrm>
          <a:prstGeom prst="rect">
            <a:avLst/>
          </a:prstGeom>
        </p:spPr>
        <p:txBody>
          <a:bodyPr vert="horz" wrap="square" lIns="146304" tIns="91440" rIns="146304" bIns="91440" rtlCol="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Preemption handling:</a:t>
            </a:r>
          </a:p>
          <a:p>
            <a:pPr marL="457200" marR="0" lvl="1" indent="-228600"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Interrupted tasks are re-queued</a:t>
            </a:r>
          </a:p>
          <a:p>
            <a:pPr marL="457200" marR="0" lvl="1" indent="-228600"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Pools automatically seek to target</a:t>
            </a:r>
          </a:p>
        </p:txBody>
      </p:sp>
    </p:spTree>
    <p:extLst>
      <p:ext uri="{BB962C8B-B14F-4D97-AF65-F5344CB8AC3E}">
        <p14:creationId xmlns:p14="http://schemas.microsoft.com/office/powerpoint/2010/main" val="3477259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4294967295"/>
          </p:nvPr>
        </p:nvSpPr>
        <p:spPr>
          <a:xfrm>
            <a:off x="2029295" y="295324"/>
            <a:ext cx="8377887" cy="764683"/>
          </a:xfrm>
          <a:prstGeom prst="rect">
            <a:avLst/>
          </a:prstGeom>
        </p:spPr>
        <p:txBody>
          <a:bodyPr/>
          <a:lstStyle/>
          <a:p>
            <a:pPr marL="0" indent="0">
              <a:buNone/>
            </a:pPr>
            <a:r>
              <a:rPr lang="en-US" sz="4080" dirty="0">
                <a:solidFill>
                  <a:schemeClr val="tx1"/>
                </a:solidFill>
              </a:rPr>
              <a:t>Who’s using Azure Batch?</a:t>
            </a:r>
          </a:p>
        </p:txBody>
      </p:sp>
      <p:sp>
        <p:nvSpPr>
          <p:cNvPr id="9" name="Content Placeholder 2"/>
          <p:cNvSpPr txBox="1">
            <a:spLocks/>
          </p:cNvSpPr>
          <p:nvPr/>
        </p:nvSpPr>
        <p:spPr>
          <a:xfrm>
            <a:off x="465083" y="1474076"/>
            <a:ext cx="5753155" cy="2523919"/>
          </a:xfrm>
          <a:prstGeom prst="rect">
            <a:avLst/>
          </a:prstGeom>
        </p:spPr>
        <p:txBody>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699385" rtl="0" eaLnBrk="1" fontAlgn="auto" latinLnBrk="0" hangingPunct="1">
              <a:lnSpc>
                <a:spcPct val="90000"/>
              </a:lnSpc>
              <a:spcBef>
                <a:spcPts val="765"/>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Azure Media Services</a:t>
            </a:r>
          </a:p>
          <a:p>
            <a:pPr marL="0" marR="0" lvl="0" indent="0" algn="l" defTabSz="699385" rtl="0" eaLnBrk="1" fontAlgn="auto" latinLnBrk="0" hangingPunct="1">
              <a:lnSpc>
                <a:spcPct val="90000"/>
              </a:lnSpc>
              <a:spcBef>
                <a:spcPts val="765"/>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Azure Engineering</a:t>
            </a:r>
          </a:p>
          <a:p>
            <a:pPr marL="0" marR="0" lvl="0" indent="0" algn="l" defTabSz="699385" rtl="0" eaLnBrk="1" fontAlgn="auto" latinLnBrk="0" hangingPunct="1">
              <a:lnSpc>
                <a:spcPct val="90000"/>
              </a:lnSpc>
              <a:spcBef>
                <a:spcPts val="765"/>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rgbClr val="FFFFFF"/>
                </a:solidFill>
                <a:effectLst/>
                <a:uLnTx/>
                <a:uFillTx/>
                <a:latin typeface="Segoe UI"/>
                <a:ea typeface="+mn-ea"/>
                <a:cs typeface="+mn-cs"/>
              </a:rPr>
              <a:t>Windows Update</a:t>
            </a:r>
            <a:endParaRPr kumimoji="0" lang="en-US" sz="3200" b="1"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699385" rtl="0" eaLnBrk="1" fontAlgn="auto" latinLnBrk="0" hangingPunct="1">
              <a:lnSpc>
                <a:spcPct val="90000"/>
              </a:lnSpc>
              <a:spcBef>
                <a:spcPts val="765"/>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Microsoft Hardware Teams</a:t>
            </a:r>
          </a:p>
        </p:txBody>
      </p:sp>
      <p:sp>
        <p:nvSpPr>
          <p:cNvPr id="10" name="Content Placeholder 4"/>
          <p:cNvSpPr txBox="1">
            <a:spLocks/>
          </p:cNvSpPr>
          <p:nvPr/>
        </p:nvSpPr>
        <p:spPr>
          <a:xfrm>
            <a:off x="6513634" y="1474076"/>
            <a:ext cx="4197213" cy="2915837"/>
          </a:xfrm>
          <a:prstGeom prst="rect">
            <a:avLst/>
          </a:prstGeom>
        </p:spPr>
        <p:txBody>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699385" rtl="0" eaLnBrk="1" fontAlgn="auto" latinLnBrk="0" hangingPunct="1">
              <a:lnSpc>
                <a:spcPct val="90000"/>
              </a:lnSpc>
              <a:spcBef>
                <a:spcPts val="765"/>
              </a:spcBef>
              <a:spcAft>
                <a:spcPts val="0"/>
              </a:spcAft>
              <a:buClrTx/>
              <a:buSzTx/>
              <a:buFont typeface="Arial" panose="020B0604020202020204" pitchFamily="34" charset="0"/>
              <a:buNone/>
              <a:tabLst/>
              <a:defRPr/>
            </a:pPr>
            <a:r>
              <a:rPr kumimoji="0" lang="en-US" sz="2399" b="0" i="0" u="none" strike="noStrike" kern="1200" cap="none" spc="0" normalizeH="0" baseline="0" noProof="0" dirty="0">
                <a:ln>
                  <a:noFill/>
                </a:ln>
                <a:solidFill>
                  <a:srgbClr val="FFFFFF"/>
                </a:solidFill>
                <a:effectLst/>
                <a:uLnTx/>
                <a:uFillTx/>
                <a:latin typeface="Segoe UI Light"/>
                <a:ea typeface="+mn-ea"/>
                <a:cs typeface="+mn-cs"/>
              </a:rPr>
              <a:t>Boeing</a:t>
            </a:r>
          </a:p>
          <a:p>
            <a:pPr marL="0" marR="0" lvl="0" indent="0" algn="l" defTabSz="699385" rtl="0" eaLnBrk="1" fontAlgn="auto" latinLnBrk="0" hangingPunct="1">
              <a:lnSpc>
                <a:spcPct val="90000"/>
              </a:lnSpc>
              <a:spcBef>
                <a:spcPts val="765"/>
              </a:spcBef>
              <a:spcAft>
                <a:spcPts val="0"/>
              </a:spcAft>
              <a:buClrTx/>
              <a:buSzTx/>
              <a:buFont typeface="Arial" panose="020B0604020202020204" pitchFamily="34" charset="0"/>
              <a:buNone/>
              <a:tabLst/>
              <a:defRPr/>
            </a:pPr>
            <a:r>
              <a:rPr kumimoji="0" lang="en-US" sz="2399" b="0" i="0" u="none" strike="noStrike" kern="1200" cap="none" spc="0" normalizeH="0" baseline="0" noProof="0" dirty="0">
                <a:ln>
                  <a:noFill/>
                </a:ln>
                <a:solidFill>
                  <a:srgbClr val="FFFFFF"/>
                </a:solidFill>
                <a:effectLst/>
                <a:uLnTx/>
                <a:uFillTx/>
                <a:latin typeface="Segoe UI Light"/>
                <a:ea typeface="+mn-ea"/>
                <a:cs typeface="+mn-cs"/>
              </a:rPr>
              <a:t>Towers Watson</a:t>
            </a:r>
          </a:p>
          <a:p>
            <a:pPr marL="0" marR="0" lvl="0" indent="0" algn="l" defTabSz="699385" rtl="0" eaLnBrk="1" fontAlgn="auto" latinLnBrk="0" hangingPunct="1">
              <a:lnSpc>
                <a:spcPct val="90000"/>
              </a:lnSpc>
              <a:spcBef>
                <a:spcPts val="765"/>
              </a:spcBef>
              <a:spcAft>
                <a:spcPts val="0"/>
              </a:spcAft>
              <a:buClrTx/>
              <a:buSzTx/>
              <a:buFont typeface="Arial" panose="020B0604020202020204" pitchFamily="34" charset="0"/>
              <a:buNone/>
              <a:tabLst/>
              <a:defRPr/>
            </a:pPr>
            <a:r>
              <a:rPr kumimoji="0" lang="en-US" sz="2399" b="0" i="0" u="none" strike="noStrike" kern="1200" cap="none" spc="0" normalizeH="0" baseline="0" noProof="0" dirty="0" err="1">
                <a:ln>
                  <a:noFill/>
                </a:ln>
                <a:solidFill>
                  <a:srgbClr val="FFFFFF"/>
                </a:solidFill>
                <a:effectLst/>
                <a:uLnTx/>
                <a:uFillTx/>
                <a:latin typeface="Segoe UI Light"/>
                <a:ea typeface="+mn-ea"/>
                <a:cs typeface="+mn-cs"/>
              </a:rPr>
              <a:t>Societe</a:t>
            </a:r>
            <a:r>
              <a:rPr kumimoji="0" lang="en-US" sz="2399" b="0" i="0" u="none" strike="noStrike" kern="1200" cap="none" spc="0" normalizeH="0" baseline="0" noProof="0" dirty="0">
                <a:ln>
                  <a:noFill/>
                </a:ln>
                <a:solidFill>
                  <a:srgbClr val="FFFFFF"/>
                </a:solidFill>
                <a:effectLst/>
                <a:uLnTx/>
                <a:uFillTx/>
                <a:latin typeface="Segoe UI Light"/>
                <a:ea typeface="+mn-ea"/>
                <a:cs typeface="+mn-cs"/>
              </a:rPr>
              <a:t> </a:t>
            </a:r>
            <a:r>
              <a:rPr kumimoji="0" lang="en-US" sz="2399" b="0" i="0" u="none" strike="noStrike" kern="1200" cap="none" spc="0" normalizeH="0" baseline="0" noProof="0" dirty="0" err="1">
                <a:ln>
                  <a:noFill/>
                </a:ln>
                <a:solidFill>
                  <a:srgbClr val="FFFFFF"/>
                </a:solidFill>
                <a:effectLst/>
                <a:uLnTx/>
                <a:uFillTx/>
                <a:latin typeface="Segoe UI Light"/>
                <a:ea typeface="+mn-ea"/>
                <a:cs typeface="+mn-cs"/>
              </a:rPr>
              <a:t>Generale</a:t>
            </a:r>
            <a:endParaRPr kumimoji="0" lang="en-US" sz="2399"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699385" rtl="0" eaLnBrk="1" fontAlgn="auto" latinLnBrk="0" hangingPunct="1">
              <a:lnSpc>
                <a:spcPct val="90000"/>
              </a:lnSpc>
              <a:spcBef>
                <a:spcPts val="765"/>
              </a:spcBef>
              <a:spcAft>
                <a:spcPts val="0"/>
              </a:spcAft>
              <a:buClrTx/>
              <a:buSzTx/>
              <a:buFont typeface="Arial" panose="020B0604020202020204" pitchFamily="34" charset="0"/>
              <a:buNone/>
              <a:tabLst/>
              <a:defRPr/>
            </a:pPr>
            <a:r>
              <a:rPr kumimoji="0" lang="en-US" sz="2399" b="0" i="0" u="none" strike="noStrike" kern="1200" cap="none" spc="0" normalizeH="0" baseline="0" noProof="0" dirty="0">
                <a:ln>
                  <a:noFill/>
                </a:ln>
                <a:solidFill>
                  <a:srgbClr val="FFFFFF"/>
                </a:solidFill>
                <a:effectLst/>
                <a:uLnTx/>
                <a:uFillTx/>
                <a:latin typeface="Segoe UI Light"/>
                <a:ea typeface="+mn-ea"/>
                <a:cs typeface="+mn-cs"/>
              </a:rPr>
              <a:t>AXA</a:t>
            </a:r>
          </a:p>
          <a:p>
            <a:pPr marL="0" marR="0" lvl="0" indent="0" algn="l" defTabSz="699385" rtl="0" eaLnBrk="1" fontAlgn="auto" latinLnBrk="0" hangingPunct="1">
              <a:lnSpc>
                <a:spcPct val="90000"/>
              </a:lnSpc>
              <a:spcBef>
                <a:spcPts val="765"/>
              </a:spcBef>
              <a:spcAft>
                <a:spcPts val="0"/>
              </a:spcAft>
              <a:buClrTx/>
              <a:buSzTx/>
              <a:buFont typeface="Arial" panose="020B0604020202020204" pitchFamily="34" charset="0"/>
              <a:buNone/>
              <a:tabLst/>
              <a:defRPr/>
            </a:pPr>
            <a:r>
              <a:rPr kumimoji="0" lang="en-US" sz="2399" b="0" i="0" u="none" strike="noStrike" kern="1200" cap="none" spc="0" normalizeH="0" baseline="0" noProof="0" dirty="0">
                <a:ln>
                  <a:noFill/>
                </a:ln>
                <a:solidFill>
                  <a:srgbClr val="FFFFFF"/>
                </a:solidFill>
                <a:effectLst/>
                <a:uLnTx/>
                <a:uFillTx/>
                <a:latin typeface="Segoe UI Light"/>
                <a:ea typeface="+mn-ea"/>
                <a:cs typeface="+mn-cs"/>
              </a:rPr>
              <a:t>Pure Auto</a:t>
            </a:r>
          </a:p>
          <a:p>
            <a:pPr marL="0" marR="0" lvl="0" indent="0" algn="l" defTabSz="699385" rtl="0" eaLnBrk="1" fontAlgn="auto" latinLnBrk="0" hangingPunct="1">
              <a:lnSpc>
                <a:spcPct val="90000"/>
              </a:lnSpc>
              <a:spcBef>
                <a:spcPts val="765"/>
              </a:spcBef>
              <a:spcAft>
                <a:spcPts val="0"/>
              </a:spcAft>
              <a:buClrTx/>
              <a:buSzTx/>
              <a:buFont typeface="Arial" panose="020B0604020202020204" pitchFamily="34" charset="0"/>
              <a:buNone/>
              <a:tabLst/>
              <a:defRPr/>
            </a:pPr>
            <a:r>
              <a:rPr kumimoji="0" lang="en-US" sz="2399" b="0" i="0" u="none" strike="noStrike" kern="1200" cap="none" spc="0" normalizeH="0" baseline="0" noProof="0" dirty="0">
                <a:ln>
                  <a:noFill/>
                </a:ln>
                <a:solidFill>
                  <a:srgbClr val="FFFFFF"/>
                </a:solidFill>
                <a:effectLst/>
                <a:uLnTx/>
                <a:uFillTx/>
                <a:latin typeface="Segoe UI Light"/>
                <a:ea typeface="+mn-ea"/>
                <a:cs typeface="+mn-cs"/>
              </a:rPr>
              <a:t>TV Everywhere</a:t>
            </a:r>
          </a:p>
          <a:p>
            <a:pPr marL="174846" marR="0" lvl="0" indent="-174846" algn="l" defTabSz="699385" rtl="0" eaLnBrk="1" fontAlgn="auto" latinLnBrk="0" hangingPunct="1">
              <a:lnSpc>
                <a:spcPct val="90000"/>
              </a:lnSpc>
              <a:spcBef>
                <a:spcPts val="765"/>
              </a:spcBef>
              <a:spcAft>
                <a:spcPts val="0"/>
              </a:spcAft>
              <a:buClrTx/>
              <a:buSzTx/>
              <a:buFont typeface="Arial" panose="020B0604020202020204" pitchFamily="34" charset="0"/>
              <a:buChar char="•"/>
              <a:tabLst/>
              <a:defRPr/>
            </a:pPr>
            <a:endParaRPr kumimoji="0" lang="en-US" sz="2142"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99914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 calcmode="lin" valueType="num">
                                      <p:cBhvr additive="base">
                                        <p:cTn id="15"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 calcmode="lin" valueType="num">
                                      <p:cBhvr additive="base">
                                        <p:cTn id="29" dur="5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
                                            <p:txEl>
                                              <p:pRg st="1" end="1"/>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 calcmode="lin" valueType="num">
                                      <p:cBhvr additive="base">
                                        <p:cTn id="33" dur="5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 calcmode="lin" valueType="num">
                                      <p:cBhvr additive="base">
                                        <p:cTn id="37" dur="500" fill="hold"/>
                                        <p:tgtEl>
                                          <p:spTgt spid="10">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
                                            <p:txEl>
                                              <p:pRg st="3" end="3"/>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anim calcmode="lin" valueType="num">
                                      <p:cBhvr additive="base">
                                        <p:cTn id="41" dur="5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
                                            <p:txEl>
                                              <p:pRg st="4" end="4"/>
                                            </p:txEl>
                                          </p:spTgt>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10">
                                            <p:txEl>
                                              <p:pRg st="5" end="5"/>
                                            </p:txEl>
                                          </p:spTgt>
                                        </p:tgtEl>
                                        <p:attrNameLst>
                                          <p:attrName>style.visibility</p:attrName>
                                        </p:attrNameLst>
                                      </p:cBhvr>
                                      <p:to>
                                        <p:strVal val="visible"/>
                                      </p:to>
                                    </p:set>
                                    <p:anim calcmode="lin" valueType="num">
                                      <p:cBhvr additive="base">
                                        <p:cTn id="45" dur="500" fill="hold"/>
                                        <p:tgtEl>
                                          <p:spTgt spid="10">
                                            <p:txEl>
                                              <p:pRg st="5" end="5"/>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0">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800" dirty="0">
                <a:gradFill>
                  <a:gsLst>
                    <a:gs pos="7080">
                      <a:schemeClr val="tx1"/>
                    </a:gs>
                    <a:gs pos="26000">
                      <a:schemeClr val="tx1"/>
                    </a:gs>
                  </a:gsLst>
                  <a:lin ang="5400000" scaled="0"/>
                </a:gradFill>
              </a:rPr>
              <a:t>Low Priority VMs – Use Case</a:t>
            </a:r>
          </a:p>
        </p:txBody>
      </p:sp>
      <p:sp>
        <p:nvSpPr>
          <p:cNvPr id="3" name="Text Placeholder 2"/>
          <p:cNvSpPr>
            <a:spLocks noGrp="1"/>
          </p:cNvSpPr>
          <p:nvPr>
            <p:ph type="body" sz="quarter" idx="10"/>
          </p:nvPr>
        </p:nvSpPr>
        <p:spPr>
          <a:xfrm>
            <a:off x="5577273" y="1990855"/>
            <a:ext cx="6859202" cy="4559308"/>
          </a:xfrm>
        </p:spPr>
        <p:txBody>
          <a:bodyPr>
            <a:noAutofit/>
          </a:bodyPr>
          <a:lstStyle/>
          <a:p>
            <a:pPr marL="0" indent="0">
              <a:lnSpc>
                <a:spcPct val="100000"/>
              </a:lnSpc>
              <a:spcBef>
                <a:spcPts val="0"/>
              </a:spcBef>
              <a:spcAft>
                <a:spcPts val="600"/>
              </a:spcAft>
              <a:buNone/>
            </a:pPr>
            <a:r>
              <a:rPr lang="en-US" sz="2400" dirty="0">
                <a:latin typeface="+mn-lt"/>
              </a:rPr>
              <a:t>Develop tools for data-driven diagnostics</a:t>
            </a:r>
          </a:p>
          <a:p>
            <a:pPr marL="0" indent="0">
              <a:lnSpc>
                <a:spcPct val="100000"/>
              </a:lnSpc>
              <a:spcBef>
                <a:spcPts val="0"/>
              </a:spcBef>
              <a:spcAft>
                <a:spcPts val="600"/>
              </a:spcAft>
              <a:buNone/>
            </a:pPr>
            <a:r>
              <a:rPr lang="en-US" sz="2400" b="1" dirty="0" err="1">
                <a:latin typeface="+mn-lt"/>
              </a:rPr>
              <a:t>cMRI</a:t>
            </a:r>
            <a:r>
              <a:rPr lang="en-US" sz="2400" dirty="0">
                <a:latin typeface="+mn-lt"/>
              </a:rPr>
              <a:t> provides quantification of MR brain scans</a:t>
            </a:r>
          </a:p>
          <a:p>
            <a:pPr marL="0" indent="0">
              <a:lnSpc>
                <a:spcPct val="100000"/>
              </a:lnSpc>
              <a:spcBef>
                <a:spcPts val="0"/>
              </a:spcBef>
              <a:spcAft>
                <a:spcPts val="600"/>
              </a:spcAft>
              <a:buNone/>
            </a:pPr>
            <a:r>
              <a:rPr lang="en-US" sz="2400" dirty="0">
                <a:latin typeface="+mn-lt"/>
              </a:rPr>
              <a:t>Use Batch for large-scale image processing</a:t>
            </a:r>
          </a:p>
        </p:txBody>
      </p:sp>
      <p:pic>
        <p:nvPicPr>
          <p:cNvPr id="4" name="Picture 3"/>
          <p:cNvPicPr>
            <a:picLocks noChangeAspect="1"/>
          </p:cNvPicPr>
          <p:nvPr/>
        </p:nvPicPr>
        <p:blipFill>
          <a:blip r:embed="rId3"/>
          <a:stretch>
            <a:fillRect/>
          </a:stretch>
        </p:blipFill>
        <p:spPr>
          <a:xfrm>
            <a:off x="9013371" y="144462"/>
            <a:ext cx="3281816" cy="782115"/>
          </a:xfrm>
          <a:prstGeom prst="rect">
            <a:avLst/>
          </a:prstGeom>
        </p:spPr>
      </p:pic>
      <p:pic>
        <p:nvPicPr>
          <p:cNvPr id="6" name="Picture 5"/>
          <p:cNvPicPr>
            <a:picLocks noChangeAspect="1"/>
          </p:cNvPicPr>
          <p:nvPr/>
        </p:nvPicPr>
        <p:blipFill>
          <a:blip r:embed="rId4"/>
          <a:stretch>
            <a:fillRect/>
          </a:stretch>
        </p:blipFill>
        <p:spPr>
          <a:xfrm>
            <a:off x="175886" y="2506662"/>
            <a:ext cx="5231001" cy="2480366"/>
          </a:xfrm>
          <a:prstGeom prst="rect">
            <a:avLst/>
          </a:prstGeom>
        </p:spPr>
      </p:pic>
      <p:sp>
        <p:nvSpPr>
          <p:cNvPr id="7" name="Rectangle 6"/>
          <p:cNvSpPr/>
          <p:nvPr/>
        </p:nvSpPr>
        <p:spPr>
          <a:xfrm>
            <a:off x="5577273" y="3825171"/>
            <a:ext cx="6434264" cy="232371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Using low-priority VMs for:</a:t>
            </a:r>
          </a:p>
          <a:p>
            <a:pPr marL="285750" marR="0" lvl="0" indent="-28575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Algorithm development and testing against subset of data</a:t>
            </a:r>
          </a:p>
          <a:p>
            <a:pPr marL="285750" marR="0" lvl="0" indent="-28575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Final test passes against full set of data</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Value of low-priority VMs:</a:t>
            </a:r>
          </a:p>
          <a:p>
            <a:pPr marL="285750" marR="0" lvl="0" indent="-28575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Large reduction in dev/test cost overhead</a:t>
            </a:r>
          </a:p>
          <a:p>
            <a:pPr marL="285750" marR="0" lvl="0" indent="-28575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More frequent test passes finds issues earlier</a:t>
            </a:r>
          </a:p>
        </p:txBody>
      </p:sp>
    </p:spTree>
    <p:extLst>
      <p:ext uri="{BB962C8B-B14F-4D97-AF65-F5344CB8AC3E}">
        <p14:creationId xmlns:p14="http://schemas.microsoft.com/office/powerpoint/2010/main" val="3377968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64854" y="294677"/>
            <a:ext cx="8916400" cy="918032"/>
          </a:xfrm>
          <a:prstGeom prst="rect">
            <a:avLst/>
          </a:prstGeom>
        </p:spPr>
        <p:txBody>
          <a:bodyPr/>
          <a:lstStyle/>
          <a:p>
            <a:r>
              <a:rPr lang="en-US" sz="3264" dirty="0"/>
              <a:t>Example Use Case – Azure Media Services</a:t>
            </a:r>
          </a:p>
        </p:txBody>
      </p:sp>
      <p:sp>
        <p:nvSpPr>
          <p:cNvPr id="3" name="Content Placeholder 2"/>
          <p:cNvSpPr>
            <a:spLocks noGrp="1"/>
          </p:cNvSpPr>
          <p:nvPr>
            <p:ph idx="4294967295"/>
          </p:nvPr>
        </p:nvSpPr>
        <p:spPr>
          <a:xfrm>
            <a:off x="5460229" y="1212709"/>
            <a:ext cx="5421025" cy="2433511"/>
          </a:xfrm>
          <a:prstGeom prst="rect">
            <a:avLst/>
          </a:prstGeom>
        </p:spPr>
        <p:txBody>
          <a:bodyPr>
            <a:normAutofit/>
          </a:bodyPr>
          <a:lstStyle/>
          <a:p>
            <a:r>
              <a:rPr lang="en-US" dirty="0">
                <a:solidFill>
                  <a:schemeClr val="tx1"/>
                </a:solidFill>
              </a:rPr>
              <a:t>Work:</a:t>
            </a:r>
          </a:p>
          <a:p>
            <a:pPr lvl="1"/>
            <a:r>
              <a:rPr lang="en-US" dirty="0">
                <a:solidFill>
                  <a:schemeClr val="tx1"/>
                </a:solidFill>
              </a:rPr>
              <a:t>On-going submission of encoding jobs by users</a:t>
            </a:r>
          </a:p>
          <a:p>
            <a:pPr lvl="1"/>
            <a:r>
              <a:rPr lang="en-US" dirty="0">
                <a:solidFill>
                  <a:schemeClr val="tx1"/>
                </a:solidFill>
              </a:rPr>
              <a:t>Tasks queued and executed when VM’s are available</a:t>
            </a:r>
          </a:p>
          <a:p>
            <a:endParaRPr lang="en-US" dirty="0">
              <a:solidFill>
                <a:schemeClr val="tx1"/>
              </a:solidFill>
            </a:endParaRPr>
          </a:p>
        </p:txBody>
      </p:sp>
      <p:pic>
        <p:nvPicPr>
          <p:cNvPr id="29" name="Picture 50" descr="C:\Program Files (x86)\Microsoft Office\MEDIA\CAGCAT10\j0292020.wmf"/>
          <p:cNvPicPr>
            <a:picLocks noChangeAspect="1" noChangeArrowheads="1"/>
          </p:cNvPicPr>
          <p:nvPr/>
        </p:nvPicPr>
        <p:blipFill>
          <a:blip r:embed="rId3" cstate="print"/>
          <a:srcRect/>
          <a:stretch>
            <a:fillRect/>
          </a:stretch>
        </p:blipFill>
        <p:spPr bwMode="auto">
          <a:xfrm>
            <a:off x="2846256" y="1987995"/>
            <a:ext cx="481553" cy="342789"/>
          </a:xfrm>
          <a:prstGeom prst="rect">
            <a:avLst/>
          </a:prstGeom>
          <a:noFill/>
        </p:spPr>
      </p:pic>
      <p:pic>
        <p:nvPicPr>
          <p:cNvPr id="30" name="Picture 50" descr="C:\Program Files (x86)\Microsoft Office\MEDIA\CAGCAT10\j0292020.wmf"/>
          <p:cNvPicPr>
            <a:picLocks noChangeAspect="1" noChangeArrowheads="1"/>
          </p:cNvPicPr>
          <p:nvPr/>
        </p:nvPicPr>
        <p:blipFill>
          <a:blip r:embed="rId3" cstate="print"/>
          <a:srcRect/>
          <a:stretch>
            <a:fillRect/>
          </a:stretch>
        </p:blipFill>
        <p:spPr bwMode="auto">
          <a:xfrm>
            <a:off x="3611299" y="1987995"/>
            <a:ext cx="481553" cy="342789"/>
          </a:xfrm>
          <a:prstGeom prst="rect">
            <a:avLst/>
          </a:prstGeom>
          <a:noFill/>
        </p:spPr>
      </p:pic>
      <p:pic>
        <p:nvPicPr>
          <p:cNvPr id="31" name="Picture 50" descr="C:\Program Files (x86)\Microsoft Office\MEDIA\CAGCAT10\j0292020.wmf"/>
          <p:cNvPicPr>
            <a:picLocks noChangeAspect="1" noChangeArrowheads="1"/>
          </p:cNvPicPr>
          <p:nvPr/>
        </p:nvPicPr>
        <p:blipFill>
          <a:blip r:embed="rId3" cstate="print"/>
          <a:srcRect/>
          <a:stretch>
            <a:fillRect/>
          </a:stretch>
        </p:blipFill>
        <p:spPr bwMode="auto">
          <a:xfrm>
            <a:off x="4404194" y="1987994"/>
            <a:ext cx="481553" cy="342789"/>
          </a:xfrm>
          <a:prstGeom prst="rect">
            <a:avLst/>
          </a:prstGeom>
          <a:noFill/>
        </p:spPr>
      </p:pic>
      <p:sp>
        <p:nvSpPr>
          <p:cNvPr id="32" name="Cloud"/>
          <p:cNvSpPr>
            <a:spLocks noChangeAspect="1" noEditPoints="1" noChangeArrowheads="1"/>
          </p:cNvSpPr>
          <p:nvPr/>
        </p:nvSpPr>
        <p:spPr bwMode="auto">
          <a:xfrm>
            <a:off x="2197527" y="2635600"/>
            <a:ext cx="3380423" cy="316611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vert="horz" wrap="square" lIns="69925" tIns="34962" rIns="69925" bIns="34962" numCol="1" anchor="t" anchorCtr="0" compatLnSpc="1">
            <a:prstTxWarp prst="textNoShape">
              <a:avLst/>
            </a:prstTxWarp>
          </a:bodyPr>
          <a:lstStyle/>
          <a:p>
            <a:pPr marL="0" marR="0" lvl="0" indent="0" algn="l" defTabSz="699251"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prstClr val="black"/>
              </a:solidFill>
              <a:effectLst/>
              <a:uLnTx/>
              <a:uFillTx/>
              <a:latin typeface="Calibri"/>
              <a:ea typeface="+mn-ea"/>
              <a:cs typeface="+mn-cs"/>
            </a:endParaRPr>
          </a:p>
        </p:txBody>
      </p:sp>
      <p:sp>
        <p:nvSpPr>
          <p:cNvPr id="33" name="Rounded Rectangle 32"/>
          <p:cNvSpPr/>
          <p:nvPr/>
        </p:nvSpPr>
        <p:spPr>
          <a:xfrm>
            <a:off x="2695666" y="3717295"/>
            <a:ext cx="2283109" cy="1451767"/>
          </a:xfrm>
          <a:prstGeom prst="roundRect">
            <a:avLst/>
          </a:prstGeom>
          <a:ln/>
        </p:spPr>
        <p:style>
          <a:lnRef idx="1">
            <a:schemeClr val="dk1"/>
          </a:lnRef>
          <a:fillRef idx="2">
            <a:schemeClr val="dk1"/>
          </a:fillRef>
          <a:effectRef idx="1">
            <a:schemeClr val="dk1"/>
          </a:effectRef>
          <a:fontRef idx="minor">
            <a:schemeClr val="dk1"/>
          </a:fontRef>
        </p:style>
        <p:txBody>
          <a:bodyPr tIns="0" bIns="0" rtlCol="0" anchor="t" anchorCtr="0"/>
          <a:lstStyle/>
          <a:p>
            <a:pPr marL="0" marR="0" lvl="0" indent="0" algn="ctr" defTabSz="699251"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a:ea typeface="+mn-ea"/>
                <a:cs typeface="+mn-cs"/>
              </a:rPr>
              <a:t>Azure Batch</a:t>
            </a:r>
          </a:p>
        </p:txBody>
      </p:sp>
      <p:sp>
        <p:nvSpPr>
          <p:cNvPr id="35" name="Rectangle 34"/>
          <p:cNvSpPr/>
          <p:nvPr/>
        </p:nvSpPr>
        <p:spPr>
          <a:xfrm>
            <a:off x="2863810" y="4163899"/>
            <a:ext cx="408713" cy="389226"/>
          </a:xfrm>
          <a:prstGeom prst="rect">
            <a:avLst/>
          </a:prstGeom>
          <a:solidFill>
            <a:srgbClr val="FFC000"/>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0" tIns="13985" rIns="0" bIns="0" rtlCol="0" anchor="t"/>
          <a:lstStyle/>
          <a:p>
            <a:pPr marL="0" marR="0" lvl="0" indent="0" algn="ctr" defTabSz="699251"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prstClr val="black"/>
              </a:solidFill>
              <a:effectLst/>
              <a:uLnTx/>
              <a:uFillTx/>
              <a:latin typeface="Calibri"/>
              <a:ea typeface="+mn-ea"/>
              <a:cs typeface="+mn-cs"/>
            </a:endParaRPr>
          </a:p>
        </p:txBody>
      </p:sp>
      <p:sp>
        <p:nvSpPr>
          <p:cNvPr id="46" name="Rounded Rectangle 45"/>
          <p:cNvSpPr/>
          <p:nvPr/>
        </p:nvSpPr>
        <p:spPr>
          <a:xfrm>
            <a:off x="2695666" y="3057488"/>
            <a:ext cx="2283109" cy="563003"/>
          </a:xfrm>
          <a:prstGeom prst="roundRect">
            <a:avLst/>
          </a:prstGeom>
          <a:ln/>
        </p:spPr>
        <p:style>
          <a:lnRef idx="1">
            <a:schemeClr val="dk1"/>
          </a:lnRef>
          <a:fillRef idx="2">
            <a:schemeClr val="dk1"/>
          </a:fillRef>
          <a:effectRef idx="1">
            <a:schemeClr val="dk1"/>
          </a:effectRef>
          <a:fontRef idx="minor">
            <a:schemeClr val="dk1"/>
          </a:fontRef>
        </p:style>
        <p:txBody>
          <a:bodyPr tIns="0" bIns="0" rtlCol="0" anchor="ctr" anchorCtr="0"/>
          <a:lstStyle/>
          <a:p>
            <a:pPr marL="0" marR="0" lvl="0" indent="0" algn="ctr" defTabSz="699251"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black"/>
                </a:solidFill>
                <a:effectLst/>
                <a:uLnTx/>
                <a:uFillTx/>
                <a:latin typeface="Calibri"/>
                <a:ea typeface="+mn-ea"/>
                <a:cs typeface="+mn-cs"/>
              </a:rPr>
              <a:t>Azure Media Services</a:t>
            </a:r>
          </a:p>
        </p:txBody>
      </p:sp>
      <p:cxnSp>
        <p:nvCxnSpPr>
          <p:cNvPr id="47" name="Straight Arrow Connector 46"/>
          <p:cNvCxnSpPr>
            <a:stCxn id="30" idx="2"/>
            <a:endCxn id="46" idx="0"/>
          </p:cNvCxnSpPr>
          <p:nvPr/>
        </p:nvCxnSpPr>
        <p:spPr>
          <a:xfrm flipH="1">
            <a:off x="3837220" y="2330784"/>
            <a:ext cx="14856" cy="726704"/>
          </a:xfrm>
          <a:prstGeom prst="straightConnector1">
            <a:avLst/>
          </a:prstGeom>
          <a:noFill/>
          <a:ln w="22225" cap="flat" cmpd="sng" algn="ctr">
            <a:solidFill>
              <a:srgbClr val="4F81BD">
                <a:shade val="95000"/>
                <a:satMod val="105000"/>
              </a:srgbClr>
            </a:solidFill>
            <a:prstDash val="solid"/>
            <a:tailEnd type="arrow"/>
          </a:ln>
          <a:effectLst/>
        </p:spPr>
      </p:cxnSp>
      <p:cxnSp>
        <p:nvCxnSpPr>
          <p:cNvPr id="48" name="Straight Arrow Connector 47"/>
          <p:cNvCxnSpPr>
            <a:stCxn id="31" idx="2"/>
          </p:cNvCxnSpPr>
          <p:nvPr/>
        </p:nvCxnSpPr>
        <p:spPr>
          <a:xfrm flipH="1">
            <a:off x="4063043" y="2330783"/>
            <a:ext cx="581928" cy="736145"/>
          </a:xfrm>
          <a:prstGeom prst="straightConnector1">
            <a:avLst/>
          </a:prstGeom>
          <a:noFill/>
          <a:ln w="22225" cap="flat" cmpd="sng" algn="ctr">
            <a:solidFill>
              <a:srgbClr val="4F81BD">
                <a:shade val="95000"/>
                <a:satMod val="105000"/>
              </a:srgbClr>
            </a:solidFill>
            <a:prstDash val="solid"/>
            <a:tailEnd type="arrow"/>
          </a:ln>
          <a:effectLst/>
        </p:spPr>
      </p:cxnSp>
      <p:cxnSp>
        <p:nvCxnSpPr>
          <p:cNvPr id="49" name="Straight Arrow Connector 48"/>
          <p:cNvCxnSpPr>
            <a:stCxn id="29" idx="2"/>
          </p:cNvCxnSpPr>
          <p:nvPr/>
        </p:nvCxnSpPr>
        <p:spPr>
          <a:xfrm>
            <a:off x="3087034" y="2330784"/>
            <a:ext cx="451588" cy="718148"/>
          </a:xfrm>
          <a:prstGeom prst="straightConnector1">
            <a:avLst/>
          </a:prstGeom>
          <a:noFill/>
          <a:ln w="22225" cap="flat" cmpd="sng" algn="ctr">
            <a:solidFill>
              <a:srgbClr val="4F81BD">
                <a:shade val="95000"/>
                <a:satMod val="105000"/>
              </a:srgbClr>
            </a:solidFill>
            <a:prstDash val="solid"/>
            <a:tailEnd type="arrow"/>
          </a:ln>
          <a:effectLst/>
        </p:spPr>
      </p:cxnSp>
      <p:sp>
        <p:nvSpPr>
          <p:cNvPr id="50" name="Flowchart: Alternate Process 49"/>
          <p:cNvSpPr/>
          <p:nvPr/>
        </p:nvSpPr>
        <p:spPr>
          <a:xfrm>
            <a:off x="1842329" y="5426864"/>
            <a:ext cx="174813" cy="179261"/>
          </a:xfrm>
          <a:prstGeom prst="flowChartAlternateProcess">
            <a:avLst/>
          </a:prstGeom>
          <a:solidFill>
            <a:schemeClr val="tx1"/>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marL="0" marR="0" lvl="0" indent="0" algn="ctr" defTabSz="699251"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prstClr val="black"/>
                </a:solidFill>
                <a:effectLst/>
                <a:uLnTx/>
                <a:uFillTx/>
                <a:latin typeface="Calibri"/>
                <a:ea typeface="+mn-ea"/>
                <a:cs typeface="+mn-cs"/>
              </a:rPr>
              <a:t>T</a:t>
            </a:r>
          </a:p>
        </p:txBody>
      </p:sp>
      <p:sp>
        <p:nvSpPr>
          <p:cNvPr id="51" name="TextBox 50"/>
          <p:cNvSpPr txBox="1"/>
          <p:nvPr/>
        </p:nvSpPr>
        <p:spPr>
          <a:xfrm>
            <a:off x="2024425" y="5426864"/>
            <a:ext cx="443388" cy="238240"/>
          </a:xfrm>
          <a:prstGeom prst="rect">
            <a:avLst/>
          </a:prstGeom>
          <a:noFill/>
        </p:spPr>
        <p:txBody>
          <a:bodyPr wrap="none" rtlCol="0">
            <a:spAutoFit/>
          </a:bodyPr>
          <a:lstStyle/>
          <a:p>
            <a:pPr marL="0" marR="0" lvl="0" indent="0" algn="l" defTabSz="699251" rtl="0" eaLnBrk="1" fontAlgn="auto" latinLnBrk="0" hangingPunct="1">
              <a:lnSpc>
                <a:spcPct val="100000"/>
              </a:lnSpc>
              <a:spcBef>
                <a:spcPts val="0"/>
              </a:spcBef>
              <a:spcAft>
                <a:spcPts val="0"/>
              </a:spcAft>
              <a:buClrTx/>
              <a:buSzTx/>
              <a:buFontTx/>
              <a:buNone/>
              <a:tabLst/>
              <a:defRPr/>
            </a:pPr>
            <a:r>
              <a:rPr kumimoji="0" lang="en-US" sz="918" b="1" i="0" u="none" strike="noStrike" kern="0" cap="none" spc="0" normalizeH="0" baseline="0" noProof="0" dirty="0">
                <a:ln>
                  <a:noFill/>
                </a:ln>
                <a:solidFill>
                  <a:prstClr val="black"/>
                </a:solidFill>
                <a:effectLst/>
                <a:uLnTx/>
                <a:uFillTx/>
                <a:latin typeface="Segoe UI"/>
                <a:ea typeface="+mn-ea"/>
                <a:cs typeface="+mn-cs"/>
              </a:rPr>
              <a:t>Task</a:t>
            </a:r>
          </a:p>
        </p:txBody>
      </p:sp>
      <p:sp>
        <p:nvSpPr>
          <p:cNvPr id="60" name="TextBox 59"/>
          <p:cNvSpPr txBox="1"/>
          <p:nvPr/>
        </p:nvSpPr>
        <p:spPr>
          <a:xfrm>
            <a:off x="2016636" y="5169062"/>
            <a:ext cx="982910" cy="238240"/>
          </a:xfrm>
          <a:prstGeom prst="rect">
            <a:avLst/>
          </a:prstGeom>
          <a:noFill/>
        </p:spPr>
        <p:txBody>
          <a:bodyPr wrap="none" rtlCol="0">
            <a:spAutoFit/>
          </a:bodyPr>
          <a:lstStyle/>
          <a:p>
            <a:pPr marL="0" marR="0" lvl="0" indent="0" algn="l" defTabSz="699251" rtl="0" eaLnBrk="1" fontAlgn="auto" latinLnBrk="0" hangingPunct="1">
              <a:lnSpc>
                <a:spcPct val="100000"/>
              </a:lnSpc>
              <a:spcBef>
                <a:spcPts val="0"/>
              </a:spcBef>
              <a:spcAft>
                <a:spcPts val="0"/>
              </a:spcAft>
              <a:buClrTx/>
              <a:buSzTx/>
              <a:buFontTx/>
              <a:buNone/>
              <a:tabLst/>
              <a:defRPr/>
            </a:pPr>
            <a:r>
              <a:rPr kumimoji="0" lang="en-US" sz="918" b="1" i="0" u="none" strike="noStrike" kern="0" cap="none" spc="0" normalizeH="0" baseline="0" noProof="0" dirty="0">
                <a:ln>
                  <a:noFill/>
                </a:ln>
                <a:solidFill>
                  <a:prstClr val="black"/>
                </a:solidFill>
                <a:effectLst/>
                <a:uLnTx/>
                <a:uFillTx/>
                <a:latin typeface="Segoe UI"/>
                <a:ea typeface="+mn-ea"/>
                <a:cs typeface="+mn-cs"/>
              </a:rPr>
              <a:t>Application(s)</a:t>
            </a:r>
          </a:p>
        </p:txBody>
      </p:sp>
      <p:sp>
        <p:nvSpPr>
          <p:cNvPr id="61" name="Rectangle 60"/>
          <p:cNvSpPr/>
          <p:nvPr/>
        </p:nvSpPr>
        <p:spPr>
          <a:xfrm>
            <a:off x="1742209" y="5170516"/>
            <a:ext cx="274426" cy="2103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FFFFFF"/>
                </a:solidFill>
                <a:effectLst/>
                <a:uLnTx/>
                <a:uFillTx/>
                <a:latin typeface="Segoe UI"/>
                <a:ea typeface="+mn-ea"/>
                <a:cs typeface="+mn-cs"/>
              </a:rPr>
              <a:t>A</a:t>
            </a:r>
          </a:p>
        </p:txBody>
      </p:sp>
      <p:sp>
        <p:nvSpPr>
          <p:cNvPr id="62" name="Rectangle 61"/>
          <p:cNvSpPr/>
          <p:nvPr/>
        </p:nvSpPr>
        <p:spPr>
          <a:xfrm>
            <a:off x="2933797" y="4259288"/>
            <a:ext cx="274426" cy="2103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FFFFFF"/>
                </a:solidFill>
                <a:effectLst/>
                <a:uLnTx/>
                <a:uFillTx/>
                <a:latin typeface="Segoe UI"/>
                <a:ea typeface="+mn-ea"/>
                <a:cs typeface="+mn-cs"/>
              </a:rPr>
              <a:t>A</a:t>
            </a:r>
          </a:p>
        </p:txBody>
      </p:sp>
      <p:sp>
        <p:nvSpPr>
          <p:cNvPr id="63" name="Rectangle 62"/>
          <p:cNvSpPr/>
          <p:nvPr/>
        </p:nvSpPr>
        <p:spPr>
          <a:xfrm>
            <a:off x="3404084" y="4163899"/>
            <a:ext cx="408713" cy="389226"/>
          </a:xfrm>
          <a:prstGeom prst="rect">
            <a:avLst/>
          </a:prstGeom>
          <a:solidFill>
            <a:srgbClr val="FFC000"/>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0" tIns="13985" rIns="0" bIns="0" rtlCol="0" anchor="t"/>
          <a:lstStyle/>
          <a:p>
            <a:pPr marL="0" marR="0" lvl="0" indent="0" algn="ctr" defTabSz="699251"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prstClr val="black"/>
              </a:solidFill>
              <a:effectLst/>
              <a:uLnTx/>
              <a:uFillTx/>
              <a:latin typeface="Calibri"/>
              <a:ea typeface="+mn-ea"/>
              <a:cs typeface="+mn-cs"/>
            </a:endParaRPr>
          </a:p>
        </p:txBody>
      </p:sp>
      <p:sp>
        <p:nvSpPr>
          <p:cNvPr id="64" name="Rectangle 63"/>
          <p:cNvSpPr/>
          <p:nvPr/>
        </p:nvSpPr>
        <p:spPr>
          <a:xfrm>
            <a:off x="3474071" y="4259288"/>
            <a:ext cx="274426" cy="2103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FFFFFF"/>
                </a:solidFill>
                <a:effectLst/>
                <a:uLnTx/>
                <a:uFillTx/>
                <a:latin typeface="Segoe UI"/>
                <a:ea typeface="+mn-ea"/>
                <a:cs typeface="+mn-cs"/>
              </a:rPr>
              <a:t>A</a:t>
            </a:r>
          </a:p>
        </p:txBody>
      </p:sp>
      <p:sp>
        <p:nvSpPr>
          <p:cNvPr id="65" name="Rectangle 64"/>
          <p:cNvSpPr/>
          <p:nvPr/>
        </p:nvSpPr>
        <p:spPr>
          <a:xfrm>
            <a:off x="3915226" y="4159417"/>
            <a:ext cx="408713" cy="389226"/>
          </a:xfrm>
          <a:prstGeom prst="rect">
            <a:avLst/>
          </a:prstGeom>
          <a:solidFill>
            <a:srgbClr val="FFC000"/>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0" tIns="13985" rIns="0" bIns="0" rtlCol="0" anchor="t"/>
          <a:lstStyle/>
          <a:p>
            <a:pPr marL="0" marR="0" lvl="0" indent="0" algn="ctr" defTabSz="699251"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prstClr val="black"/>
              </a:solidFill>
              <a:effectLst/>
              <a:uLnTx/>
              <a:uFillTx/>
              <a:latin typeface="Calibri"/>
              <a:ea typeface="+mn-ea"/>
              <a:cs typeface="+mn-cs"/>
            </a:endParaRPr>
          </a:p>
        </p:txBody>
      </p:sp>
      <p:sp>
        <p:nvSpPr>
          <p:cNvPr id="66" name="Rectangle 65"/>
          <p:cNvSpPr/>
          <p:nvPr/>
        </p:nvSpPr>
        <p:spPr>
          <a:xfrm>
            <a:off x="3985214" y="4254806"/>
            <a:ext cx="274426" cy="2103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FFFFFF"/>
                </a:solidFill>
                <a:effectLst/>
                <a:uLnTx/>
                <a:uFillTx/>
                <a:latin typeface="Segoe UI"/>
                <a:ea typeface="+mn-ea"/>
                <a:cs typeface="+mn-cs"/>
              </a:rPr>
              <a:t>A</a:t>
            </a:r>
          </a:p>
        </p:txBody>
      </p:sp>
      <p:sp>
        <p:nvSpPr>
          <p:cNvPr id="67" name="Rectangle 66"/>
          <p:cNvSpPr/>
          <p:nvPr/>
        </p:nvSpPr>
        <p:spPr>
          <a:xfrm>
            <a:off x="2854296" y="4622855"/>
            <a:ext cx="408713" cy="389226"/>
          </a:xfrm>
          <a:prstGeom prst="rect">
            <a:avLst/>
          </a:prstGeom>
          <a:solidFill>
            <a:srgbClr val="FFC000"/>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0" tIns="13985" rIns="0" bIns="0" rtlCol="0" anchor="t"/>
          <a:lstStyle/>
          <a:p>
            <a:pPr marL="0" marR="0" lvl="0" indent="0" algn="ctr" defTabSz="699251"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prstClr val="black"/>
              </a:solidFill>
              <a:effectLst/>
              <a:uLnTx/>
              <a:uFillTx/>
              <a:latin typeface="Calibri"/>
              <a:ea typeface="+mn-ea"/>
              <a:cs typeface="+mn-cs"/>
            </a:endParaRPr>
          </a:p>
        </p:txBody>
      </p:sp>
      <p:sp>
        <p:nvSpPr>
          <p:cNvPr id="68" name="Rectangle 67"/>
          <p:cNvSpPr/>
          <p:nvPr/>
        </p:nvSpPr>
        <p:spPr>
          <a:xfrm>
            <a:off x="2924284" y="4718244"/>
            <a:ext cx="274426" cy="2103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FFFFFF"/>
                </a:solidFill>
                <a:effectLst/>
                <a:uLnTx/>
                <a:uFillTx/>
                <a:latin typeface="Segoe UI"/>
                <a:ea typeface="+mn-ea"/>
                <a:cs typeface="+mn-cs"/>
              </a:rPr>
              <a:t>A</a:t>
            </a:r>
          </a:p>
        </p:txBody>
      </p:sp>
      <p:sp>
        <p:nvSpPr>
          <p:cNvPr id="69" name="Rectangle 68"/>
          <p:cNvSpPr/>
          <p:nvPr/>
        </p:nvSpPr>
        <p:spPr>
          <a:xfrm>
            <a:off x="3399564" y="4622855"/>
            <a:ext cx="408713" cy="389226"/>
          </a:xfrm>
          <a:prstGeom prst="rect">
            <a:avLst/>
          </a:prstGeom>
          <a:solidFill>
            <a:srgbClr val="FFC000"/>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0" tIns="13985" rIns="0" bIns="0" rtlCol="0" anchor="t"/>
          <a:lstStyle/>
          <a:p>
            <a:pPr marL="0" marR="0" lvl="0" indent="0" algn="ctr" defTabSz="699251"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prstClr val="black"/>
              </a:solidFill>
              <a:effectLst/>
              <a:uLnTx/>
              <a:uFillTx/>
              <a:latin typeface="Calibri"/>
              <a:ea typeface="+mn-ea"/>
              <a:cs typeface="+mn-cs"/>
            </a:endParaRPr>
          </a:p>
        </p:txBody>
      </p:sp>
      <p:sp>
        <p:nvSpPr>
          <p:cNvPr id="70" name="Rectangle 69"/>
          <p:cNvSpPr/>
          <p:nvPr/>
        </p:nvSpPr>
        <p:spPr>
          <a:xfrm>
            <a:off x="3469551" y="4718244"/>
            <a:ext cx="274426" cy="2103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FFFFFF"/>
                </a:solidFill>
                <a:effectLst/>
                <a:uLnTx/>
                <a:uFillTx/>
                <a:latin typeface="Segoe UI"/>
                <a:ea typeface="+mn-ea"/>
                <a:cs typeface="+mn-cs"/>
              </a:rPr>
              <a:t>A</a:t>
            </a:r>
          </a:p>
        </p:txBody>
      </p:sp>
      <p:sp>
        <p:nvSpPr>
          <p:cNvPr id="71" name="Rectangle 70"/>
          <p:cNvSpPr/>
          <p:nvPr/>
        </p:nvSpPr>
        <p:spPr>
          <a:xfrm>
            <a:off x="3919578" y="4620216"/>
            <a:ext cx="408713" cy="389226"/>
          </a:xfrm>
          <a:prstGeom prst="rect">
            <a:avLst/>
          </a:prstGeom>
          <a:solidFill>
            <a:srgbClr val="FFC000"/>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0" tIns="13985" rIns="0" bIns="0" rtlCol="0" anchor="t"/>
          <a:lstStyle/>
          <a:p>
            <a:pPr marL="0" marR="0" lvl="0" indent="0" algn="ctr" defTabSz="699251"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prstClr val="black"/>
              </a:solidFill>
              <a:effectLst/>
              <a:uLnTx/>
              <a:uFillTx/>
              <a:latin typeface="Calibri"/>
              <a:ea typeface="+mn-ea"/>
              <a:cs typeface="+mn-cs"/>
            </a:endParaRPr>
          </a:p>
        </p:txBody>
      </p:sp>
      <p:sp>
        <p:nvSpPr>
          <p:cNvPr id="72" name="Rectangle 71"/>
          <p:cNvSpPr/>
          <p:nvPr/>
        </p:nvSpPr>
        <p:spPr>
          <a:xfrm>
            <a:off x="3989565" y="4715604"/>
            <a:ext cx="274426" cy="2103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FFFFFF"/>
                </a:solidFill>
                <a:effectLst/>
                <a:uLnTx/>
                <a:uFillTx/>
                <a:latin typeface="Segoe UI"/>
                <a:ea typeface="+mn-ea"/>
                <a:cs typeface="+mn-cs"/>
              </a:rPr>
              <a:t>A</a:t>
            </a:r>
          </a:p>
        </p:txBody>
      </p:sp>
      <p:sp>
        <p:nvSpPr>
          <p:cNvPr id="73" name="Rectangle 72"/>
          <p:cNvSpPr/>
          <p:nvPr/>
        </p:nvSpPr>
        <p:spPr>
          <a:xfrm>
            <a:off x="4405835" y="4157083"/>
            <a:ext cx="408713" cy="389226"/>
          </a:xfrm>
          <a:prstGeom prst="rect">
            <a:avLst/>
          </a:prstGeom>
          <a:solidFill>
            <a:srgbClr val="FFC000"/>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0" tIns="13985" rIns="0" bIns="0" rtlCol="0" anchor="t"/>
          <a:lstStyle/>
          <a:p>
            <a:pPr marL="0" marR="0" lvl="0" indent="0" algn="ctr" defTabSz="699251"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prstClr val="black"/>
              </a:solidFill>
              <a:effectLst/>
              <a:uLnTx/>
              <a:uFillTx/>
              <a:latin typeface="Calibri"/>
              <a:ea typeface="+mn-ea"/>
              <a:cs typeface="+mn-cs"/>
            </a:endParaRPr>
          </a:p>
        </p:txBody>
      </p:sp>
      <p:sp>
        <p:nvSpPr>
          <p:cNvPr id="74" name="Rectangle 73"/>
          <p:cNvSpPr/>
          <p:nvPr/>
        </p:nvSpPr>
        <p:spPr>
          <a:xfrm>
            <a:off x="4476787" y="4262534"/>
            <a:ext cx="274426" cy="2103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FFFFFF"/>
                </a:solidFill>
                <a:effectLst/>
                <a:uLnTx/>
                <a:uFillTx/>
                <a:latin typeface="Segoe UI"/>
                <a:ea typeface="+mn-ea"/>
                <a:cs typeface="+mn-cs"/>
              </a:rPr>
              <a:t>A</a:t>
            </a:r>
          </a:p>
        </p:txBody>
      </p:sp>
      <p:sp>
        <p:nvSpPr>
          <p:cNvPr id="75" name="Rectangle 74"/>
          <p:cNvSpPr/>
          <p:nvPr/>
        </p:nvSpPr>
        <p:spPr>
          <a:xfrm>
            <a:off x="4405835" y="4620216"/>
            <a:ext cx="408713" cy="389226"/>
          </a:xfrm>
          <a:prstGeom prst="rect">
            <a:avLst/>
          </a:prstGeom>
          <a:solidFill>
            <a:srgbClr val="FFC000"/>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lIns="0" tIns="13985" rIns="0" bIns="0" rtlCol="0" anchor="t"/>
          <a:lstStyle/>
          <a:p>
            <a:pPr marL="0" marR="0" lvl="0" indent="0" algn="ctr" defTabSz="699251"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prstClr val="black"/>
              </a:solidFill>
              <a:effectLst/>
              <a:uLnTx/>
              <a:uFillTx/>
              <a:latin typeface="Calibri"/>
              <a:ea typeface="+mn-ea"/>
              <a:cs typeface="+mn-cs"/>
            </a:endParaRPr>
          </a:p>
        </p:txBody>
      </p:sp>
      <p:sp>
        <p:nvSpPr>
          <p:cNvPr id="76" name="Rectangle 75"/>
          <p:cNvSpPr/>
          <p:nvPr/>
        </p:nvSpPr>
        <p:spPr>
          <a:xfrm>
            <a:off x="4475824" y="4715604"/>
            <a:ext cx="274426" cy="2103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FFFFFF"/>
                </a:solidFill>
                <a:effectLst/>
                <a:uLnTx/>
                <a:uFillTx/>
                <a:latin typeface="Segoe UI"/>
                <a:ea typeface="+mn-ea"/>
                <a:cs typeface="+mn-cs"/>
              </a:rPr>
              <a:t>A</a:t>
            </a:r>
          </a:p>
        </p:txBody>
      </p:sp>
      <p:sp>
        <p:nvSpPr>
          <p:cNvPr id="78" name="Rectangle 77"/>
          <p:cNvSpPr/>
          <p:nvPr/>
        </p:nvSpPr>
        <p:spPr>
          <a:xfrm>
            <a:off x="1742209" y="4886548"/>
            <a:ext cx="274426" cy="2103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1224" b="1" i="0" u="none" strike="noStrike" kern="0" cap="none" spc="0" normalizeH="0" baseline="0" noProof="0" dirty="0">
              <a:ln>
                <a:noFill/>
              </a:ln>
              <a:solidFill>
                <a:srgbClr val="FFFFFF"/>
              </a:solidFill>
              <a:effectLst/>
              <a:uLnTx/>
              <a:uFillTx/>
              <a:latin typeface="Segoe UI"/>
              <a:ea typeface="+mn-ea"/>
              <a:cs typeface="+mn-cs"/>
            </a:endParaRPr>
          </a:p>
        </p:txBody>
      </p:sp>
      <p:sp>
        <p:nvSpPr>
          <p:cNvPr id="79" name="TextBox 78"/>
          <p:cNvSpPr txBox="1"/>
          <p:nvPr/>
        </p:nvSpPr>
        <p:spPr>
          <a:xfrm>
            <a:off x="2024426" y="4883442"/>
            <a:ext cx="382898" cy="238240"/>
          </a:xfrm>
          <a:prstGeom prst="rect">
            <a:avLst/>
          </a:prstGeom>
          <a:noFill/>
        </p:spPr>
        <p:txBody>
          <a:bodyPr wrap="none" rtlCol="0">
            <a:spAutoFit/>
          </a:bodyPr>
          <a:lstStyle/>
          <a:p>
            <a:pPr marL="0" marR="0" lvl="0" indent="0" algn="l" defTabSz="699251" rtl="0" eaLnBrk="1" fontAlgn="auto" latinLnBrk="0" hangingPunct="1">
              <a:lnSpc>
                <a:spcPct val="100000"/>
              </a:lnSpc>
              <a:spcBef>
                <a:spcPts val="0"/>
              </a:spcBef>
              <a:spcAft>
                <a:spcPts val="0"/>
              </a:spcAft>
              <a:buClrTx/>
              <a:buSzTx/>
              <a:buFontTx/>
              <a:buNone/>
              <a:tabLst/>
              <a:defRPr/>
            </a:pPr>
            <a:r>
              <a:rPr kumimoji="0" lang="en-US" sz="918" b="1" i="0" u="none" strike="noStrike" kern="0" cap="none" spc="0" normalizeH="0" baseline="0" noProof="0" dirty="0">
                <a:ln>
                  <a:noFill/>
                </a:ln>
                <a:solidFill>
                  <a:prstClr val="black"/>
                </a:solidFill>
                <a:effectLst/>
                <a:uLnTx/>
                <a:uFillTx/>
                <a:latin typeface="Segoe UI"/>
                <a:ea typeface="+mn-ea"/>
                <a:cs typeface="+mn-cs"/>
              </a:rPr>
              <a:t>VM</a:t>
            </a:r>
          </a:p>
        </p:txBody>
      </p:sp>
      <p:sp>
        <p:nvSpPr>
          <p:cNvPr id="80" name="Rectangle 79"/>
          <p:cNvSpPr/>
          <p:nvPr/>
        </p:nvSpPr>
        <p:spPr>
          <a:xfrm>
            <a:off x="2825781" y="4117152"/>
            <a:ext cx="2052586" cy="943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latin typeface="Segoe UI"/>
              <a:ea typeface="+mn-ea"/>
              <a:cs typeface="+mn-cs"/>
            </a:endParaRPr>
          </a:p>
        </p:txBody>
      </p:sp>
      <p:sp>
        <p:nvSpPr>
          <p:cNvPr id="37" name="Flowchart: Alternate Process 36"/>
          <p:cNvSpPr/>
          <p:nvPr/>
        </p:nvSpPr>
        <p:spPr>
          <a:xfrm>
            <a:off x="3086352" y="4370335"/>
            <a:ext cx="174813" cy="179261"/>
          </a:xfrm>
          <a:prstGeom prst="flowChartAlternateProcess">
            <a:avLst/>
          </a:prstGeom>
          <a:solidFill>
            <a:schemeClr val="tx1"/>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marL="0" marR="0" lvl="0" indent="0" algn="ctr" defTabSz="699251"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prstClr val="black"/>
                </a:solidFill>
                <a:effectLst/>
                <a:uLnTx/>
                <a:uFillTx/>
                <a:latin typeface="Calibri"/>
                <a:ea typeface="+mn-ea"/>
                <a:cs typeface="+mn-cs"/>
              </a:rPr>
              <a:t>T</a:t>
            </a:r>
          </a:p>
        </p:txBody>
      </p:sp>
      <p:sp>
        <p:nvSpPr>
          <p:cNvPr id="41" name="Flowchart: Alternate Process 40"/>
          <p:cNvSpPr/>
          <p:nvPr/>
        </p:nvSpPr>
        <p:spPr>
          <a:xfrm>
            <a:off x="4150884" y="4825988"/>
            <a:ext cx="174813" cy="179261"/>
          </a:xfrm>
          <a:prstGeom prst="flowChartAlternateProcess">
            <a:avLst/>
          </a:prstGeom>
          <a:solidFill>
            <a:schemeClr val="tx1"/>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marL="0" marR="0" lvl="0" indent="0" algn="ctr" defTabSz="699251"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prstClr val="black"/>
                </a:solidFill>
                <a:effectLst/>
                <a:uLnTx/>
                <a:uFillTx/>
                <a:latin typeface="Calibri"/>
                <a:ea typeface="+mn-ea"/>
                <a:cs typeface="+mn-cs"/>
              </a:rPr>
              <a:t>T</a:t>
            </a:r>
          </a:p>
        </p:txBody>
      </p:sp>
      <p:sp>
        <p:nvSpPr>
          <p:cNvPr id="45" name="Flowchart: Alternate Process 44"/>
          <p:cNvSpPr/>
          <p:nvPr/>
        </p:nvSpPr>
        <p:spPr>
          <a:xfrm>
            <a:off x="4637437" y="4364473"/>
            <a:ext cx="174813" cy="179261"/>
          </a:xfrm>
          <a:prstGeom prst="flowChartAlternateProcess">
            <a:avLst/>
          </a:prstGeom>
          <a:solidFill>
            <a:schemeClr val="tx1"/>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marL="0" marR="0" lvl="0" indent="0" algn="ctr" defTabSz="699251"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prstClr val="black"/>
                </a:solidFill>
                <a:effectLst/>
                <a:uLnTx/>
                <a:uFillTx/>
                <a:latin typeface="Calibri"/>
                <a:ea typeface="+mn-ea"/>
                <a:cs typeface="+mn-cs"/>
              </a:rPr>
              <a:t>T</a:t>
            </a:r>
          </a:p>
        </p:txBody>
      </p:sp>
      <p:sp>
        <p:nvSpPr>
          <p:cNvPr id="81" name="Flowchart: Alternate Process 80"/>
          <p:cNvSpPr/>
          <p:nvPr/>
        </p:nvSpPr>
        <p:spPr>
          <a:xfrm>
            <a:off x="3640663" y="4370335"/>
            <a:ext cx="174813" cy="179261"/>
          </a:xfrm>
          <a:prstGeom prst="flowChartAlternateProcess">
            <a:avLst/>
          </a:prstGeom>
          <a:solidFill>
            <a:schemeClr val="tx1"/>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marL="0" marR="0" lvl="0" indent="0" algn="ctr" defTabSz="699251"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prstClr val="black"/>
                </a:solidFill>
                <a:effectLst/>
                <a:uLnTx/>
                <a:uFillTx/>
                <a:latin typeface="Calibri"/>
                <a:ea typeface="+mn-ea"/>
                <a:cs typeface="+mn-cs"/>
              </a:rPr>
              <a:t>T</a:t>
            </a:r>
          </a:p>
        </p:txBody>
      </p:sp>
      <p:sp>
        <p:nvSpPr>
          <p:cNvPr id="82" name="Flowchart: Alternate Process 81"/>
          <p:cNvSpPr/>
          <p:nvPr/>
        </p:nvSpPr>
        <p:spPr>
          <a:xfrm>
            <a:off x="4150884" y="4344152"/>
            <a:ext cx="174813" cy="179261"/>
          </a:xfrm>
          <a:prstGeom prst="flowChartAlternateProcess">
            <a:avLst/>
          </a:prstGeom>
          <a:solidFill>
            <a:schemeClr val="tx1"/>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marL="0" marR="0" lvl="0" indent="0" algn="ctr" defTabSz="699251"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prstClr val="black"/>
                </a:solidFill>
                <a:effectLst/>
                <a:uLnTx/>
                <a:uFillTx/>
                <a:latin typeface="Calibri"/>
                <a:ea typeface="+mn-ea"/>
                <a:cs typeface="+mn-cs"/>
              </a:rPr>
              <a:t>T</a:t>
            </a:r>
          </a:p>
        </p:txBody>
      </p:sp>
      <p:sp>
        <p:nvSpPr>
          <p:cNvPr id="83" name="Flowchart: Alternate Process 82"/>
          <p:cNvSpPr/>
          <p:nvPr/>
        </p:nvSpPr>
        <p:spPr>
          <a:xfrm>
            <a:off x="3618967" y="4828634"/>
            <a:ext cx="174813" cy="179261"/>
          </a:xfrm>
          <a:prstGeom prst="flowChartAlternateProcess">
            <a:avLst/>
          </a:prstGeom>
          <a:solidFill>
            <a:schemeClr val="tx1"/>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tIns="0" rIns="0" bIns="0" rtlCol="0" anchor="ctr"/>
          <a:lstStyle/>
          <a:p>
            <a:pPr marL="0" marR="0" lvl="0" indent="0" algn="ctr" defTabSz="699251"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prstClr val="black"/>
                </a:solidFill>
                <a:effectLst/>
                <a:uLnTx/>
                <a:uFillTx/>
                <a:latin typeface="Calibri"/>
                <a:ea typeface="+mn-ea"/>
                <a:cs typeface="+mn-cs"/>
              </a:rPr>
              <a:t>T</a:t>
            </a:r>
          </a:p>
        </p:txBody>
      </p:sp>
      <p:sp>
        <p:nvSpPr>
          <p:cNvPr id="85" name="Content Placeholder 2"/>
          <p:cNvSpPr txBox="1">
            <a:spLocks/>
          </p:cNvSpPr>
          <p:nvPr/>
        </p:nvSpPr>
        <p:spPr>
          <a:xfrm>
            <a:off x="5819495" y="3717295"/>
            <a:ext cx="5247898" cy="2573145"/>
          </a:xfrm>
          <a:prstGeom prst="rect">
            <a:avLst/>
          </a:prstGeom>
        </p:spPr>
        <p:txBody>
          <a:bodyPr vert="horz" lIns="69925" tIns="34962" rIns="69925" bIns="3496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35" marR="0" lvl="0" indent="-171435" algn="l" defTabSz="685738"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Resources:</a:t>
            </a:r>
          </a:p>
          <a:p>
            <a:pPr marL="514304" marR="0" lvl="1" indent="-171435" algn="l" defTabSz="685738"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Allocate VM’s for encoding</a:t>
            </a:r>
          </a:p>
          <a:p>
            <a:pPr marL="514304" marR="0" lvl="1" indent="-171435" algn="l" defTabSz="685738"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Install encoding software; e.g. Expression Encoder</a:t>
            </a:r>
          </a:p>
          <a:p>
            <a:pPr marL="514304" marR="0" lvl="1" indent="-171435" algn="l" defTabSz="685738"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Number of VM’s adjusted to cater for varying load</a:t>
            </a:r>
          </a:p>
        </p:txBody>
      </p:sp>
    </p:spTree>
    <p:extLst>
      <p:ext uri="{BB962C8B-B14F-4D97-AF65-F5344CB8AC3E}">
        <p14:creationId xmlns:p14="http://schemas.microsoft.com/office/powerpoint/2010/main" val="912127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500"/>
                                        <p:tgtEl>
                                          <p:spTgt spid="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fade">
                                      <p:cBhvr>
                                        <p:cTn id="54" dur="500"/>
                                        <p:tgtEl>
                                          <p:spTgt spid="7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0" end="0"/>
                                            </p:txEl>
                                          </p:spTgt>
                                        </p:tgtEl>
                                        <p:attrNameLst>
                                          <p:attrName>style.visibility</p:attrName>
                                        </p:attrNameLst>
                                      </p:cBhvr>
                                      <p:to>
                                        <p:strVal val="visible"/>
                                      </p:to>
                                    </p:set>
                                    <p:animEffect transition="in" filter="fade">
                                      <p:cBhvr>
                                        <p:cTn id="71" dur="500"/>
                                        <p:tgtEl>
                                          <p:spTgt spid="3">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
                                            <p:txEl>
                                              <p:pRg st="1" end="1"/>
                                            </p:txEl>
                                          </p:spTgt>
                                        </p:tgtEl>
                                        <p:attrNameLst>
                                          <p:attrName>style.visibility</p:attrName>
                                        </p:attrNameLst>
                                      </p:cBhvr>
                                      <p:to>
                                        <p:strVal val="visible"/>
                                      </p:to>
                                    </p:set>
                                    <p:animEffect transition="in" filter="fade">
                                      <p:cBhvr>
                                        <p:cTn id="74" dur="500"/>
                                        <p:tgtEl>
                                          <p:spTgt spid="3">
                                            <p:txEl>
                                              <p:pRg st="1" end="1"/>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
                                            <p:txEl>
                                              <p:pRg st="2" end="2"/>
                                            </p:txEl>
                                          </p:spTgt>
                                        </p:tgtEl>
                                        <p:attrNameLst>
                                          <p:attrName>style.visibility</p:attrName>
                                        </p:attrNameLst>
                                      </p:cBhvr>
                                      <p:to>
                                        <p:strVal val="visible"/>
                                      </p:to>
                                    </p:set>
                                    <p:animEffect transition="in" filter="fade">
                                      <p:cBhvr>
                                        <p:cTn id="77" dur="500"/>
                                        <p:tgtEl>
                                          <p:spTgt spid="3">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500"/>
                                        <p:tgtEl>
                                          <p:spTgt spid="3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animEffect transition="in" filter="fade">
                                      <p:cBhvr>
                                        <p:cTn id="85" dur="500"/>
                                        <p:tgtEl>
                                          <p:spTgt spid="8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10" presetClass="entr" presetSubtype="0"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fade">
                                      <p:cBhvr>
                                        <p:cTn id="93" dur="500"/>
                                        <p:tgtEl>
                                          <p:spTgt spid="4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2"/>
                                        </p:tgtEl>
                                        <p:attrNameLst>
                                          <p:attrName>style.visibility</p:attrName>
                                        </p:attrNameLst>
                                      </p:cBhvr>
                                      <p:to>
                                        <p:strVal val="visible"/>
                                      </p:to>
                                    </p:set>
                                    <p:animEffect transition="in" filter="fade">
                                      <p:cBhvr>
                                        <p:cTn id="99" dur="500"/>
                                        <p:tgtEl>
                                          <p:spTgt spid="8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1"/>
                                        </p:tgtEl>
                                        <p:attrNameLst>
                                          <p:attrName>style.visibility</p:attrName>
                                        </p:attrNameLst>
                                      </p:cBhvr>
                                      <p:to>
                                        <p:strVal val="visible"/>
                                      </p:to>
                                    </p:set>
                                    <p:animEffect transition="in" filter="fade">
                                      <p:cBhvr>
                                        <p:cTn id="11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80" grpId="0" animBg="1"/>
      <p:bldP spid="37" grpId="0" animBg="1"/>
      <p:bldP spid="41" grpId="0" animBg="1"/>
      <p:bldP spid="45" grpId="0" animBg="1"/>
      <p:bldP spid="81" grpId="0" animBg="1"/>
      <p:bldP spid="82" grpId="0" animBg="1"/>
      <p:bldP spid="83" grpId="0" animBg="1"/>
      <p:bldP spid="8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179" y="151657"/>
            <a:ext cx="12286743" cy="6911294"/>
          </a:xfrm>
          <a:prstGeom prst="rect">
            <a:avLst/>
          </a:prstGeom>
        </p:spPr>
      </p:pic>
    </p:spTree>
    <p:extLst>
      <p:ext uri="{BB962C8B-B14F-4D97-AF65-F5344CB8AC3E}">
        <p14:creationId xmlns:p14="http://schemas.microsoft.com/office/powerpoint/2010/main" val="41832065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Batch Opportunities in Addition to “HPC”</a:t>
            </a:r>
          </a:p>
        </p:txBody>
      </p:sp>
      <p:sp>
        <p:nvSpPr>
          <p:cNvPr id="2" name="Text Placeholder 1"/>
          <p:cNvSpPr>
            <a:spLocks noGrp="1"/>
          </p:cNvSpPr>
          <p:nvPr>
            <p:ph type="body" sz="quarter" idx="10"/>
          </p:nvPr>
        </p:nvSpPr>
        <p:spPr>
          <a:xfrm>
            <a:off x="274639" y="1212849"/>
            <a:ext cx="5867398" cy="5637213"/>
          </a:xfrm>
        </p:spPr>
        <p:txBody>
          <a:bodyPr>
            <a:normAutofit fontScale="70000" lnSpcReduction="20000"/>
          </a:bodyPr>
          <a:lstStyle/>
          <a:p>
            <a:pPr>
              <a:lnSpc>
                <a:spcPct val="120000"/>
              </a:lnSpc>
              <a:spcBef>
                <a:spcPts val="0"/>
              </a:spcBef>
            </a:pPr>
            <a:r>
              <a:rPr lang="en-US" dirty="0"/>
              <a:t>Media transcoding</a:t>
            </a:r>
          </a:p>
          <a:p>
            <a:pPr lvl="1">
              <a:lnSpc>
                <a:spcPct val="120000"/>
              </a:lnSpc>
              <a:spcBef>
                <a:spcPts val="0"/>
              </a:spcBef>
            </a:pPr>
            <a:r>
              <a:rPr lang="en-US" dirty="0"/>
              <a:t>Media Services - audio and video transcoding, etc.</a:t>
            </a:r>
          </a:p>
          <a:p>
            <a:pPr lvl="1">
              <a:lnSpc>
                <a:spcPct val="120000"/>
              </a:lnSpc>
              <a:spcBef>
                <a:spcPts val="0"/>
              </a:spcBef>
            </a:pPr>
            <a:r>
              <a:rPr lang="en-US" dirty="0"/>
              <a:t>ISV – video transcoding using </a:t>
            </a:r>
            <a:r>
              <a:rPr lang="en-US" dirty="0" err="1"/>
              <a:t>ffmpeg</a:t>
            </a:r>
            <a:endParaRPr lang="en-US" dirty="0"/>
          </a:p>
          <a:p>
            <a:pPr lvl="1">
              <a:lnSpc>
                <a:spcPct val="120000"/>
              </a:lnSpc>
              <a:spcBef>
                <a:spcPts val="0"/>
              </a:spcBef>
            </a:pPr>
            <a:r>
              <a:rPr lang="en-US" dirty="0" err="1"/>
              <a:t>XBox</a:t>
            </a:r>
            <a:r>
              <a:rPr lang="en-US" dirty="0"/>
              <a:t> video – video pre-processing</a:t>
            </a:r>
          </a:p>
          <a:p>
            <a:pPr>
              <a:lnSpc>
                <a:spcPct val="120000"/>
              </a:lnSpc>
              <a:spcBef>
                <a:spcPts val="0"/>
              </a:spcBef>
            </a:pPr>
            <a:r>
              <a:rPr lang="en-US" dirty="0"/>
              <a:t>Rendering</a:t>
            </a:r>
          </a:p>
          <a:p>
            <a:pPr lvl="1">
              <a:lnSpc>
                <a:spcPct val="120000"/>
              </a:lnSpc>
              <a:spcBef>
                <a:spcPts val="0"/>
              </a:spcBef>
            </a:pPr>
            <a:r>
              <a:rPr lang="en-US" dirty="0"/>
              <a:t>HoloLens team renders test scenes with Blender</a:t>
            </a:r>
          </a:p>
          <a:p>
            <a:pPr lvl="1">
              <a:lnSpc>
                <a:spcPct val="120000"/>
              </a:lnSpc>
              <a:spcBef>
                <a:spcPts val="0"/>
              </a:spcBef>
            </a:pPr>
            <a:r>
              <a:rPr lang="en-US" dirty="0"/>
              <a:t>ISV rendering plug-in for 3DSMax and V-Ray</a:t>
            </a:r>
          </a:p>
          <a:p>
            <a:pPr>
              <a:lnSpc>
                <a:spcPct val="120000"/>
              </a:lnSpc>
              <a:spcBef>
                <a:spcPts val="0"/>
              </a:spcBef>
            </a:pPr>
            <a:r>
              <a:rPr lang="en-US" dirty="0"/>
              <a:t>Test execution</a:t>
            </a:r>
          </a:p>
          <a:p>
            <a:pPr lvl="1">
              <a:lnSpc>
                <a:spcPct val="120000"/>
              </a:lnSpc>
              <a:spcBef>
                <a:spcPts val="0"/>
              </a:spcBef>
            </a:pPr>
            <a:r>
              <a:rPr lang="en-US" dirty="0"/>
              <a:t>Azure Engineering </a:t>
            </a:r>
            <a:r>
              <a:rPr lang="en-US" dirty="0" err="1"/>
              <a:t>CloudValidate</a:t>
            </a:r>
            <a:r>
              <a:rPr lang="en-US" dirty="0"/>
              <a:t> service</a:t>
            </a:r>
          </a:p>
          <a:p>
            <a:pPr lvl="1">
              <a:lnSpc>
                <a:spcPct val="120000"/>
              </a:lnSpc>
              <a:spcBef>
                <a:spcPts val="0"/>
              </a:spcBef>
            </a:pPr>
            <a:r>
              <a:rPr lang="en-US" dirty="0"/>
              <a:t>Intune runs 20K tests in 20 mins following check-in’s</a:t>
            </a:r>
          </a:p>
          <a:p>
            <a:pPr>
              <a:lnSpc>
                <a:spcPct val="120000"/>
              </a:lnSpc>
              <a:spcBef>
                <a:spcPts val="0"/>
              </a:spcBef>
            </a:pPr>
            <a:r>
              <a:rPr lang="en-US" dirty="0"/>
              <a:t>Monte Carlo simulations</a:t>
            </a:r>
          </a:p>
          <a:p>
            <a:pPr lvl="1">
              <a:lnSpc>
                <a:spcPct val="120000"/>
              </a:lnSpc>
            </a:pPr>
            <a:r>
              <a:rPr lang="en-US" dirty="0"/>
              <a:t>Python, C#, C++, etc.</a:t>
            </a:r>
          </a:p>
          <a:p>
            <a:pPr lvl="1">
              <a:lnSpc>
                <a:spcPct val="120000"/>
              </a:lnSpc>
              <a:spcBef>
                <a:spcPts val="0"/>
              </a:spcBef>
            </a:pPr>
            <a:r>
              <a:rPr lang="en-US" dirty="0"/>
              <a:t>Insurance risk analysis</a:t>
            </a:r>
          </a:p>
          <a:p>
            <a:pPr lvl="1">
              <a:lnSpc>
                <a:spcPct val="120000"/>
              </a:lnSpc>
              <a:spcBef>
                <a:spcPts val="0"/>
              </a:spcBef>
            </a:pPr>
            <a:r>
              <a:rPr lang="en-US" dirty="0"/>
              <a:t>Energy pricing, hotel room pricing</a:t>
            </a:r>
          </a:p>
          <a:p>
            <a:pPr lvl="1">
              <a:lnSpc>
                <a:spcPct val="120000"/>
              </a:lnSpc>
              <a:spcBef>
                <a:spcPts val="0"/>
              </a:spcBef>
            </a:pPr>
            <a:r>
              <a:rPr lang="en-US" dirty="0"/>
              <a:t>Employee pension plan savings analysis</a:t>
            </a:r>
          </a:p>
          <a:p>
            <a:pPr>
              <a:lnSpc>
                <a:spcPct val="120000"/>
              </a:lnSpc>
              <a:spcBef>
                <a:spcPts val="0"/>
              </a:spcBef>
            </a:pPr>
            <a:r>
              <a:rPr lang="en-US" dirty="0"/>
              <a:t>Deep Learning</a:t>
            </a:r>
          </a:p>
          <a:p>
            <a:pPr lvl="1">
              <a:lnSpc>
                <a:spcPct val="120000"/>
              </a:lnSpc>
              <a:spcBef>
                <a:spcPts val="0"/>
              </a:spcBef>
            </a:pPr>
            <a:r>
              <a:rPr lang="en-US" dirty="0"/>
              <a:t>Training and evaluation</a:t>
            </a:r>
          </a:p>
          <a:p>
            <a:pPr>
              <a:lnSpc>
                <a:spcPct val="120000"/>
              </a:lnSpc>
            </a:pPr>
            <a:r>
              <a:rPr lang="en-US" dirty="0"/>
              <a:t>Genomics:</a:t>
            </a:r>
          </a:p>
          <a:p>
            <a:pPr lvl="1">
              <a:lnSpc>
                <a:spcPct val="120000"/>
              </a:lnSpc>
            </a:pPr>
            <a:r>
              <a:rPr lang="en-US" dirty="0"/>
              <a:t>Microsoft Genomics service</a:t>
            </a:r>
          </a:p>
        </p:txBody>
      </p:sp>
      <p:sp>
        <p:nvSpPr>
          <p:cNvPr id="4" name="Text Placeholder 3"/>
          <p:cNvSpPr>
            <a:spLocks noGrp="1"/>
          </p:cNvSpPr>
          <p:nvPr>
            <p:ph type="body" sz="quarter" idx="11"/>
          </p:nvPr>
        </p:nvSpPr>
        <p:spPr/>
        <p:txBody>
          <a:bodyPr>
            <a:normAutofit fontScale="62500" lnSpcReduction="20000"/>
          </a:bodyPr>
          <a:lstStyle/>
          <a:p>
            <a:pPr>
              <a:lnSpc>
                <a:spcPct val="120000"/>
              </a:lnSpc>
              <a:spcBef>
                <a:spcPts val="0"/>
              </a:spcBef>
            </a:pPr>
            <a:r>
              <a:rPr lang="en-US" dirty="0"/>
              <a:t>OCR:</a:t>
            </a:r>
          </a:p>
          <a:p>
            <a:pPr lvl="1">
              <a:lnSpc>
                <a:spcPct val="120000"/>
              </a:lnSpc>
            </a:pPr>
            <a:r>
              <a:rPr lang="en-US" dirty="0"/>
              <a:t>Use Tesseract to process document images</a:t>
            </a:r>
          </a:p>
          <a:p>
            <a:pPr>
              <a:lnSpc>
                <a:spcPct val="120000"/>
              </a:lnSpc>
              <a:spcBef>
                <a:spcPts val="0"/>
              </a:spcBef>
            </a:pPr>
            <a:r>
              <a:rPr lang="en-US" dirty="0"/>
              <a:t>Data ingestion and processing / ETL</a:t>
            </a:r>
          </a:p>
          <a:p>
            <a:pPr lvl="1">
              <a:lnSpc>
                <a:spcPct val="120000"/>
              </a:lnSpc>
              <a:spcBef>
                <a:spcPts val="0"/>
              </a:spcBef>
            </a:pPr>
            <a:r>
              <a:rPr lang="en-US" dirty="0" err="1"/>
              <a:t>StorSimple</a:t>
            </a:r>
            <a:r>
              <a:rPr lang="en-US" dirty="0"/>
              <a:t> ingest and pre-process for HDInsight jobs</a:t>
            </a:r>
          </a:p>
          <a:p>
            <a:pPr lvl="1">
              <a:lnSpc>
                <a:spcPct val="120000"/>
              </a:lnSpc>
              <a:spcBef>
                <a:spcPts val="0"/>
              </a:spcBef>
            </a:pPr>
            <a:r>
              <a:rPr lang="en-US" dirty="0"/>
              <a:t>Nightly data ingestion and process automotive data</a:t>
            </a:r>
          </a:p>
          <a:p>
            <a:pPr lvl="1">
              <a:lnSpc>
                <a:spcPct val="120000"/>
              </a:lnSpc>
              <a:spcBef>
                <a:spcPts val="0"/>
              </a:spcBef>
            </a:pPr>
            <a:r>
              <a:rPr lang="en-US" dirty="0"/>
              <a:t>ADF data copy activities</a:t>
            </a:r>
          </a:p>
          <a:p>
            <a:pPr>
              <a:lnSpc>
                <a:spcPct val="120000"/>
              </a:lnSpc>
              <a:spcBef>
                <a:spcPts val="0"/>
              </a:spcBef>
            </a:pPr>
            <a:r>
              <a:rPr lang="en-US" dirty="0"/>
              <a:t>R</a:t>
            </a:r>
          </a:p>
          <a:p>
            <a:pPr lvl="1">
              <a:lnSpc>
                <a:spcPct val="120000"/>
              </a:lnSpc>
              <a:spcBef>
                <a:spcPts val="0"/>
              </a:spcBef>
            </a:pPr>
            <a:r>
              <a:rPr lang="en-US" dirty="0"/>
              <a:t>Baseball team - player stats</a:t>
            </a:r>
          </a:p>
          <a:p>
            <a:pPr lvl="1">
              <a:lnSpc>
                <a:spcPct val="120000"/>
              </a:lnSpc>
              <a:spcBef>
                <a:spcPts val="0"/>
              </a:spcBef>
            </a:pPr>
            <a:r>
              <a:rPr lang="en-US" dirty="0"/>
              <a:t>Financial services</a:t>
            </a:r>
          </a:p>
          <a:p>
            <a:pPr>
              <a:lnSpc>
                <a:spcPct val="120000"/>
              </a:lnSpc>
              <a:spcBef>
                <a:spcPts val="0"/>
              </a:spcBef>
            </a:pPr>
            <a:r>
              <a:rPr lang="en-US" dirty="0"/>
              <a:t>MATLAB:</a:t>
            </a:r>
          </a:p>
          <a:p>
            <a:pPr lvl="1">
              <a:lnSpc>
                <a:spcPct val="120000"/>
              </a:lnSpc>
            </a:pPr>
            <a:r>
              <a:rPr lang="en-US" dirty="0"/>
              <a:t>MATLAB clusters</a:t>
            </a:r>
          </a:p>
          <a:p>
            <a:pPr lvl="1">
              <a:lnSpc>
                <a:spcPct val="120000"/>
              </a:lnSpc>
            </a:pPr>
            <a:r>
              <a:rPr lang="en-US" dirty="0"/>
              <a:t>Compiled MATLAB </a:t>
            </a:r>
            <a:r>
              <a:rPr lang="en-US" dirty="0" err="1"/>
              <a:t>scaleout</a:t>
            </a:r>
            <a:endParaRPr lang="en-US" dirty="0"/>
          </a:p>
          <a:p>
            <a:pPr>
              <a:lnSpc>
                <a:spcPct val="120000"/>
              </a:lnSpc>
              <a:spcBef>
                <a:spcPts val="0"/>
              </a:spcBef>
            </a:pPr>
            <a:r>
              <a:rPr lang="en-US" dirty="0"/>
              <a:t>Simulations</a:t>
            </a:r>
          </a:p>
          <a:p>
            <a:pPr lvl="1">
              <a:lnSpc>
                <a:spcPct val="120000"/>
              </a:lnSpc>
              <a:spcBef>
                <a:spcPts val="0"/>
              </a:spcBef>
            </a:pPr>
            <a:r>
              <a:rPr lang="en-US" dirty="0"/>
              <a:t>Engineering ISV customers can run apps at scale</a:t>
            </a:r>
          </a:p>
          <a:p>
            <a:pPr lvl="1">
              <a:lnSpc>
                <a:spcPct val="120000"/>
              </a:lnSpc>
            </a:pPr>
            <a:r>
              <a:rPr lang="en-US" dirty="0"/>
              <a:t>Aircraft route optimization</a:t>
            </a:r>
          </a:p>
          <a:p>
            <a:pPr>
              <a:lnSpc>
                <a:spcPct val="120000"/>
              </a:lnSpc>
              <a:spcBef>
                <a:spcPts val="0"/>
              </a:spcBef>
            </a:pPr>
            <a:r>
              <a:rPr lang="en-US" dirty="0"/>
              <a:t>Image processing</a:t>
            </a:r>
          </a:p>
          <a:p>
            <a:pPr lvl="1">
              <a:lnSpc>
                <a:spcPct val="120000"/>
              </a:lnSpc>
              <a:spcBef>
                <a:spcPts val="0"/>
              </a:spcBef>
            </a:pPr>
            <a:r>
              <a:rPr lang="en-US" dirty="0"/>
              <a:t>Analyze MRI scans for signs of disease</a:t>
            </a:r>
          </a:p>
          <a:p>
            <a:pPr lvl="1">
              <a:lnSpc>
                <a:spcPct val="120000"/>
              </a:lnSpc>
              <a:spcBef>
                <a:spcPts val="0"/>
              </a:spcBef>
            </a:pPr>
            <a:r>
              <a:rPr lang="en-US" dirty="0"/>
              <a:t>Analyze blood samples</a:t>
            </a:r>
          </a:p>
        </p:txBody>
      </p:sp>
    </p:spTree>
    <p:extLst>
      <p:ext uri="{BB962C8B-B14F-4D97-AF65-F5344CB8AC3E}">
        <p14:creationId xmlns:p14="http://schemas.microsoft.com/office/powerpoint/2010/main" val="10496830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txBox="1">
            <a:spLocks/>
          </p:cNvSpPr>
          <p:nvPr/>
        </p:nvSpPr>
        <p:spPr>
          <a:xfrm>
            <a:off x="274638" y="311631"/>
            <a:ext cx="14915987" cy="946413"/>
          </a:xfrm>
          <a:prstGeom prst="rect">
            <a:avLst/>
          </a:prstGeom>
        </p:spPr>
        <p:txBody>
          <a:bodyPr lIns="146304" tIns="146304" rIns="146304" bIns="146304"/>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32742" rtl="0" eaLnBrk="1" fontAlgn="auto" latinLnBrk="0" hangingPunct="1">
              <a:lnSpc>
                <a:spcPts val="4900"/>
              </a:lnSpc>
              <a:spcBef>
                <a:spcPct val="0"/>
              </a:spcBef>
              <a:spcAft>
                <a:spcPts val="0"/>
              </a:spcAft>
              <a:buClrTx/>
              <a:buSzTx/>
              <a:buFontTx/>
              <a:buNone/>
              <a:tabLst/>
              <a:defRPr/>
            </a:pPr>
            <a:r>
              <a:rPr kumimoji="0" lang="en-IN" sz="4800" b="0" i="0" u="none" strike="noStrike" kern="1200" cap="none" spc="-102" normalizeH="0" baseline="0" noProof="0">
                <a:ln w="3175">
                  <a:noFill/>
                </a:ln>
                <a:gradFill>
                  <a:gsLst>
                    <a:gs pos="51000">
                      <a:srgbClr val="FFFFFF"/>
                    </a:gs>
                    <a:gs pos="100000">
                      <a:srgbClr val="FFFFFF"/>
                    </a:gs>
                  </a:gsLst>
                  <a:lin ang="5400000" scaled="1"/>
                </a:gradFill>
                <a:effectLst/>
                <a:uLnTx/>
                <a:uFillTx/>
                <a:latin typeface="Segoe UI Light"/>
                <a:ea typeface="+mn-ea"/>
                <a:cs typeface="Segoe UI" pitchFamily="34" charset="0"/>
              </a:rPr>
              <a:t>Trust and control</a:t>
            </a:r>
          </a:p>
        </p:txBody>
      </p:sp>
      <p:grpSp>
        <p:nvGrpSpPr>
          <p:cNvPr id="24" name="Group 23"/>
          <p:cNvGrpSpPr/>
          <p:nvPr/>
        </p:nvGrpSpPr>
        <p:grpSpPr>
          <a:xfrm>
            <a:off x="3419207" y="1168400"/>
            <a:ext cx="5170500" cy="5170500"/>
            <a:chOff x="3602085" y="1168400"/>
            <a:chExt cx="5170500" cy="5170500"/>
          </a:xfrm>
        </p:grpSpPr>
        <p:sp>
          <p:nvSpPr>
            <p:cNvPr id="187" name="Oval 186"/>
            <p:cNvSpPr/>
            <p:nvPr/>
          </p:nvSpPr>
          <p:spPr bwMode="auto">
            <a:xfrm>
              <a:off x="3602085" y="1168400"/>
              <a:ext cx="5170500" cy="5170500"/>
            </a:xfrm>
            <a:prstGeom prst="ellipse">
              <a:avLst/>
            </a:prstGeom>
            <a:solidFill>
              <a:schemeClr val="tx1">
                <a:alpha val="15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5100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89" name="TextBox 188"/>
            <p:cNvSpPr txBox="1"/>
            <p:nvPr/>
          </p:nvSpPr>
          <p:spPr>
            <a:xfrm>
              <a:off x="5610740" y="1313998"/>
              <a:ext cx="1153201" cy="4893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Segoe UI" pitchFamily="34" charset="0"/>
                  <a:cs typeface="Segoe UI" pitchFamily="34" charset="0"/>
                </a:rPr>
                <a:t>PHYSICAL</a:t>
              </a:r>
              <a:endParaRPr kumimoji="0" lang="en-US" sz="1400" b="1" i="0" u="none" strike="noStrike" kern="0" cap="none" spc="0" normalizeH="0" baseline="0" noProof="0" err="1">
                <a:ln>
                  <a:noFill/>
                </a:ln>
                <a:gradFill>
                  <a:gsLst>
                    <a:gs pos="51000">
                      <a:srgbClr val="FFFFFF"/>
                    </a:gs>
                    <a:gs pos="100000">
                      <a:srgbClr val="FFFFFF"/>
                    </a:gs>
                  </a:gsLst>
                  <a:lin ang="5400000" scaled="1"/>
                </a:gradFill>
                <a:effectLst/>
                <a:uLnTx/>
                <a:uFillTx/>
                <a:latin typeface="Segoe Pro Display" panose="020B0502040504020203" pitchFamily="34" charset="0"/>
                <a:ea typeface="Segoe UI" pitchFamily="34" charset="0"/>
                <a:cs typeface="Segoe UI" pitchFamily="34" charset="0"/>
              </a:endParaRPr>
            </a:p>
          </p:txBody>
        </p:sp>
      </p:grpSp>
      <p:grpSp>
        <p:nvGrpSpPr>
          <p:cNvPr id="25" name="Group 24"/>
          <p:cNvGrpSpPr/>
          <p:nvPr/>
        </p:nvGrpSpPr>
        <p:grpSpPr>
          <a:xfrm>
            <a:off x="4067048" y="1816100"/>
            <a:ext cx="3875100" cy="3875100"/>
            <a:chOff x="4249926" y="1816100"/>
            <a:chExt cx="3875100" cy="3875100"/>
          </a:xfrm>
        </p:grpSpPr>
        <p:sp>
          <p:nvSpPr>
            <p:cNvPr id="186" name="Oval 185"/>
            <p:cNvSpPr/>
            <p:nvPr/>
          </p:nvSpPr>
          <p:spPr bwMode="auto">
            <a:xfrm>
              <a:off x="4249926" y="1816100"/>
              <a:ext cx="3875100" cy="3875100"/>
            </a:xfrm>
            <a:prstGeom prst="ellipse">
              <a:avLst/>
            </a:prstGeom>
            <a:solidFill>
              <a:schemeClr val="tx1">
                <a:alpha val="16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5100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88" name="TextBox 187"/>
            <p:cNvSpPr txBox="1"/>
            <p:nvPr/>
          </p:nvSpPr>
          <p:spPr>
            <a:xfrm>
              <a:off x="5281321" y="1981357"/>
              <a:ext cx="1812035" cy="4893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Segoe UI" pitchFamily="34" charset="0"/>
                  <a:cs typeface="Segoe UI" pitchFamily="34" charset="0"/>
                </a:rPr>
                <a:t>INFRASTRUCTURE</a:t>
              </a:r>
              <a:endParaRPr kumimoji="0" lang="en-US" sz="1400" b="1" i="0" u="none" strike="noStrike" kern="0" cap="none" spc="0" normalizeH="0" baseline="0" noProof="0" err="1">
                <a:ln>
                  <a:noFill/>
                </a:ln>
                <a:gradFill>
                  <a:gsLst>
                    <a:gs pos="51000">
                      <a:srgbClr val="FFFFFF"/>
                    </a:gs>
                    <a:gs pos="100000">
                      <a:srgbClr val="FFFFFF"/>
                    </a:gs>
                  </a:gsLst>
                  <a:lin ang="5400000" scaled="1"/>
                </a:gradFill>
                <a:effectLst/>
                <a:uLnTx/>
                <a:uFillTx/>
                <a:latin typeface="Segoe Pro Display" panose="020B0502040504020203" pitchFamily="34" charset="0"/>
                <a:ea typeface="Segoe UI" pitchFamily="34" charset="0"/>
                <a:cs typeface="Segoe UI" pitchFamily="34" charset="0"/>
              </a:endParaRPr>
            </a:p>
          </p:txBody>
        </p:sp>
      </p:grpSp>
      <p:grpSp>
        <p:nvGrpSpPr>
          <p:cNvPr id="26" name="Group 25"/>
          <p:cNvGrpSpPr/>
          <p:nvPr/>
        </p:nvGrpSpPr>
        <p:grpSpPr>
          <a:xfrm>
            <a:off x="4746353" y="2495405"/>
            <a:ext cx="2516490" cy="2516490"/>
            <a:chOff x="4929231" y="2495405"/>
            <a:chExt cx="2516490" cy="2516490"/>
          </a:xfrm>
        </p:grpSpPr>
        <p:sp>
          <p:nvSpPr>
            <p:cNvPr id="185" name="Oval 184"/>
            <p:cNvSpPr/>
            <p:nvPr/>
          </p:nvSpPr>
          <p:spPr bwMode="auto">
            <a:xfrm>
              <a:off x="4929231" y="2495405"/>
              <a:ext cx="2516490" cy="2516490"/>
            </a:xfrm>
            <a:prstGeom prst="ellipse">
              <a:avLst/>
            </a:prstGeom>
            <a:solidFill>
              <a:schemeClr val="tx1">
                <a:alpha val="21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5100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3" name="TextBox 2"/>
            <p:cNvSpPr txBox="1"/>
            <p:nvPr/>
          </p:nvSpPr>
          <p:spPr>
            <a:xfrm>
              <a:off x="5585087" y="2671234"/>
              <a:ext cx="1204496" cy="4893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Segoe UI" pitchFamily="34" charset="0"/>
                  <a:cs typeface="Segoe UI" pitchFamily="34" charset="0"/>
                </a:rPr>
                <a:t>NETWORK</a:t>
              </a:r>
              <a:endParaRPr kumimoji="0" lang="en-US" sz="1400" b="1" i="0" u="none" strike="noStrike" kern="0" cap="none" spc="0" normalizeH="0" baseline="0" noProof="0" err="1">
                <a:ln>
                  <a:noFill/>
                </a:ln>
                <a:gradFill>
                  <a:gsLst>
                    <a:gs pos="51000">
                      <a:srgbClr val="FFFFFF"/>
                    </a:gs>
                    <a:gs pos="100000">
                      <a:srgbClr val="FFFFFF"/>
                    </a:gs>
                  </a:gsLst>
                  <a:lin ang="5400000" scaled="1"/>
                </a:gradFill>
                <a:effectLst/>
                <a:uLnTx/>
                <a:uFillTx/>
                <a:latin typeface="Segoe Pro Display" panose="020B0502040504020203" pitchFamily="34" charset="0"/>
                <a:ea typeface="Segoe UI" pitchFamily="34" charset="0"/>
                <a:cs typeface="Segoe UI" pitchFamily="34" charset="0"/>
              </a:endParaRPr>
            </a:p>
          </p:txBody>
        </p:sp>
      </p:grpSp>
      <p:grpSp>
        <p:nvGrpSpPr>
          <p:cNvPr id="64" name="Group 63"/>
          <p:cNvGrpSpPr/>
          <p:nvPr/>
        </p:nvGrpSpPr>
        <p:grpSpPr>
          <a:xfrm>
            <a:off x="9424049" y="4351628"/>
            <a:ext cx="2838460" cy="2275645"/>
            <a:chOff x="9628770" y="4666828"/>
            <a:chExt cx="2340306" cy="1843454"/>
          </a:xfrm>
        </p:grpSpPr>
        <p:sp>
          <p:nvSpPr>
            <p:cNvPr id="90" name="Rectangle 89"/>
            <p:cNvSpPr/>
            <p:nvPr/>
          </p:nvSpPr>
          <p:spPr>
            <a:xfrm>
              <a:off x="9628770" y="4666828"/>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Anti-malware</a:t>
              </a:r>
            </a:p>
          </p:txBody>
        </p:sp>
        <p:sp>
          <p:nvSpPr>
            <p:cNvPr id="91" name="Rectangle 90"/>
            <p:cNvSpPr/>
            <p:nvPr/>
          </p:nvSpPr>
          <p:spPr>
            <a:xfrm>
              <a:off x="9628770" y="4981734"/>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err="1">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KeyVault</a:t>
              </a:r>
              <a:endPar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endParaRPr>
            </a:p>
          </p:txBody>
        </p:sp>
        <p:sp>
          <p:nvSpPr>
            <p:cNvPr id="92" name="Rectangle 91"/>
            <p:cNvSpPr/>
            <p:nvPr/>
          </p:nvSpPr>
          <p:spPr>
            <a:xfrm>
              <a:off x="9628770" y="5296639"/>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Role-based access controls</a:t>
              </a:r>
            </a:p>
          </p:txBody>
        </p:sp>
        <p:sp>
          <p:nvSpPr>
            <p:cNvPr id="94" name="Rectangle 93"/>
            <p:cNvSpPr/>
            <p:nvPr/>
          </p:nvSpPr>
          <p:spPr>
            <a:xfrm>
              <a:off x="9628770" y="5926450"/>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VM </a:t>
              </a:r>
              <a:r>
                <a:rPr kumimoji="0" lang="en-US" sz="1600" b="0" i="0" u="none" strike="noStrike" kern="0" cap="none" spc="0" normalizeH="0" baseline="0" noProof="0" err="1">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Disk,Storage</a:t>
              </a: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 encryption</a:t>
              </a:r>
            </a:p>
          </p:txBody>
        </p:sp>
        <p:sp>
          <p:nvSpPr>
            <p:cNvPr id="95" name="Rectangle 94"/>
            <p:cNvSpPr/>
            <p:nvPr/>
          </p:nvSpPr>
          <p:spPr>
            <a:xfrm>
              <a:off x="9628770" y="5611545"/>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Logging/auditing</a:t>
              </a:r>
            </a:p>
          </p:txBody>
        </p:sp>
        <p:sp>
          <p:nvSpPr>
            <p:cNvPr id="122" name="Rectangle 121"/>
            <p:cNvSpPr/>
            <p:nvPr/>
          </p:nvSpPr>
          <p:spPr>
            <a:xfrm>
              <a:off x="9628770" y="6241355"/>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Azure Security Center</a:t>
              </a:r>
            </a:p>
          </p:txBody>
        </p:sp>
      </p:grpSp>
      <p:grpSp>
        <p:nvGrpSpPr>
          <p:cNvPr id="31" name="Group 30"/>
          <p:cNvGrpSpPr/>
          <p:nvPr/>
        </p:nvGrpSpPr>
        <p:grpSpPr>
          <a:xfrm>
            <a:off x="9424048" y="1569373"/>
            <a:ext cx="3012426" cy="2205173"/>
            <a:chOff x="9628770" y="2016114"/>
            <a:chExt cx="2664113" cy="1526352"/>
          </a:xfrm>
        </p:grpSpPr>
        <p:sp>
          <p:nvSpPr>
            <p:cNvPr id="124" name="Rectangle 123"/>
            <p:cNvSpPr/>
            <p:nvPr/>
          </p:nvSpPr>
          <p:spPr>
            <a:xfrm>
              <a:off x="9628770" y="2016114"/>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UI"/>
                  <a:ea typeface="+mn-ea"/>
                  <a:cs typeface="+mn-cs"/>
                </a:rPr>
                <a:t>Secure by design</a:t>
              </a:r>
            </a:p>
          </p:txBody>
        </p:sp>
        <p:sp>
          <p:nvSpPr>
            <p:cNvPr id="125" name="Rectangle 124"/>
            <p:cNvSpPr/>
            <p:nvPr/>
          </p:nvSpPr>
          <p:spPr>
            <a:xfrm>
              <a:off x="9628770" y="2330470"/>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UI"/>
                  <a:ea typeface="+mn-ea"/>
                  <a:cs typeface="+mn-cs"/>
                </a:rPr>
                <a:t>Operation security controls</a:t>
              </a:r>
            </a:p>
          </p:txBody>
        </p:sp>
        <p:sp>
          <p:nvSpPr>
            <p:cNvPr id="126" name="Rectangle 125"/>
            <p:cNvSpPr/>
            <p:nvPr/>
          </p:nvSpPr>
          <p:spPr>
            <a:xfrm>
              <a:off x="9628770" y="2644826"/>
              <a:ext cx="2664113"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1" i="0" u="none" strike="noStrike" kern="0" cap="none" spc="0" normalizeH="0" baseline="0" noProof="0">
                  <a:ln>
                    <a:noFill/>
                  </a:ln>
                  <a:gradFill>
                    <a:gsLst>
                      <a:gs pos="51000">
                        <a:srgbClr val="FFFFFF"/>
                      </a:gs>
                      <a:gs pos="100000">
                        <a:srgbClr val="FFFFFF"/>
                      </a:gs>
                    </a:gsLst>
                    <a:lin ang="5400000" scaled="1"/>
                  </a:gradFill>
                  <a:effectLst/>
                  <a:uLnTx/>
                  <a:uFillTx/>
                  <a:latin typeface="Segoe UI"/>
                  <a:ea typeface="+mn-ea"/>
                  <a:cs typeface="+mn-cs"/>
                </a:rPr>
                <a:t>Compliance certifications</a:t>
              </a:r>
            </a:p>
          </p:txBody>
        </p:sp>
        <p:sp>
          <p:nvSpPr>
            <p:cNvPr id="127" name="Rectangle 126"/>
            <p:cNvSpPr/>
            <p:nvPr/>
          </p:nvSpPr>
          <p:spPr>
            <a:xfrm>
              <a:off x="9628770" y="3273539"/>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UI"/>
                  <a:ea typeface="+mn-ea"/>
                  <a:cs typeface="+mn-cs"/>
                </a:rPr>
                <a:t>DDOS protection, forensics</a:t>
              </a:r>
            </a:p>
          </p:txBody>
        </p:sp>
        <p:sp>
          <p:nvSpPr>
            <p:cNvPr id="128" name="Rectangle 127"/>
            <p:cNvSpPr/>
            <p:nvPr/>
          </p:nvSpPr>
          <p:spPr>
            <a:xfrm>
              <a:off x="9628770" y="2959182"/>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UI"/>
                  <a:ea typeface="+mn-ea"/>
                  <a:cs typeface="+mn-cs"/>
                </a:rPr>
                <a:t>Penetration testing</a:t>
              </a:r>
            </a:p>
          </p:txBody>
        </p:sp>
      </p:grpSp>
      <p:grpSp>
        <p:nvGrpSpPr>
          <p:cNvPr id="28" name="Group 27"/>
          <p:cNvGrpSpPr/>
          <p:nvPr/>
        </p:nvGrpSpPr>
        <p:grpSpPr>
          <a:xfrm>
            <a:off x="274638" y="1569373"/>
            <a:ext cx="2340306" cy="2193530"/>
            <a:chOff x="490665" y="2066102"/>
            <a:chExt cx="2340306" cy="1515421"/>
          </a:xfrm>
        </p:grpSpPr>
        <p:sp>
          <p:nvSpPr>
            <p:cNvPr id="131" name="Rectangle 130"/>
            <p:cNvSpPr/>
            <p:nvPr/>
          </p:nvSpPr>
          <p:spPr>
            <a:xfrm>
              <a:off x="490665" y="2066102"/>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Cameras/alarms</a:t>
              </a:r>
            </a:p>
          </p:txBody>
        </p:sp>
        <p:sp>
          <p:nvSpPr>
            <p:cNvPr id="132" name="Rectangle 131"/>
            <p:cNvSpPr/>
            <p:nvPr/>
          </p:nvSpPr>
          <p:spPr>
            <a:xfrm>
              <a:off x="490665" y="2381312"/>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24X7 security staff</a:t>
              </a:r>
            </a:p>
          </p:txBody>
        </p:sp>
        <p:sp>
          <p:nvSpPr>
            <p:cNvPr id="133" name="Rectangle 132"/>
            <p:cNvSpPr/>
            <p:nvPr/>
          </p:nvSpPr>
          <p:spPr>
            <a:xfrm>
              <a:off x="490665" y="2696523"/>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Barriers/fencing</a:t>
              </a:r>
            </a:p>
          </p:txBody>
        </p:sp>
        <p:sp>
          <p:nvSpPr>
            <p:cNvPr id="134" name="Rectangle 133"/>
            <p:cNvSpPr/>
            <p:nvPr/>
          </p:nvSpPr>
          <p:spPr>
            <a:xfrm>
              <a:off x="490665" y="3312596"/>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Days of backup power</a:t>
              </a:r>
            </a:p>
          </p:txBody>
        </p:sp>
        <p:sp>
          <p:nvSpPr>
            <p:cNvPr id="135" name="Rectangle 134"/>
            <p:cNvSpPr/>
            <p:nvPr/>
          </p:nvSpPr>
          <p:spPr>
            <a:xfrm>
              <a:off x="490665" y="3005867"/>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Two-factor </a:t>
              </a:r>
              <a:b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b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mn-ea"/>
                  <a:cs typeface="+mn-cs"/>
                </a:rPr>
                <a:t>access control</a:t>
              </a:r>
            </a:p>
          </p:txBody>
        </p:sp>
      </p:grpSp>
      <p:grpSp>
        <p:nvGrpSpPr>
          <p:cNvPr id="29" name="Group 28"/>
          <p:cNvGrpSpPr/>
          <p:nvPr/>
        </p:nvGrpSpPr>
        <p:grpSpPr>
          <a:xfrm>
            <a:off x="274638" y="4351628"/>
            <a:ext cx="2713068" cy="2209352"/>
            <a:chOff x="487682" y="4666828"/>
            <a:chExt cx="2340306" cy="1526352"/>
          </a:xfrm>
        </p:grpSpPr>
        <p:sp>
          <p:nvSpPr>
            <p:cNvPr id="136" name="Rectangle 135"/>
            <p:cNvSpPr/>
            <p:nvPr/>
          </p:nvSpPr>
          <p:spPr>
            <a:xfrm>
              <a:off x="487682" y="4666828"/>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UI"/>
                  <a:ea typeface="+mn-ea"/>
                  <a:cs typeface="+mn-cs"/>
                </a:rPr>
                <a:t>Secure and isolated </a:t>
              </a:r>
              <a:r>
                <a:rPr kumimoji="0" lang="en-US" sz="1600" b="0" i="0" u="none" strike="noStrike" kern="0" cap="none" spc="0" normalizeH="0" baseline="0" noProof="0" err="1">
                  <a:ln>
                    <a:noFill/>
                  </a:ln>
                  <a:gradFill>
                    <a:gsLst>
                      <a:gs pos="51000">
                        <a:srgbClr val="FFFFFF"/>
                      </a:gs>
                      <a:gs pos="100000">
                        <a:srgbClr val="FFFFFF"/>
                      </a:gs>
                    </a:gsLst>
                    <a:lin ang="5400000" scaled="1"/>
                  </a:gradFill>
                  <a:effectLst/>
                  <a:uLnTx/>
                  <a:uFillTx/>
                  <a:latin typeface="Segoe UI"/>
                  <a:ea typeface="+mn-ea"/>
                  <a:cs typeface="+mn-cs"/>
                </a:rPr>
                <a:t>VNets</a:t>
              </a:r>
              <a:endPar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UI"/>
                <a:ea typeface="+mn-ea"/>
                <a:cs typeface="+mn-cs"/>
              </a:endParaRPr>
            </a:p>
          </p:txBody>
        </p:sp>
        <p:sp>
          <p:nvSpPr>
            <p:cNvPr id="137" name="Rectangle 136"/>
            <p:cNvSpPr/>
            <p:nvPr/>
          </p:nvSpPr>
          <p:spPr>
            <a:xfrm>
              <a:off x="487682" y="4982038"/>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UI"/>
                  <a:ea typeface="+mn-ea"/>
                  <a:cs typeface="+mn-cs"/>
                </a:rPr>
                <a:t>Subnet ACLs</a:t>
              </a:r>
            </a:p>
          </p:txBody>
        </p:sp>
        <p:sp>
          <p:nvSpPr>
            <p:cNvPr id="138" name="Rectangle 137"/>
            <p:cNvSpPr/>
            <p:nvPr/>
          </p:nvSpPr>
          <p:spPr>
            <a:xfrm>
              <a:off x="487682" y="5297248"/>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UI"/>
                  <a:ea typeface="+mn-ea"/>
                  <a:cs typeface="+mn-cs"/>
                </a:rPr>
                <a:t>Forced tunneling</a:t>
              </a:r>
            </a:p>
          </p:txBody>
        </p:sp>
        <p:sp>
          <p:nvSpPr>
            <p:cNvPr id="179" name="Rectangle 178"/>
            <p:cNvSpPr/>
            <p:nvPr/>
          </p:nvSpPr>
          <p:spPr>
            <a:xfrm>
              <a:off x="487682" y="5924253"/>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UI"/>
                  <a:ea typeface="+mn-ea"/>
                  <a:cs typeface="+mn-cs"/>
                </a:rPr>
                <a:t>Multiple virtual NICs</a:t>
              </a:r>
            </a:p>
          </p:txBody>
        </p:sp>
        <p:sp>
          <p:nvSpPr>
            <p:cNvPr id="180" name="Rectangle 179"/>
            <p:cNvSpPr/>
            <p:nvPr/>
          </p:nvSpPr>
          <p:spPr>
            <a:xfrm>
              <a:off x="487682" y="5606592"/>
              <a:ext cx="2340306" cy="268927"/>
            </a:xfrm>
            <a:prstGeom prst="rect">
              <a:avLst/>
            </a:prstGeom>
            <a:noFill/>
            <a:ln w="12700" cap="flat" cmpd="sng" algn="ctr">
              <a:noFill/>
              <a:prstDash val="solid"/>
              <a:miter lim="800000"/>
            </a:ln>
            <a:effectLst/>
          </p:spPr>
          <p:txBody>
            <a:bodyPr lIns="182880" rtlCol="0" anchor="ctr"/>
            <a:lstStyle/>
            <a:p>
              <a:pPr marL="0" marR="0" lvl="0" indent="0" algn="l" defTabSz="896386"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gradFill>
                    <a:gsLst>
                      <a:gs pos="51000">
                        <a:srgbClr val="FFFFFF"/>
                      </a:gs>
                      <a:gs pos="100000">
                        <a:srgbClr val="FFFFFF"/>
                      </a:gs>
                    </a:gsLst>
                    <a:lin ang="5400000" scaled="1"/>
                  </a:gradFill>
                  <a:effectLst/>
                  <a:uLnTx/>
                  <a:uFillTx/>
                  <a:latin typeface="Segoe UI"/>
                  <a:ea typeface="+mn-ea"/>
                  <a:cs typeface="+mn-cs"/>
                </a:rPr>
                <a:t>Security appliances</a:t>
              </a:r>
            </a:p>
          </p:txBody>
        </p:sp>
      </p:grpSp>
      <p:grpSp>
        <p:nvGrpSpPr>
          <p:cNvPr id="27" name="Group 26"/>
          <p:cNvGrpSpPr/>
          <p:nvPr/>
        </p:nvGrpSpPr>
        <p:grpSpPr>
          <a:xfrm>
            <a:off x="5406471" y="3155664"/>
            <a:ext cx="1195972" cy="1195972"/>
            <a:chOff x="5589349" y="3155664"/>
            <a:chExt cx="1195972" cy="1195972"/>
          </a:xfrm>
        </p:grpSpPr>
        <p:sp>
          <p:nvSpPr>
            <p:cNvPr id="17" name="Oval 16"/>
            <p:cNvSpPr/>
            <p:nvPr/>
          </p:nvSpPr>
          <p:spPr bwMode="auto">
            <a:xfrm>
              <a:off x="5589349" y="3155664"/>
              <a:ext cx="1195972" cy="1195972"/>
            </a:xfrm>
            <a:prstGeom prst="ellipse">
              <a:avLst/>
            </a:prstGeom>
            <a:solidFill>
              <a:schemeClr val="tx1">
                <a:alpha val="23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5100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90" name="TextBox 189"/>
            <p:cNvSpPr txBox="1"/>
            <p:nvPr/>
          </p:nvSpPr>
          <p:spPr>
            <a:xfrm>
              <a:off x="5592302" y="3542466"/>
              <a:ext cx="1190070" cy="4893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gradFill>
                    <a:gsLst>
                      <a:gs pos="51000">
                        <a:srgbClr val="FFFFFF"/>
                      </a:gs>
                      <a:gs pos="100000">
                        <a:srgbClr val="FFFFFF"/>
                      </a:gs>
                    </a:gsLst>
                    <a:lin ang="5400000" scaled="1"/>
                  </a:gradFill>
                  <a:effectLst/>
                  <a:uLnTx/>
                  <a:uFillTx/>
                  <a:latin typeface="Segoe Pro Display" panose="020B0502040504020203" pitchFamily="34" charset="0"/>
                  <a:ea typeface="Segoe UI" pitchFamily="34" charset="0"/>
                  <a:cs typeface="Segoe UI" pitchFamily="34" charset="0"/>
                </a:rPr>
                <a:t>VM + App</a:t>
              </a:r>
            </a:p>
          </p:txBody>
        </p:sp>
      </p:grpSp>
      <p:cxnSp>
        <p:nvCxnSpPr>
          <p:cNvPr id="19" name="Straight Connector 18"/>
          <p:cNvCxnSpPr/>
          <p:nvPr/>
        </p:nvCxnSpPr>
        <p:spPr>
          <a:xfrm flipV="1">
            <a:off x="2148826" y="1574120"/>
            <a:ext cx="3244276" cy="47425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6875003" y="1843314"/>
            <a:ext cx="2507033" cy="39271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1816314" y="2917372"/>
            <a:ext cx="3617837" cy="13541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2"/>
          </p:cNvCxnSpPr>
          <p:nvPr/>
        </p:nvCxnSpPr>
        <p:spPr>
          <a:xfrm>
            <a:off x="6004459" y="4031831"/>
            <a:ext cx="3377577" cy="43856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09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91"/>
                                        </p:tgtEl>
                                        <p:attrNameLst>
                                          <p:attrName>style.visibility</p:attrName>
                                        </p:attrNameLst>
                                      </p:cBhvr>
                                      <p:to>
                                        <p:strVal val="visible"/>
                                      </p:to>
                                    </p:set>
                                    <p:animEffect transition="in" filter="wipe(left)">
                                      <p:cBhvr>
                                        <p:cTn id="22" dur="500"/>
                                        <p:tgtEl>
                                          <p:spTgt spid="19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par>
                          <p:cTn id="30" fill="hold">
                            <p:stCondLst>
                              <p:cond delay="2500"/>
                            </p:stCondLst>
                            <p:childTnLst>
                              <p:par>
                                <p:cTn id="31" presetID="22" presetClass="entr" presetSubtype="2" fill="hold" nodeType="afterEffect">
                                  <p:stCondLst>
                                    <p:cond delay="0"/>
                                  </p:stCondLst>
                                  <p:childTnLst>
                                    <p:set>
                                      <p:cBhvr>
                                        <p:cTn id="32" dur="1" fill="hold">
                                          <p:stCondLst>
                                            <p:cond delay="0"/>
                                          </p:stCondLst>
                                        </p:cTn>
                                        <p:tgtEl>
                                          <p:spTgt spid="192"/>
                                        </p:tgtEl>
                                        <p:attrNameLst>
                                          <p:attrName>style.visibility</p:attrName>
                                        </p:attrNameLst>
                                      </p:cBhvr>
                                      <p:to>
                                        <p:strVal val="visible"/>
                                      </p:to>
                                    </p:set>
                                    <p:animEffect transition="in" filter="wipe(right)">
                                      <p:cBhvr>
                                        <p:cTn id="33" dur="500"/>
                                        <p:tgtEl>
                                          <p:spTgt spid="19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195"/>
                                        </p:tgtEl>
                                        <p:attrNameLst>
                                          <p:attrName>style.visibility</p:attrName>
                                        </p:attrNameLst>
                                      </p:cBhvr>
                                      <p:to>
                                        <p:strVal val="visible"/>
                                      </p:to>
                                    </p:set>
                                    <p:animEffect transition="in" filter="wipe(left)">
                                      <p:cBhvr>
                                        <p:cTn id="44" dur="500"/>
                                        <p:tgtEl>
                                          <p:spTgt spid="195"/>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Doing Things with Batch</a:t>
            </a:r>
          </a:p>
        </p:txBody>
      </p:sp>
      <p:sp>
        <p:nvSpPr>
          <p:cNvPr id="5" name="Content Placeholder 4"/>
          <p:cNvSpPr>
            <a:spLocks noGrp="1"/>
          </p:cNvSpPr>
          <p:nvPr>
            <p:ph sz="quarter" idx="10"/>
          </p:nvPr>
        </p:nvSpPr>
        <p:spPr>
          <a:xfrm>
            <a:off x="274638" y="1697062"/>
            <a:ext cx="10972800" cy="3490186"/>
          </a:xfrm>
        </p:spPr>
        <p:txBody>
          <a:bodyPr/>
          <a:lstStyle/>
          <a:p>
            <a:pPr marL="0" indent="0">
              <a:buNone/>
            </a:pPr>
            <a:r>
              <a:rPr lang="en-US" dirty="0"/>
              <a:t>Solutions</a:t>
            </a:r>
          </a:p>
          <a:p>
            <a:pPr marL="241300" lvl="1" indent="0">
              <a:buNone/>
            </a:pPr>
            <a:r>
              <a:rPr lang="en-US" dirty="0"/>
              <a:t>Batch AI Training</a:t>
            </a:r>
          </a:p>
          <a:p>
            <a:pPr marL="241300" lvl="1" indent="0">
              <a:buNone/>
            </a:pPr>
            <a:r>
              <a:rPr lang="en-US" dirty="0"/>
              <a:t>Batch Rendering</a:t>
            </a:r>
          </a:p>
          <a:p>
            <a:pPr marL="0" indent="0">
              <a:buNone/>
            </a:pPr>
            <a:endParaRPr lang="en-US" dirty="0"/>
          </a:p>
          <a:p>
            <a:pPr marL="0" indent="0">
              <a:buNone/>
            </a:pPr>
            <a:r>
              <a:rPr lang="en-US" dirty="0"/>
              <a:t>Accelerators</a:t>
            </a:r>
          </a:p>
          <a:p>
            <a:pPr marL="241300" lvl="1" indent="0">
              <a:buNone/>
            </a:pPr>
            <a:r>
              <a:rPr lang="en-US" dirty="0"/>
              <a:t>Batch </a:t>
            </a:r>
            <a:r>
              <a:rPr lang="en-US" dirty="0" err="1"/>
              <a:t>doAzureParallel</a:t>
            </a:r>
            <a:r>
              <a:rPr lang="en-US" dirty="0"/>
              <a:t> for R</a:t>
            </a:r>
          </a:p>
          <a:p>
            <a:pPr marL="241300" lvl="1" indent="0">
              <a:buNone/>
            </a:pPr>
            <a:r>
              <a:rPr lang="en-US" dirty="0"/>
              <a:t>Batch Shipyard recipes</a:t>
            </a:r>
          </a:p>
          <a:p>
            <a:pPr marL="0" indent="0">
              <a:buNone/>
            </a:pPr>
            <a:endParaRPr lang="en-US" dirty="0"/>
          </a:p>
        </p:txBody>
      </p:sp>
    </p:spTree>
    <p:extLst>
      <p:ext uri="{BB962C8B-B14F-4D97-AF65-F5344CB8AC3E}">
        <p14:creationId xmlns:p14="http://schemas.microsoft.com/office/powerpoint/2010/main" val="399015261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800" dirty="0">
                <a:solidFill>
                  <a:srgbClr val="FFB900"/>
                </a:solidFill>
              </a:rPr>
              <a:t>New: </a:t>
            </a:r>
            <a:r>
              <a:rPr lang="en-US" sz="5800" dirty="0">
                <a:gradFill>
                  <a:gsLst>
                    <a:gs pos="6195">
                      <a:schemeClr val="tx1"/>
                    </a:gs>
                    <a:gs pos="26000">
                      <a:schemeClr val="tx1"/>
                    </a:gs>
                  </a:gsLst>
                  <a:lin ang="5400000" scaled="0"/>
                </a:gradFill>
              </a:rPr>
              <a:t>Azure Batch AI Training</a:t>
            </a:r>
          </a:p>
        </p:txBody>
      </p:sp>
      <p:sp>
        <p:nvSpPr>
          <p:cNvPr id="3" name="Content Placeholder 2"/>
          <p:cNvSpPr>
            <a:spLocks noGrp="1"/>
          </p:cNvSpPr>
          <p:nvPr>
            <p:ph type="body" sz="quarter" idx="1"/>
          </p:nvPr>
        </p:nvSpPr>
        <p:spPr>
          <a:xfrm>
            <a:off x="274638" y="1678569"/>
            <a:ext cx="11887200" cy="5109091"/>
          </a:xfrm>
        </p:spPr>
        <p:txBody>
          <a:bodyPr/>
          <a:lstStyle/>
          <a:p>
            <a:pPr marL="0" indent="0">
              <a:buNone/>
            </a:pPr>
            <a:r>
              <a:rPr lang="en-US" dirty="0"/>
              <a:t>Managed service that enables you to easily train, test, and evaluate deep learning and other AI models</a:t>
            </a:r>
          </a:p>
          <a:p>
            <a:pPr marL="0" indent="0">
              <a:buNone/>
            </a:pPr>
            <a:endParaRPr lang="en-US" dirty="0"/>
          </a:p>
          <a:p>
            <a:pPr marL="0" indent="0">
              <a:buNone/>
            </a:pPr>
            <a:r>
              <a:rPr lang="en-US" dirty="0"/>
              <a:t>Work with clusters of GPUs to run experiments in parallel and scale to massive models and data sets</a:t>
            </a:r>
          </a:p>
          <a:p>
            <a:pPr marL="0" indent="0">
              <a:buNone/>
            </a:pPr>
            <a:endParaRPr lang="en-US" dirty="0"/>
          </a:p>
          <a:p>
            <a:pPr marL="0" indent="0">
              <a:buNone/>
            </a:pPr>
            <a:r>
              <a:rPr lang="en-US" dirty="0"/>
              <a:t>Tell us what program to run, where to run it, any parameters, and how many instances in parallel</a:t>
            </a:r>
          </a:p>
        </p:txBody>
      </p:sp>
    </p:spTree>
    <p:extLst>
      <p:ext uri="{BB962C8B-B14F-4D97-AF65-F5344CB8AC3E}">
        <p14:creationId xmlns:p14="http://schemas.microsoft.com/office/powerpoint/2010/main" val="2106317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19" y="296897"/>
            <a:ext cx="12162155" cy="917575"/>
          </a:xfrm>
        </p:spPr>
        <p:txBody>
          <a:bodyPr/>
          <a:lstStyle/>
          <a:p>
            <a:r>
              <a:rPr lang="en-US" dirty="0">
                <a:gradFill>
                  <a:gsLst>
                    <a:gs pos="6195">
                      <a:schemeClr val="tx1"/>
                    </a:gs>
                    <a:gs pos="26000">
                      <a:schemeClr val="tx1"/>
                    </a:gs>
                  </a:gsLst>
                  <a:lin ang="5400000" scaled="0"/>
                </a:gradFill>
              </a:rPr>
              <a:t>Train and Deploy Custom AI End-to-End</a:t>
            </a:r>
          </a:p>
        </p:txBody>
      </p:sp>
      <p:sp>
        <p:nvSpPr>
          <p:cNvPr id="4" name="Oval 3"/>
          <p:cNvSpPr/>
          <p:nvPr/>
        </p:nvSpPr>
        <p:spPr>
          <a:xfrm>
            <a:off x="329547" y="1617377"/>
            <a:ext cx="3464745" cy="3464744"/>
          </a:xfrm>
          <a:prstGeom prst="ellipse">
            <a:avLst/>
          </a:prstGeom>
          <a:solidFill>
            <a:srgbClr val="00188F"/>
          </a:solidFill>
          <a:ln w="25400" cap="flat" cmpd="sng" algn="ctr">
            <a:noFill/>
            <a:prstDash val="solid"/>
          </a:ln>
          <a:effectLst/>
        </p:spPr>
        <p:txBody>
          <a:bodyPr rtlCol="0" anchor="ctr"/>
          <a:lstStyle/>
          <a:p>
            <a:pPr marL="0" marR="0" lvl="0" indent="0" algn="ctr" defTabSz="1243370" rtl="0" eaLnBrk="1" fontAlgn="auto" latinLnBrk="0" hangingPunct="1">
              <a:lnSpc>
                <a:spcPct val="100000"/>
              </a:lnSpc>
              <a:spcBef>
                <a:spcPts val="0"/>
              </a:spcBef>
              <a:spcAft>
                <a:spcPts val="0"/>
              </a:spcAft>
              <a:buClrTx/>
              <a:buSzTx/>
              <a:buFontTx/>
              <a:buNone/>
              <a:tabLst/>
              <a:defRPr/>
            </a:pPr>
            <a:endParaRPr kumimoji="0" lang="en-US" sz="272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5" name="TextBox 4"/>
          <p:cNvSpPr txBox="1"/>
          <p:nvPr/>
        </p:nvSpPr>
        <p:spPr>
          <a:xfrm>
            <a:off x="8642947" y="5383993"/>
            <a:ext cx="3416877" cy="691896"/>
          </a:xfrm>
          <a:prstGeom prst="rect">
            <a:avLst/>
          </a:prstGeom>
          <a:noFill/>
        </p:spPr>
        <p:txBody>
          <a:bodyPr wrap="square" rtlCol="0">
            <a:spAutoFit/>
          </a:bodyPr>
          <a:lstStyle/>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904" b="1" i="0" u="none" strike="noStrike" kern="0" cap="none" spc="0" normalizeH="0" baseline="0" noProof="0" dirty="0">
                <a:ln>
                  <a:noFill/>
                </a:ln>
                <a:solidFill>
                  <a:srgbClr val="FFFFFF"/>
                </a:solidFill>
                <a:effectLst/>
                <a:uLnTx/>
                <a:uFillTx/>
                <a:latin typeface="Segoe UI Light" panose="020B0502040204020203" pitchFamily="34" charset="0"/>
                <a:ea typeface="Segoe UI" charset="0"/>
                <a:cs typeface="Segoe UI Light" panose="020B0502040204020203" pitchFamily="34" charset="0"/>
              </a:rPr>
              <a:t>Intelligence In Your</a:t>
            </a:r>
          </a:p>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904" b="1" i="0" u="none" strike="noStrike" kern="0" cap="none" spc="0" normalizeH="0" baseline="0" noProof="0" dirty="0">
                <a:ln>
                  <a:noFill/>
                </a:ln>
                <a:solidFill>
                  <a:srgbClr val="FFFFFF"/>
                </a:solidFill>
                <a:effectLst/>
                <a:uLnTx/>
                <a:uFillTx/>
                <a:latin typeface="Segoe UI Light" panose="020B0502040204020203" pitchFamily="34" charset="0"/>
                <a:ea typeface="Segoe UI" charset="0"/>
                <a:cs typeface="Segoe UI Light" panose="020B0502040204020203" pitchFamily="34" charset="0"/>
              </a:rPr>
              <a:t>Apps and Data Services</a:t>
            </a:r>
          </a:p>
        </p:txBody>
      </p:sp>
      <p:sp>
        <p:nvSpPr>
          <p:cNvPr id="6" name="TextBox 5"/>
          <p:cNvSpPr txBox="1"/>
          <p:nvPr/>
        </p:nvSpPr>
        <p:spPr>
          <a:xfrm>
            <a:off x="418156" y="5383993"/>
            <a:ext cx="3287528" cy="691896"/>
          </a:xfrm>
          <a:prstGeom prst="rect">
            <a:avLst/>
          </a:prstGeom>
          <a:noFill/>
        </p:spPr>
        <p:txBody>
          <a:bodyPr wrap="square" rtlCol="0">
            <a:spAutoFit/>
          </a:bodyPr>
          <a:lstStyle/>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904" b="1" i="0" u="none" strike="noStrike" kern="0" cap="none" spc="0" normalizeH="0" baseline="0" noProof="0" dirty="0">
                <a:ln>
                  <a:noFill/>
                </a:ln>
                <a:solidFill>
                  <a:srgbClr val="FFFFFF"/>
                </a:solidFill>
                <a:effectLst/>
                <a:uLnTx/>
                <a:uFillTx/>
                <a:latin typeface="Segoe UI Light" panose="020B0502040204020203" pitchFamily="34" charset="0"/>
                <a:ea typeface="Segoe UI" charset="0"/>
                <a:cs typeface="Segoe UI Light" panose="020B0502040204020203" pitchFamily="34" charset="0"/>
              </a:rPr>
              <a:t>Your Data</a:t>
            </a:r>
          </a:p>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904" b="1" i="0" u="none" strike="noStrike" kern="0" cap="none" spc="0" normalizeH="0" baseline="0" noProof="0" dirty="0">
                <a:ln>
                  <a:noFill/>
                </a:ln>
                <a:solidFill>
                  <a:srgbClr val="FFFFFF"/>
                </a:solidFill>
                <a:effectLst/>
                <a:uLnTx/>
                <a:uFillTx/>
                <a:latin typeface="Segoe UI Light" panose="020B0502040204020203" pitchFamily="34" charset="0"/>
                <a:ea typeface="Segoe UI" charset="0"/>
                <a:cs typeface="Segoe UI Light" panose="020B0502040204020203" pitchFamily="34" charset="0"/>
              </a:rPr>
              <a:t>With Any AI Tools</a:t>
            </a:r>
          </a:p>
        </p:txBody>
      </p:sp>
      <p:sp>
        <p:nvSpPr>
          <p:cNvPr id="7" name="TextBox 6"/>
          <p:cNvSpPr txBox="1"/>
          <p:nvPr/>
        </p:nvSpPr>
        <p:spPr>
          <a:xfrm>
            <a:off x="4310236" y="5383995"/>
            <a:ext cx="3860496" cy="691896"/>
          </a:xfrm>
          <a:prstGeom prst="rect">
            <a:avLst/>
          </a:prstGeom>
          <a:noFill/>
        </p:spPr>
        <p:txBody>
          <a:bodyPr wrap="square" rtlCol="0">
            <a:spAutoFit/>
          </a:bodyPr>
          <a:lstStyle/>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904" b="1" i="0" u="none" strike="noStrike" kern="0" cap="none" spc="0" normalizeH="0" baseline="0" noProof="0" dirty="0">
                <a:ln>
                  <a:noFill/>
                </a:ln>
                <a:solidFill>
                  <a:srgbClr val="FFFFFF"/>
                </a:solidFill>
                <a:effectLst/>
                <a:uLnTx/>
                <a:uFillTx/>
                <a:latin typeface="Segoe UI Light" panose="020B0502040204020203" pitchFamily="34" charset="0"/>
                <a:ea typeface="Segoe UI" charset="0"/>
                <a:cs typeface="Segoe UI Light" panose="020B0502040204020203" pitchFamily="34" charset="0"/>
              </a:rPr>
              <a:t>Training With Scale-Out</a:t>
            </a:r>
          </a:p>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904" b="1" i="0" u="none" strike="noStrike" kern="0" cap="none" spc="0" normalizeH="0" baseline="0" noProof="0" dirty="0">
                <a:ln>
                  <a:noFill/>
                </a:ln>
                <a:solidFill>
                  <a:srgbClr val="FFFFFF"/>
                </a:solidFill>
                <a:effectLst/>
                <a:uLnTx/>
                <a:uFillTx/>
                <a:latin typeface="Segoe UI Light" panose="020B0502040204020203" pitchFamily="34" charset="0"/>
                <a:ea typeface="Segoe UI" charset="0"/>
                <a:cs typeface="Segoe UI Light" panose="020B0502040204020203" pitchFamily="34" charset="0"/>
              </a:rPr>
              <a:t>GPU Clusters on Demand</a:t>
            </a:r>
          </a:p>
        </p:txBody>
      </p:sp>
      <p:sp>
        <p:nvSpPr>
          <p:cNvPr id="8" name="Oval 7"/>
          <p:cNvSpPr/>
          <p:nvPr/>
        </p:nvSpPr>
        <p:spPr>
          <a:xfrm>
            <a:off x="8619014" y="1641053"/>
            <a:ext cx="3464745" cy="3464744"/>
          </a:xfrm>
          <a:prstGeom prst="ellipse">
            <a:avLst/>
          </a:prstGeom>
          <a:solidFill>
            <a:srgbClr val="A80000"/>
          </a:solidFill>
          <a:ln w="25400" cap="flat" cmpd="sng" algn="ctr">
            <a:noFill/>
            <a:prstDash val="solid"/>
          </a:ln>
          <a:effectLst/>
        </p:spPr>
        <p:txBody>
          <a:bodyPr rtlCol="0" anchor="ctr"/>
          <a:lstStyle/>
          <a:p>
            <a:pPr marL="0" marR="0" lvl="0" indent="0" algn="ctr" defTabSz="1243370" rtl="0" eaLnBrk="1" fontAlgn="auto" latinLnBrk="0" hangingPunct="1">
              <a:lnSpc>
                <a:spcPct val="100000"/>
              </a:lnSpc>
              <a:spcBef>
                <a:spcPts val="0"/>
              </a:spcBef>
              <a:spcAft>
                <a:spcPts val="0"/>
              </a:spcAft>
              <a:buClrTx/>
              <a:buSzTx/>
              <a:buFontTx/>
              <a:buNone/>
              <a:tabLst/>
              <a:defRPr/>
            </a:pPr>
            <a:endParaRPr kumimoji="0" lang="en-US" sz="272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9" name="Oval 8"/>
          <p:cNvSpPr/>
          <p:nvPr/>
        </p:nvSpPr>
        <p:spPr>
          <a:xfrm>
            <a:off x="4508113" y="1641053"/>
            <a:ext cx="3464745" cy="3464744"/>
          </a:xfrm>
          <a:prstGeom prst="ellipse">
            <a:avLst/>
          </a:prstGeom>
          <a:solidFill>
            <a:srgbClr val="107C10"/>
          </a:solidFill>
          <a:ln w="25400" cap="flat" cmpd="sng" algn="ctr">
            <a:noFill/>
            <a:prstDash val="solid"/>
          </a:ln>
          <a:effectLst/>
        </p:spPr>
        <p:txBody>
          <a:bodyPr lIns="0" rIns="0" rtlCol="0" anchor="ctr"/>
          <a:lstStyle/>
          <a:p>
            <a:pPr marL="0" marR="0" lvl="0" indent="0" algn="ctr" defTabSz="1243370" rtl="0" eaLnBrk="1" fontAlgn="auto" latinLnBrk="0" hangingPunct="1">
              <a:lnSpc>
                <a:spcPct val="100000"/>
              </a:lnSpc>
              <a:spcBef>
                <a:spcPts val="0"/>
              </a:spcBef>
              <a:spcAft>
                <a:spcPts val="0"/>
              </a:spcAft>
              <a:buClrTx/>
              <a:buSzTx/>
              <a:buFontTx/>
              <a:buNone/>
              <a:tabLst/>
              <a:defRPr/>
            </a:pPr>
            <a:endParaRPr kumimoji="0" lang="en-US" sz="272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10" name="TextBox 9"/>
          <p:cNvSpPr txBox="1"/>
          <p:nvPr/>
        </p:nvSpPr>
        <p:spPr>
          <a:xfrm>
            <a:off x="5060627" y="4122803"/>
            <a:ext cx="2359716" cy="343492"/>
          </a:xfrm>
          <a:prstGeom prst="rect">
            <a:avLst/>
          </a:prstGeom>
          <a:noFill/>
        </p:spPr>
        <p:txBody>
          <a:bodyPr wrap="square" rtlCol="0">
            <a:spAutoFit/>
          </a:bodyPr>
          <a:lstStyle/>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charset="0"/>
                <a:ea typeface="Segoe UI" charset="0"/>
                <a:cs typeface="Segoe UI" charset="0"/>
              </a:rPr>
              <a:t>Azure Batch AI Training</a:t>
            </a:r>
            <a:endParaRPr kumimoji="0" lang="en-US" sz="2040" b="0" i="0" u="none" strike="noStrike" kern="0" cap="none" spc="0" normalizeH="0" baseline="0" noProof="0" dirty="0">
              <a:ln>
                <a:noFill/>
              </a:ln>
              <a:solidFill>
                <a:srgbClr val="FFFFFF"/>
              </a:solidFill>
              <a:effectLst/>
              <a:uLnTx/>
              <a:uFillTx/>
              <a:latin typeface="Segoe UI" charset="0"/>
              <a:ea typeface="Segoe UI" charset="0"/>
              <a:cs typeface="Segoe UI" charset="0"/>
            </a:endParaRPr>
          </a:p>
        </p:txBody>
      </p:sp>
      <p:sp>
        <p:nvSpPr>
          <p:cNvPr id="11" name="TextBox 10"/>
          <p:cNvSpPr txBox="1"/>
          <p:nvPr/>
        </p:nvSpPr>
        <p:spPr>
          <a:xfrm>
            <a:off x="9089841" y="3997242"/>
            <a:ext cx="2523088" cy="862647"/>
          </a:xfrm>
          <a:prstGeom prst="rect">
            <a:avLst/>
          </a:prstGeom>
          <a:noFill/>
        </p:spPr>
        <p:txBody>
          <a:bodyPr wrap="square" rtlCol="0">
            <a:spAutoFit/>
          </a:bodyPr>
          <a:lstStyle/>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charset="0"/>
                <a:ea typeface="Segoe UI" charset="0"/>
                <a:cs typeface="Segoe UI" charset="0"/>
              </a:rPr>
              <a:t>Azure Machine Learning</a:t>
            </a:r>
          </a:p>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charset="0"/>
                <a:ea typeface="Segoe UI" charset="0"/>
                <a:cs typeface="Segoe UI" charset="0"/>
              </a:rPr>
              <a:t>Azure Data Lake</a:t>
            </a:r>
          </a:p>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charset="0"/>
                <a:ea typeface="Segoe UI" charset="0"/>
                <a:cs typeface="Segoe UI" charset="0"/>
              </a:rPr>
              <a:t>SQL Server</a:t>
            </a:r>
            <a:endParaRPr kumimoji="0" lang="en-US" sz="1428" b="0" i="0" u="none" strike="noStrike" kern="0" cap="none" spc="0" normalizeH="0" baseline="0" noProof="0" dirty="0">
              <a:ln>
                <a:noFill/>
              </a:ln>
              <a:solidFill>
                <a:srgbClr val="FFFFFF"/>
              </a:solidFill>
              <a:effectLst/>
              <a:uLnTx/>
              <a:uFillTx/>
              <a:latin typeface="Segoe UI" charset="0"/>
              <a:ea typeface="Segoe UI" charset="0"/>
              <a:cs typeface="Segoe UI" charset="0"/>
            </a:endParaRPr>
          </a:p>
        </p:txBody>
      </p:sp>
      <p:sp>
        <p:nvSpPr>
          <p:cNvPr id="12" name="TextBox 11"/>
          <p:cNvSpPr txBox="1"/>
          <p:nvPr/>
        </p:nvSpPr>
        <p:spPr>
          <a:xfrm>
            <a:off x="608718" y="3997242"/>
            <a:ext cx="2906400" cy="862647"/>
          </a:xfrm>
          <a:prstGeom prst="rect">
            <a:avLst/>
          </a:prstGeom>
          <a:noFill/>
        </p:spPr>
        <p:txBody>
          <a:bodyPr wrap="square" rtlCol="0">
            <a:spAutoFit/>
          </a:bodyPr>
          <a:lstStyle/>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err="1">
                <a:ln>
                  <a:noFill/>
                </a:ln>
                <a:solidFill>
                  <a:srgbClr val="FFFFFF"/>
                </a:solidFill>
                <a:effectLst/>
                <a:uLnTx/>
                <a:uFillTx/>
                <a:latin typeface="Segoe UI" charset="0"/>
                <a:ea typeface="Segoe UI" charset="0"/>
                <a:cs typeface="Segoe UI" charset="0"/>
              </a:rPr>
              <a:t>CNTK</a:t>
            </a:r>
            <a:r>
              <a:rPr kumimoji="0" lang="en-US" sz="1632" b="0" i="0" u="none" strike="noStrike" kern="0" cap="none" spc="0" normalizeH="0" baseline="0" noProof="0" dirty="0">
                <a:ln>
                  <a:noFill/>
                </a:ln>
                <a:solidFill>
                  <a:srgbClr val="FFFFFF"/>
                </a:solidFill>
                <a:effectLst/>
                <a:uLnTx/>
                <a:uFillTx/>
                <a:latin typeface="Segoe UI" charset="0"/>
                <a:ea typeface="Segoe UI" charset="0"/>
                <a:cs typeface="Segoe UI" charset="0"/>
              </a:rPr>
              <a:t>, </a:t>
            </a:r>
            <a:r>
              <a:rPr kumimoji="0" lang="en-US" sz="1632" b="0" i="0" u="none" strike="noStrike" kern="0" cap="none" spc="0" normalizeH="0" baseline="0" noProof="0" dirty="0" err="1">
                <a:ln>
                  <a:noFill/>
                </a:ln>
                <a:solidFill>
                  <a:srgbClr val="FFFFFF"/>
                </a:solidFill>
                <a:effectLst/>
                <a:uLnTx/>
                <a:uFillTx/>
                <a:latin typeface="Segoe UI" charset="0"/>
                <a:ea typeface="Segoe UI" charset="0"/>
                <a:cs typeface="Segoe UI" charset="0"/>
              </a:rPr>
              <a:t>TensorFlow</a:t>
            </a:r>
            <a:r>
              <a:rPr kumimoji="0" lang="en-US" sz="1632" b="0" i="0" u="none" strike="noStrike" kern="0" cap="none" spc="0" normalizeH="0" baseline="0" noProof="0" dirty="0">
                <a:ln>
                  <a:noFill/>
                </a:ln>
                <a:solidFill>
                  <a:srgbClr val="FFFFFF"/>
                </a:solidFill>
                <a:effectLst/>
                <a:uLnTx/>
                <a:uFillTx/>
                <a:latin typeface="Segoe UI" charset="0"/>
                <a:ea typeface="Segoe UI" charset="0"/>
                <a:cs typeface="Segoe UI" charset="0"/>
              </a:rPr>
              <a:t>, </a:t>
            </a:r>
            <a:r>
              <a:rPr kumimoji="0" lang="en-US" sz="1632" b="0" i="0" u="none" strike="noStrike" kern="0" cap="none" spc="0" normalizeH="0" baseline="0" noProof="0" dirty="0" err="1">
                <a:ln>
                  <a:noFill/>
                </a:ln>
                <a:solidFill>
                  <a:srgbClr val="FFFFFF"/>
                </a:solidFill>
                <a:effectLst/>
                <a:uLnTx/>
                <a:uFillTx/>
                <a:latin typeface="Segoe UI" charset="0"/>
                <a:ea typeface="Segoe UI" charset="0"/>
                <a:cs typeface="Segoe UI" charset="0"/>
              </a:rPr>
              <a:t>Chainer</a:t>
            </a:r>
            <a:r>
              <a:rPr kumimoji="0" lang="en-US" sz="1632" b="0" i="0" u="none" strike="noStrike" kern="0" cap="none" spc="0" normalizeH="0" baseline="0" noProof="0" dirty="0">
                <a:ln>
                  <a:noFill/>
                </a:ln>
                <a:solidFill>
                  <a:srgbClr val="FFFFFF"/>
                </a:solidFill>
                <a:effectLst/>
                <a:uLnTx/>
                <a:uFillTx/>
                <a:latin typeface="Segoe UI" charset="0"/>
                <a:ea typeface="Segoe UI" charset="0"/>
                <a:cs typeface="Segoe UI" charset="0"/>
              </a:rPr>
              <a:t>…</a:t>
            </a:r>
          </a:p>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charset="0"/>
                <a:ea typeface="Segoe UI" charset="0"/>
                <a:cs typeface="Segoe UI" charset="0"/>
              </a:rPr>
              <a:t>Python, Visual Studio,</a:t>
            </a:r>
          </a:p>
          <a:p>
            <a:pPr marL="0" marR="0" lvl="0" indent="0" algn="ctr" defTabSz="93252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charset="0"/>
                <a:ea typeface="Segoe UI" charset="0"/>
                <a:cs typeface="Segoe UI" charset="0"/>
              </a:rPr>
              <a:t>Spark…</a:t>
            </a:r>
            <a:endParaRPr kumimoji="0" lang="en-US" sz="1428" b="0" i="0" u="none" strike="noStrike" kern="0" cap="none" spc="0" normalizeH="0" baseline="0" noProof="0" dirty="0">
              <a:ln>
                <a:noFill/>
              </a:ln>
              <a:solidFill>
                <a:srgbClr val="FFFFFF"/>
              </a:solidFill>
              <a:effectLst/>
              <a:uLnTx/>
              <a:uFillTx/>
              <a:latin typeface="Segoe UI" charset="0"/>
              <a:ea typeface="Segoe UI" charset="0"/>
              <a:cs typeface="Segoe UI" charset="0"/>
            </a:endParaRPr>
          </a:p>
        </p:txBody>
      </p:sp>
      <p:pic>
        <p:nvPicPr>
          <p:cNvPr id="13" name="Picture 12"/>
          <p:cNvPicPr>
            <a:picLocks noChangeAspect="1"/>
          </p:cNvPicPr>
          <p:nvPr/>
        </p:nvPicPr>
        <p:blipFill>
          <a:blip r:embed="rId3"/>
          <a:stretch>
            <a:fillRect/>
          </a:stretch>
        </p:blipFill>
        <p:spPr>
          <a:xfrm>
            <a:off x="4818946" y="2589921"/>
            <a:ext cx="2843079" cy="1122151"/>
          </a:xfrm>
          <a:prstGeom prst="rect">
            <a:avLst/>
          </a:prstGeom>
        </p:spPr>
      </p:pic>
      <p:grpSp>
        <p:nvGrpSpPr>
          <p:cNvPr id="14" name="Group 13"/>
          <p:cNvGrpSpPr/>
          <p:nvPr/>
        </p:nvGrpSpPr>
        <p:grpSpPr>
          <a:xfrm>
            <a:off x="9535896" y="2208424"/>
            <a:ext cx="1630979" cy="1721350"/>
            <a:chOff x="9687991" y="2577310"/>
            <a:chExt cx="1203325" cy="1270000"/>
          </a:xfrm>
        </p:grpSpPr>
        <p:sp>
          <p:nvSpPr>
            <p:cNvPr id="15" name="Freeform 8"/>
            <p:cNvSpPr>
              <a:spLocks/>
            </p:cNvSpPr>
            <p:nvPr/>
          </p:nvSpPr>
          <p:spPr bwMode="auto">
            <a:xfrm>
              <a:off x="9941991" y="2945611"/>
              <a:ext cx="82550" cy="128588"/>
            </a:xfrm>
            <a:custGeom>
              <a:avLst/>
              <a:gdLst>
                <a:gd name="T0" fmla="*/ 46 w 56"/>
                <a:gd name="T1" fmla="*/ 45 h 87"/>
                <a:gd name="T2" fmla="*/ 27 w 56"/>
                <a:gd name="T3" fmla="*/ 11 h 87"/>
                <a:gd name="T4" fmla="*/ 19 w 56"/>
                <a:gd name="T5" fmla="*/ 9 h 87"/>
                <a:gd name="T6" fmla="*/ 9 w 56"/>
                <a:gd name="T7" fmla="*/ 6 h 87"/>
                <a:gd name="T8" fmla="*/ 1 w 56"/>
                <a:gd name="T9" fmla="*/ 5 h 87"/>
                <a:gd name="T10" fmla="*/ 5 w 56"/>
                <a:gd name="T11" fmla="*/ 12 h 87"/>
                <a:gd name="T12" fmla="*/ 5 w 56"/>
                <a:gd name="T13" fmla="*/ 21 h 87"/>
                <a:gd name="T14" fmla="*/ 11 w 56"/>
                <a:gd name="T15" fmla="*/ 29 h 87"/>
                <a:gd name="T16" fmla="*/ 2 w 56"/>
                <a:gd name="T17" fmla="*/ 30 h 87"/>
                <a:gd name="T18" fmla="*/ 20 w 56"/>
                <a:gd name="T19" fmla="*/ 48 h 87"/>
                <a:gd name="T20" fmla="*/ 24 w 56"/>
                <a:gd name="T21" fmla="*/ 51 h 87"/>
                <a:gd name="T22" fmla="*/ 42 w 56"/>
                <a:gd name="T23" fmla="*/ 87 h 87"/>
                <a:gd name="T24" fmla="*/ 56 w 56"/>
                <a:gd name="T25" fmla="*/ 69 h 87"/>
                <a:gd name="T26" fmla="*/ 46 w 56"/>
                <a:gd name="T27"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87">
                  <a:moveTo>
                    <a:pt x="46" y="45"/>
                  </a:moveTo>
                  <a:cubicBezTo>
                    <a:pt x="41" y="28"/>
                    <a:pt x="37" y="23"/>
                    <a:pt x="27" y="11"/>
                  </a:cubicBezTo>
                  <a:cubicBezTo>
                    <a:pt x="21" y="4"/>
                    <a:pt x="18" y="5"/>
                    <a:pt x="19" y="9"/>
                  </a:cubicBezTo>
                  <a:cubicBezTo>
                    <a:pt x="14" y="1"/>
                    <a:pt x="6" y="0"/>
                    <a:pt x="9" y="6"/>
                  </a:cubicBezTo>
                  <a:cubicBezTo>
                    <a:pt x="7" y="4"/>
                    <a:pt x="3" y="2"/>
                    <a:pt x="1" y="5"/>
                  </a:cubicBezTo>
                  <a:cubicBezTo>
                    <a:pt x="0" y="7"/>
                    <a:pt x="3" y="10"/>
                    <a:pt x="5" y="12"/>
                  </a:cubicBezTo>
                  <a:cubicBezTo>
                    <a:pt x="2" y="12"/>
                    <a:pt x="1" y="16"/>
                    <a:pt x="5" y="21"/>
                  </a:cubicBezTo>
                  <a:cubicBezTo>
                    <a:pt x="9" y="25"/>
                    <a:pt x="11" y="29"/>
                    <a:pt x="11" y="29"/>
                  </a:cubicBezTo>
                  <a:cubicBezTo>
                    <a:pt x="5" y="26"/>
                    <a:pt x="2" y="27"/>
                    <a:pt x="2" y="30"/>
                  </a:cubicBezTo>
                  <a:cubicBezTo>
                    <a:pt x="7" y="35"/>
                    <a:pt x="13" y="43"/>
                    <a:pt x="20" y="48"/>
                  </a:cubicBezTo>
                  <a:cubicBezTo>
                    <a:pt x="22" y="49"/>
                    <a:pt x="23" y="50"/>
                    <a:pt x="24" y="51"/>
                  </a:cubicBezTo>
                  <a:cubicBezTo>
                    <a:pt x="42" y="87"/>
                    <a:pt x="42" y="87"/>
                    <a:pt x="42" y="87"/>
                  </a:cubicBezTo>
                  <a:cubicBezTo>
                    <a:pt x="56" y="69"/>
                    <a:pt x="56" y="69"/>
                    <a:pt x="56" y="69"/>
                  </a:cubicBezTo>
                  <a:cubicBezTo>
                    <a:pt x="46" y="45"/>
                    <a:pt x="46" y="45"/>
                    <a:pt x="46" y="45"/>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9"/>
            <p:cNvSpPr>
              <a:spLocks/>
            </p:cNvSpPr>
            <p:nvPr/>
          </p:nvSpPr>
          <p:spPr bwMode="auto">
            <a:xfrm>
              <a:off x="10032479" y="3109123"/>
              <a:ext cx="52388" cy="50800"/>
            </a:xfrm>
            <a:custGeom>
              <a:avLst/>
              <a:gdLst>
                <a:gd name="T0" fmla="*/ 1 w 35"/>
                <a:gd name="T1" fmla="*/ 18 h 34"/>
                <a:gd name="T2" fmla="*/ 17 w 35"/>
                <a:gd name="T3" fmla="*/ 0 h 34"/>
                <a:gd name="T4" fmla="*/ 35 w 35"/>
                <a:gd name="T5" fmla="*/ 17 h 34"/>
                <a:gd name="T6" fmla="*/ 18 w 35"/>
                <a:gd name="T7" fmla="*/ 34 h 34"/>
                <a:gd name="T8" fmla="*/ 1 w 35"/>
                <a:gd name="T9" fmla="*/ 18 h 34"/>
              </a:gdLst>
              <a:ahLst/>
              <a:cxnLst>
                <a:cxn ang="0">
                  <a:pos x="T0" y="T1"/>
                </a:cxn>
                <a:cxn ang="0">
                  <a:pos x="T2" y="T3"/>
                </a:cxn>
                <a:cxn ang="0">
                  <a:pos x="T4" y="T5"/>
                </a:cxn>
                <a:cxn ang="0">
                  <a:pos x="T6" y="T7"/>
                </a:cxn>
                <a:cxn ang="0">
                  <a:pos x="T8" y="T9"/>
                </a:cxn>
              </a:cxnLst>
              <a:rect l="0" t="0" r="r" b="b"/>
              <a:pathLst>
                <a:path w="35" h="34">
                  <a:moveTo>
                    <a:pt x="1" y="18"/>
                  </a:moveTo>
                  <a:cubicBezTo>
                    <a:pt x="0" y="8"/>
                    <a:pt x="8" y="0"/>
                    <a:pt x="17" y="0"/>
                  </a:cubicBezTo>
                  <a:cubicBezTo>
                    <a:pt x="27" y="0"/>
                    <a:pt x="35" y="7"/>
                    <a:pt x="35" y="17"/>
                  </a:cubicBezTo>
                  <a:cubicBezTo>
                    <a:pt x="35" y="26"/>
                    <a:pt x="28" y="34"/>
                    <a:pt x="18" y="34"/>
                  </a:cubicBezTo>
                  <a:cubicBezTo>
                    <a:pt x="9" y="34"/>
                    <a:pt x="1" y="27"/>
                    <a:pt x="1" y="18"/>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Freeform 10"/>
            <p:cNvSpPr>
              <a:spLocks/>
            </p:cNvSpPr>
            <p:nvPr/>
          </p:nvSpPr>
          <p:spPr bwMode="auto">
            <a:xfrm>
              <a:off x="9880079" y="3101186"/>
              <a:ext cx="69850" cy="69850"/>
            </a:xfrm>
            <a:custGeom>
              <a:avLst/>
              <a:gdLst>
                <a:gd name="T0" fmla="*/ 23 w 47"/>
                <a:gd name="T1" fmla="*/ 0 h 47"/>
                <a:gd name="T2" fmla="*/ 47 w 47"/>
                <a:gd name="T3" fmla="*/ 23 h 47"/>
                <a:gd name="T4" fmla="*/ 23 w 47"/>
                <a:gd name="T5" fmla="*/ 47 h 47"/>
                <a:gd name="T6" fmla="*/ 0 w 47"/>
                <a:gd name="T7" fmla="*/ 24 h 47"/>
                <a:gd name="T8" fmla="*/ 23 w 47"/>
                <a:gd name="T9" fmla="*/ 0 h 47"/>
              </a:gdLst>
              <a:ahLst/>
              <a:cxnLst>
                <a:cxn ang="0">
                  <a:pos x="T0" y="T1"/>
                </a:cxn>
                <a:cxn ang="0">
                  <a:pos x="T2" y="T3"/>
                </a:cxn>
                <a:cxn ang="0">
                  <a:pos x="T4" y="T5"/>
                </a:cxn>
                <a:cxn ang="0">
                  <a:pos x="T6" y="T7"/>
                </a:cxn>
                <a:cxn ang="0">
                  <a:pos x="T8" y="T9"/>
                </a:cxn>
              </a:cxnLst>
              <a:rect l="0" t="0" r="r" b="b"/>
              <a:pathLst>
                <a:path w="47" h="47">
                  <a:moveTo>
                    <a:pt x="23" y="0"/>
                  </a:moveTo>
                  <a:cubicBezTo>
                    <a:pt x="36" y="0"/>
                    <a:pt x="47" y="10"/>
                    <a:pt x="47" y="23"/>
                  </a:cubicBezTo>
                  <a:cubicBezTo>
                    <a:pt x="47" y="36"/>
                    <a:pt x="36" y="47"/>
                    <a:pt x="23" y="47"/>
                  </a:cubicBezTo>
                  <a:cubicBezTo>
                    <a:pt x="11" y="47"/>
                    <a:pt x="0" y="37"/>
                    <a:pt x="0" y="24"/>
                  </a:cubicBezTo>
                  <a:cubicBezTo>
                    <a:pt x="0" y="11"/>
                    <a:pt x="10" y="0"/>
                    <a:pt x="23"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11"/>
            <p:cNvSpPr>
              <a:spLocks/>
            </p:cNvSpPr>
            <p:nvPr/>
          </p:nvSpPr>
          <p:spPr bwMode="auto">
            <a:xfrm>
              <a:off x="9913416" y="3101186"/>
              <a:ext cx="146050" cy="69850"/>
            </a:xfrm>
            <a:custGeom>
              <a:avLst/>
              <a:gdLst>
                <a:gd name="T0" fmla="*/ 0 w 92"/>
                <a:gd name="T1" fmla="*/ 44 h 44"/>
                <a:gd name="T2" fmla="*/ 92 w 92"/>
                <a:gd name="T3" fmla="*/ 37 h 44"/>
                <a:gd name="T4" fmla="*/ 91 w 92"/>
                <a:gd name="T5" fmla="*/ 5 h 44"/>
                <a:gd name="T6" fmla="*/ 0 w 92"/>
                <a:gd name="T7" fmla="*/ 0 h 44"/>
                <a:gd name="T8" fmla="*/ 0 w 92"/>
                <a:gd name="T9" fmla="*/ 44 h 44"/>
              </a:gdLst>
              <a:ahLst/>
              <a:cxnLst>
                <a:cxn ang="0">
                  <a:pos x="T0" y="T1"/>
                </a:cxn>
                <a:cxn ang="0">
                  <a:pos x="T2" y="T3"/>
                </a:cxn>
                <a:cxn ang="0">
                  <a:pos x="T4" y="T5"/>
                </a:cxn>
                <a:cxn ang="0">
                  <a:pos x="T6" y="T7"/>
                </a:cxn>
                <a:cxn ang="0">
                  <a:pos x="T8" y="T9"/>
                </a:cxn>
              </a:cxnLst>
              <a:rect l="0" t="0" r="r" b="b"/>
              <a:pathLst>
                <a:path w="92" h="44">
                  <a:moveTo>
                    <a:pt x="0" y="44"/>
                  </a:moveTo>
                  <a:lnTo>
                    <a:pt x="92" y="37"/>
                  </a:lnTo>
                  <a:lnTo>
                    <a:pt x="91" y="5"/>
                  </a:lnTo>
                  <a:lnTo>
                    <a:pt x="0" y="0"/>
                  </a:lnTo>
                  <a:lnTo>
                    <a:pt x="0" y="44"/>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12"/>
            <p:cNvSpPr>
              <a:spLocks/>
            </p:cNvSpPr>
            <p:nvPr/>
          </p:nvSpPr>
          <p:spPr bwMode="auto">
            <a:xfrm>
              <a:off x="10029304" y="3105948"/>
              <a:ext cx="57150" cy="57150"/>
            </a:xfrm>
            <a:custGeom>
              <a:avLst/>
              <a:gdLst>
                <a:gd name="T0" fmla="*/ 11 w 39"/>
                <a:gd name="T1" fmla="*/ 5 h 39"/>
                <a:gd name="T2" fmla="*/ 34 w 39"/>
                <a:gd name="T3" fmla="*/ 11 h 39"/>
                <a:gd name="T4" fmla="*/ 28 w 39"/>
                <a:gd name="T5" fmla="*/ 34 h 39"/>
                <a:gd name="T6" fmla="*/ 5 w 39"/>
                <a:gd name="T7" fmla="*/ 28 h 39"/>
                <a:gd name="T8" fmla="*/ 11 w 39"/>
                <a:gd name="T9" fmla="*/ 5 h 39"/>
              </a:gdLst>
              <a:ahLst/>
              <a:cxnLst>
                <a:cxn ang="0">
                  <a:pos x="T0" y="T1"/>
                </a:cxn>
                <a:cxn ang="0">
                  <a:pos x="T2" y="T3"/>
                </a:cxn>
                <a:cxn ang="0">
                  <a:pos x="T4" y="T5"/>
                </a:cxn>
                <a:cxn ang="0">
                  <a:pos x="T6" y="T7"/>
                </a:cxn>
                <a:cxn ang="0">
                  <a:pos x="T8" y="T9"/>
                </a:cxn>
              </a:cxnLst>
              <a:rect l="0" t="0" r="r" b="b"/>
              <a:pathLst>
                <a:path w="39" h="39">
                  <a:moveTo>
                    <a:pt x="11" y="5"/>
                  </a:moveTo>
                  <a:cubicBezTo>
                    <a:pt x="19" y="0"/>
                    <a:pt x="30" y="3"/>
                    <a:pt x="34" y="11"/>
                  </a:cubicBezTo>
                  <a:cubicBezTo>
                    <a:pt x="39" y="19"/>
                    <a:pt x="36" y="29"/>
                    <a:pt x="28" y="34"/>
                  </a:cubicBezTo>
                  <a:cubicBezTo>
                    <a:pt x="20" y="39"/>
                    <a:pt x="10" y="36"/>
                    <a:pt x="5" y="28"/>
                  </a:cubicBezTo>
                  <a:cubicBezTo>
                    <a:pt x="0" y="20"/>
                    <a:pt x="3" y="9"/>
                    <a:pt x="11" y="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3"/>
            <p:cNvSpPr>
              <a:spLocks/>
            </p:cNvSpPr>
            <p:nvPr/>
          </p:nvSpPr>
          <p:spPr bwMode="auto">
            <a:xfrm>
              <a:off x="9983266" y="3018636"/>
              <a:ext cx="96838" cy="128588"/>
            </a:xfrm>
            <a:custGeom>
              <a:avLst/>
              <a:gdLst>
                <a:gd name="T0" fmla="*/ 0 w 61"/>
                <a:gd name="T1" fmla="*/ 13 h 81"/>
                <a:gd name="T2" fmla="*/ 34 w 61"/>
                <a:gd name="T3" fmla="*/ 81 h 81"/>
                <a:gd name="T4" fmla="*/ 61 w 61"/>
                <a:gd name="T5" fmla="*/ 65 h 81"/>
                <a:gd name="T6" fmla="*/ 26 w 61"/>
                <a:gd name="T7" fmla="*/ 0 h 81"/>
                <a:gd name="T8" fmla="*/ 0 w 61"/>
                <a:gd name="T9" fmla="*/ 13 h 81"/>
              </a:gdLst>
              <a:ahLst/>
              <a:cxnLst>
                <a:cxn ang="0">
                  <a:pos x="T0" y="T1"/>
                </a:cxn>
                <a:cxn ang="0">
                  <a:pos x="T2" y="T3"/>
                </a:cxn>
                <a:cxn ang="0">
                  <a:pos x="T4" y="T5"/>
                </a:cxn>
                <a:cxn ang="0">
                  <a:pos x="T6" y="T7"/>
                </a:cxn>
                <a:cxn ang="0">
                  <a:pos x="T8" y="T9"/>
                </a:cxn>
              </a:cxnLst>
              <a:rect l="0" t="0" r="r" b="b"/>
              <a:pathLst>
                <a:path w="61" h="81">
                  <a:moveTo>
                    <a:pt x="0" y="13"/>
                  </a:moveTo>
                  <a:lnTo>
                    <a:pt x="34" y="81"/>
                  </a:lnTo>
                  <a:lnTo>
                    <a:pt x="61" y="65"/>
                  </a:lnTo>
                  <a:lnTo>
                    <a:pt x="26" y="0"/>
                  </a:lnTo>
                  <a:lnTo>
                    <a:pt x="0" y="13"/>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253"/>
            <p:cNvSpPr>
              <a:spLocks/>
            </p:cNvSpPr>
            <p:nvPr/>
          </p:nvSpPr>
          <p:spPr bwMode="auto">
            <a:xfrm>
              <a:off x="9972153" y="2974185"/>
              <a:ext cx="7938" cy="7937"/>
            </a:xfrm>
            <a:custGeom>
              <a:avLst/>
              <a:gdLst>
                <a:gd name="T0" fmla="*/ 5 w 6"/>
                <a:gd name="T1" fmla="*/ 2 h 6"/>
                <a:gd name="T2" fmla="*/ 4 w 6"/>
                <a:gd name="T3" fmla="*/ 5 h 6"/>
                <a:gd name="T4" fmla="*/ 0 w 6"/>
                <a:gd name="T5" fmla="*/ 4 h 6"/>
                <a:gd name="T6" fmla="*/ 2 w 6"/>
                <a:gd name="T7" fmla="*/ 0 h 6"/>
                <a:gd name="T8" fmla="*/ 5 w 6"/>
                <a:gd name="T9" fmla="*/ 2 h 6"/>
              </a:gdLst>
              <a:ahLst/>
              <a:cxnLst>
                <a:cxn ang="0">
                  <a:pos x="T0" y="T1"/>
                </a:cxn>
                <a:cxn ang="0">
                  <a:pos x="T2" y="T3"/>
                </a:cxn>
                <a:cxn ang="0">
                  <a:pos x="T4" y="T5"/>
                </a:cxn>
                <a:cxn ang="0">
                  <a:pos x="T6" y="T7"/>
                </a:cxn>
                <a:cxn ang="0">
                  <a:pos x="T8" y="T9"/>
                </a:cxn>
              </a:cxnLst>
              <a:rect l="0" t="0" r="r" b="b"/>
              <a:pathLst>
                <a:path w="6" h="6">
                  <a:moveTo>
                    <a:pt x="5" y="2"/>
                  </a:moveTo>
                  <a:cubicBezTo>
                    <a:pt x="6" y="3"/>
                    <a:pt x="5" y="5"/>
                    <a:pt x="4" y="5"/>
                  </a:cubicBezTo>
                  <a:cubicBezTo>
                    <a:pt x="2" y="6"/>
                    <a:pt x="1" y="5"/>
                    <a:pt x="0" y="4"/>
                  </a:cubicBezTo>
                  <a:cubicBezTo>
                    <a:pt x="0" y="2"/>
                    <a:pt x="0" y="1"/>
                    <a:pt x="2" y="0"/>
                  </a:cubicBezTo>
                  <a:cubicBezTo>
                    <a:pt x="3" y="0"/>
                    <a:pt x="5" y="0"/>
                    <a:pt x="5" y="2"/>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Freeform 254"/>
            <p:cNvSpPr>
              <a:spLocks/>
            </p:cNvSpPr>
            <p:nvPr/>
          </p:nvSpPr>
          <p:spPr bwMode="auto">
            <a:xfrm>
              <a:off x="9972153" y="2974185"/>
              <a:ext cx="7938" cy="7937"/>
            </a:xfrm>
            <a:custGeom>
              <a:avLst/>
              <a:gdLst>
                <a:gd name="T0" fmla="*/ 5 w 6"/>
                <a:gd name="T1" fmla="*/ 2 h 6"/>
                <a:gd name="T2" fmla="*/ 4 w 6"/>
                <a:gd name="T3" fmla="*/ 5 h 6"/>
                <a:gd name="T4" fmla="*/ 0 w 6"/>
                <a:gd name="T5" fmla="*/ 4 h 6"/>
                <a:gd name="T6" fmla="*/ 2 w 6"/>
                <a:gd name="T7" fmla="*/ 0 h 6"/>
                <a:gd name="T8" fmla="*/ 5 w 6"/>
                <a:gd name="T9" fmla="*/ 2 h 6"/>
              </a:gdLst>
              <a:ahLst/>
              <a:cxnLst>
                <a:cxn ang="0">
                  <a:pos x="T0" y="T1"/>
                </a:cxn>
                <a:cxn ang="0">
                  <a:pos x="T2" y="T3"/>
                </a:cxn>
                <a:cxn ang="0">
                  <a:pos x="T4" y="T5"/>
                </a:cxn>
                <a:cxn ang="0">
                  <a:pos x="T6" y="T7"/>
                </a:cxn>
                <a:cxn ang="0">
                  <a:pos x="T8" y="T9"/>
                </a:cxn>
              </a:cxnLst>
              <a:rect l="0" t="0" r="r" b="b"/>
              <a:pathLst>
                <a:path w="6" h="6">
                  <a:moveTo>
                    <a:pt x="5" y="2"/>
                  </a:moveTo>
                  <a:cubicBezTo>
                    <a:pt x="6" y="3"/>
                    <a:pt x="5" y="5"/>
                    <a:pt x="4" y="5"/>
                  </a:cubicBezTo>
                  <a:cubicBezTo>
                    <a:pt x="2" y="6"/>
                    <a:pt x="1" y="5"/>
                    <a:pt x="0" y="4"/>
                  </a:cubicBezTo>
                  <a:cubicBezTo>
                    <a:pt x="0" y="2"/>
                    <a:pt x="0" y="1"/>
                    <a:pt x="2" y="0"/>
                  </a:cubicBezTo>
                  <a:cubicBezTo>
                    <a:pt x="3" y="0"/>
                    <a:pt x="5" y="0"/>
                    <a:pt x="5" y="2"/>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255"/>
            <p:cNvSpPr>
              <a:spLocks/>
            </p:cNvSpPr>
            <p:nvPr/>
          </p:nvSpPr>
          <p:spPr bwMode="auto">
            <a:xfrm>
              <a:off x="9935641" y="2975773"/>
              <a:ext cx="46038" cy="31750"/>
            </a:xfrm>
            <a:custGeom>
              <a:avLst/>
              <a:gdLst>
                <a:gd name="T0" fmla="*/ 25 w 29"/>
                <a:gd name="T1" fmla="*/ 0 h 20"/>
                <a:gd name="T2" fmla="*/ 0 w 29"/>
                <a:gd name="T3" fmla="*/ 10 h 20"/>
                <a:gd name="T4" fmla="*/ 4 w 29"/>
                <a:gd name="T5" fmla="*/ 20 h 20"/>
                <a:gd name="T6" fmla="*/ 29 w 29"/>
                <a:gd name="T7" fmla="*/ 13 h 20"/>
                <a:gd name="T8" fmla="*/ 25 w 29"/>
                <a:gd name="T9" fmla="*/ 0 h 20"/>
              </a:gdLst>
              <a:ahLst/>
              <a:cxnLst>
                <a:cxn ang="0">
                  <a:pos x="T0" y="T1"/>
                </a:cxn>
                <a:cxn ang="0">
                  <a:pos x="T2" y="T3"/>
                </a:cxn>
                <a:cxn ang="0">
                  <a:pos x="T4" y="T5"/>
                </a:cxn>
                <a:cxn ang="0">
                  <a:pos x="T6" y="T7"/>
                </a:cxn>
                <a:cxn ang="0">
                  <a:pos x="T8" y="T9"/>
                </a:cxn>
              </a:cxnLst>
              <a:rect l="0" t="0" r="r" b="b"/>
              <a:pathLst>
                <a:path w="29" h="20">
                  <a:moveTo>
                    <a:pt x="25" y="0"/>
                  </a:moveTo>
                  <a:lnTo>
                    <a:pt x="0" y="10"/>
                  </a:lnTo>
                  <a:lnTo>
                    <a:pt x="4" y="20"/>
                  </a:lnTo>
                  <a:lnTo>
                    <a:pt x="29" y="13"/>
                  </a:lnTo>
                  <a:lnTo>
                    <a:pt x="25"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Freeform 256"/>
            <p:cNvSpPr>
              <a:spLocks/>
            </p:cNvSpPr>
            <p:nvPr/>
          </p:nvSpPr>
          <p:spPr bwMode="auto">
            <a:xfrm>
              <a:off x="9935641" y="2975773"/>
              <a:ext cx="46038" cy="31750"/>
            </a:xfrm>
            <a:custGeom>
              <a:avLst/>
              <a:gdLst>
                <a:gd name="T0" fmla="*/ 25 w 29"/>
                <a:gd name="T1" fmla="*/ 0 h 20"/>
                <a:gd name="T2" fmla="*/ 0 w 29"/>
                <a:gd name="T3" fmla="*/ 10 h 20"/>
                <a:gd name="T4" fmla="*/ 4 w 29"/>
                <a:gd name="T5" fmla="*/ 20 h 20"/>
                <a:gd name="T6" fmla="*/ 29 w 29"/>
                <a:gd name="T7" fmla="*/ 13 h 20"/>
                <a:gd name="T8" fmla="*/ 25 w 29"/>
                <a:gd name="T9" fmla="*/ 0 h 20"/>
              </a:gdLst>
              <a:ahLst/>
              <a:cxnLst>
                <a:cxn ang="0">
                  <a:pos x="T0" y="T1"/>
                </a:cxn>
                <a:cxn ang="0">
                  <a:pos x="T2" y="T3"/>
                </a:cxn>
                <a:cxn ang="0">
                  <a:pos x="T4" y="T5"/>
                </a:cxn>
                <a:cxn ang="0">
                  <a:pos x="T6" y="T7"/>
                </a:cxn>
                <a:cxn ang="0">
                  <a:pos x="T8" y="T9"/>
                </a:cxn>
              </a:cxnLst>
              <a:rect l="0" t="0" r="r" b="b"/>
              <a:pathLst>
                <a:path w="29" h="20">
                  <a:moveTo>
                    <a:pt x="25" y="0"/>
                  </a:moveTo>
                  <a:lnTo>
                    <a:pt x="0" y="10"/>
                  </a:lnTo>
                  <a:lnTo>
                    <a:pt x="4" y="20"/>
                  </a:lnTo>
                  <a:lnTo>
                    <a:pt x="29" y="13"/>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257"/>
            <p:cNvSpPr>
              <a:spLocks/>
            </p:cNvSpPr>
            <p:nvPr/>
          </p:nvSpPr>
          <p:spPr bwMode="auto">
            <a:xfrm>
              <a:off x="9929291" y="2988473"/>
              <a:ext cx="15875" cy="23812"/>
            </a:xfrm>
            <a:custGeom>
              <a:avLst/>
              <a:gdLst>
                <a:gd name="T0" fmla="*/ 0 w 11"/>
                <a:gd name="T1" fmla="*/ 3 h 16"/>
                <a:gd name="T2" fmla="*/ 4 w 11"/>
                <a:gd name="T3" fmla="*/ 15 h 16"/>
                <a:gd name="T4" fmla="*/ 5 w 11"/>
                <a:gd name="T5" fmla="*/ 16 h 16"/>
                <a:gd name="T6" fmla="*/ 10 w 11"/>
                <a:gd name="T7" fmla="*/ 14 h 16"/>
                <a:gd name="T8" fmla="*/ 10 w 11"/>
                <a:gd name="T9" fmla="*/ 13 h 16"/>
                <a:gd name="T10" fmla="*/ 6 w 11"/>
                <a:gd name="T11" fmla="*/ 1 h 16"/>
                <a:gd name="T12" fmla="*/ 5 w 11"/>
                <a:gd name="T13" fmla="*/ 0 h 16"/>
                <a:gd name="T14" fmla="*/ 0 w 11"/>
                <a:gd name="T15" fmla="*/ 2 h 16"/>
                <a:gd name="T16" fmla="*/ 0 w 11"/>
                <a:gd name="T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0" y="3"/>
                  </a:moveTo>
                  <a:cubicBezTo>
                    <a:pt x="4" y="15"/>
                    <a:pt x="4" y="15"/>
                    <a:pt x="4" y="15"/>
                  </a:cubicBezTo>
                  <a:cubicBezTo>
                    <a:pt x="4" y="16"/>
                    <a:pt x="5" y="16"/>
                    <a:pt x="5" y="16"/>
                  </a:cubicBezTo>
                  <a:cubicBezTo>
                    <a:pt x="10" y="14"/>
                    <a:pt x="10" y="14"/>
                    <a:pt x="10" y="14"/>
                  </a:cubicBezTo>
                  <a:cubicBezTo>
                    <a:pt x="10" y="14"/>
                    <a:pt x="11" y="14"/>
                    <a:pt x="10" y="13"/>
                  </a:cubicBezTo>
                  <a:cubicBezTo>
                    <a:pt x="6" y="1"/>
                    <a:pt x="6" y="1"/>
                    <a:pt x="6" y="1"/>
                  </a:cubicBezTo>
                  <a:cubicBezTo>
                    <a:pt x="6" y="0"/>
                    <a:pt x="6" y="0"/>
                    <a:pt x="5" y="0"/>
                  </a:cubicBezTo>
                  <a:cubicBezTo>
                    <a:pt x="0" y="2"/>
                    <a:pt x="0" y="2"/>
                    <a:pt x="0" y="2"/>
                  </a:cubicBezTo>
                  <a:cubicBezTo>
                    <a:pt x="0" y="2"/>
                    <a:pt x="0" y="2"/>
                    <a:pt x="0" y="3"/>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258"/>
            <p:cNvSpPr>
              <a:spLocks/>
            </p:cNvSpPr>
            <p:nvPr/>
          </p:nvSpPr>
          <p:spPr bwMode="auto">
            <a:xfrm>
              <a:off x="9964216" y="2975773"/>
              <a:ext cx="17463" cy="22225"/>
            </a:xfrm>
            <a:custGeom>
              <a:avLst/>
              <a:gdLst>
                <a:gd name="T0" fmla="*/ 4 w 11"/>
                <a:gd name="T1" fmla="*/ 14 h 14"/>
                <a:gd name="T2" fmla="*/ 11 w 11"/>
                <a:gd name="T3" fmla="*/ 13 h 14"/>
                <a:gd name="T4" fmla="*/ 7 w 11"/>
                <a:gd name="T5" fmla="*/ 0 h 14"/>
                <a:gd name="T6" fmla="*/ 0 w 11"/>
                <a:gd name="T7" fmla="*/ 2 h 14"/>
                <a:gd name="T8" fmla="*/ 4 w 11"/>
                <a:gd name="T9" fmla="*/ 14 h 14"/>
              </a:gdLst>
              <a:ahLst/>
              <a:cxnLst>
                <a:cxn ang="0">
                  <a:pos x="T0" y="T1"/>
                </a:cxn>
                <a:cxn ang="0">
                  <a:pos x="T2" y="T3"/>
                </a:cxn>
                <a:cxn ang="0">
                  <a:pos x="T4" y="T5"/>
                </a:cxn>
                <a:cxn ang="0">
                  <a:pos x="T6" y="T7"/>
                </a:cxn>
                <a:cxn ang="0">
                  <a:pos x="T8" y="T9"/>
                </a:cxn>
              </a:cxnLst>
              <a:rect l="0" t="0" r="r" b="b"/>
              <a:pathLst>
                <a:path w="11" h="14">
                  <a:moveTo>
                    <a:pt x="4" y="14"/>
                  </a:moveTo>
                  <a:lnTo>
                    <a:pt x="11" y="13"/>
                  </a:lnTo>
                  <a:lnTo>
                    <a:pt x="7" y="0"/>
                  </a:lnTo>
                  <a:lnTo>
                    <a:pt x="0" y="2"/>
                  </a:lnTo>
                  <a:lnTo>
                    <a:pt x="4" y="14"/>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Freeform 259"/>
            <p:cNvSpPr>
              <a:spLocks/>
            </p:cNvSpPr>
            <p:nvPr/>
          </p:nvSpPr>
          <p:spPr bwMode="auto">
            <a:xfrm>
              <a:off x="9964216" y="2975773"/>
              <a:ext cx="17463" cy="22225"/>
            </a:xfrm>
            <a:custGeom>
              <a:avLst/>
              <a:gdLst>
                <a:gd name="T0" fmla="*/ 4 w 11"/>
                <a:gd name="T1" fmla="*/ 14 h 14"/>
                <a:gd name="T2" fmla="*/ 11 w 11"/>
                <a:gd name="T3" fmla="*/ 13 h 14"/>
                <a:gd name="T4" fmla="*/ 7 w 11"/>
                <a:gd name="T5" fmla="*/ 0 h 14"/>
                <a:gd name="T6" fmla="*/ 0 w 11"/>
                <a:gd name="T7" fmla="*/ 2 h 14"/>
                <a:gd name="T8" fmla="*/ 4 w 11"/>
                <a:gd name="T9" fmla="*/ 14 h 14"/>
              </a:gdLst>
              <a:ahLst/>
              <a:cxnLst>
                <a:cxn ang="0">
                  <a:pos x="T0" y="T1"/>
                </a:cxn>
                <a:cxn ang="0">
                  <a:pos x="T2" y="T3"/>
                </a:cxn>
                <a:cxn ang="0">
                  <a:pos x="T4" y="T5"/>
                </a:cxn>
                <a:cxn ang="0">
                  <a:pos x="T6" y="T7"/>
                </a:cxn>
                <a:cxn ang="0">
                  <a:pos x="T8" y="T9"/>
                </a:cxn>
              </a:cxnLst>
              <a:rect l="0" t="0" r="r" b="b"/>
              <a:pathLst>
                <a:path w="11" h="14">
                  <a:moveTo>
                    <a:pt x="4" y="14"/>
                  </a:moveTo>
                  <a:lnTo>
                    <a:pt x="11" y="13"/>
                  </a:lnTo>
                  <a:lnTo>
                    <a:pt x="7" y="0"/>
                  </a:lnTo>
                  <a:lnTo>
                    <a:pt x="0" y="2"/>
                  </a:lnTo>
                  <a:lnTo>
                    <a:pt x="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Oval 260"/>
            <p:cNvSpPr>
              <a:spLocks noChangeArrowheads="1"/>
            </p:cNvSpPr>
            <p:nvPr/>
          </p:nvSpPr>
          <p:spPr bwMode="auto">
            <a:xfrm>
              <a:off x="10454753" y="2870998"/>
              <a:ext cx="87313" cy="8572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261"/>
            <p:cNvSpPr>
              <a:spLocks noChangeArrowheads="1"/>
            </p:cNvSpPr>
            <p:nvPr/>
          </p:nvSpPr>
          <p:spPr bwMode="auto">
            <a:xfrm>
              <a:off x="10483328" y="2931323"/>
              <a:ext cx="30163" cy="74295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262"/>
            <p:cNvSpPr>
              <a:spLocks/>
            </p:cNvSpPr>
            <p:nvPr/>
          </p:nvSpPr>
          <p:spPr bwMode="auto">
            <a:xfrm>
              <a:off x="10489678" y="3472660"/>
              <a:ext cx="17463" cy="354012"/>
            </a:xfrm>
            <a:custGeom>
              <a:avLst/>
              <a:gdLst>
                <a:gd name="T0" fmla="*/ 0 w 12"/>
                <a:gd name="T1" fmla="*/ 0 h 240"/>
                <a:gd name="T2" fmla="*/ 0 w 12"/>
                <a:gd name="T3" fmla="*/ 234 h 240"/>
                <a:gd name="T4" fmla="*/ 6 w 12"/>
                <a:gd name="T5" fmla="*/ 240 h 240"/>
                <a:gd name="T6" fmla="*/ 12 w 12"/>
                <a:gd name="T7" fmla="*/ 234 h 240"/>
                <a:gd name="T8" fmla="*/ 12 w 12"/>
                <a:gd name="T9" fmla="*/ 0 h 240"/>
                <a:gd name="T10" fmla="*/ 0 w 12"/>
                <a:gd name="T11" fmla="*/ 0 h 240"/>
              </a:gdLst>
              <a:ahLst/>
              <a:cxnLst>
                <a:cxn ang="0">
                  <a:pos x="T0" y="T1"/>
                </a:cxn>
                <a:cxn ang="0">
                  <a:pos x="T2" y="T3"/>
                </a:cxn>
                <a:cxn ang="0">
                  <a:pos x="T4" y="T5"/>
                </a:cxn>
                <a:cxn ang="0">
                  <a:pos x="T6" y="T7"/>
                </a:cxn>
                <a:cxn ang="0">
                  <a:pos x="T8" y="T9"/>
                </a:cxn>
                <a:cxn ang="0">
                  <a:pos x="T10" y="T11"/>
                </a:cxn>
              </a:cxnLst>
              <a:rect l="0" t="0" r="r" b="b"/>
              <a:pathLst>
                <a:path w="12" h="240">
                  <a:moveTo>
                    <a:pt x="0" y="0"/>
                  </a:moveTo>
                  <a:cubicBezTo>
                    <a:pt x="0" y="234"/>
                    <a:pt x="0" y="234"/>
                    <a:pt x="0" y="234"/>
                  </a:cubicBezTo>
                  <a:cubicBezTo>
                    <a:pt x="0" y="238"/>
                    <a:pt x="2" y="240"/>
                    <a:pt x="6" y="240"/>
                  </a:cubicBezTo>
                  <a:cubicBezTo>
                    <a:pt x="9" y="240"/>
                    <a:pt x="12" y="238"/>
                    <a:pt x="12" y="234"/>
                  </a:cubicBezTo>
                  <a:cubicBezTo>
                    <a:pt x="12" y="0"/>
                    <a:pt x="12" y="0"/>
                    <a:pt x="12" y="0"/>
                  </a:cubicBez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263"/>
            <p:cNvSpPr>
              <a:spLocks/>
            </p:cNvSpPr>
            <p:nvPr/>
          </p:nvSpPr>
          <p:spPr bwMode="auto">
            <a:xfrm>
              <a:off x="10483328" y="3532985"/>
              <a:ext cx="128588" cy="296862"/>
            </a:xfrm>
            <a:custGeom>
              <a:avLst/>
              <a:gdLst>
                <a:gd name="T0" fmla="*/ 19 w 87"/>
                <a:gd name="T1" fmla="*/ 0 h 201"/>
                <a:gd name="T2" fmla="*/ 0 w 87"/>
                <a:gd name="T3" fmla="*/ 7 h 201"/>
                <a:gd name="T4" fmla="*/ 30 w 87"/>
                <a:gd name="T5" fmla="*/ 89 h 201"/>
                <a:gd name="T6" fmla="*/ 34 w 87"/>
                <a:gd name="T7" fmla="*/ 88 h 201"/>
                <a:gd name="T8" fmla="*/ 73 w 87"/>
                <a:gd name="T9" fmla="*/ 196 h 201"/>
                <a:gd name="T10" fmla="*/ 82 w 87"/>
                <a:gd name="T11" fmla="*/ 199 h 201"/>
                <a:gd name="T12" fmla="*/ 85 w 87"/>
                <a:gd name="T13" fmla="*/ 191 h 201"/>
                <a:gd name="T14" fmla="*/ 46 w 87"/>
                <a:gd name="T15" fmla="*/ 83 h 201"/>
                <a:gd name="T16" fmla="*/ 49 w 87"/>
                <a:gd name="T17" fmla="*/ 82 h 201"/>
                <a:gd name="T18" fmla="*/ 19 w 87"/>
                <a:gd name="T19"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201">
                  <a:moveTo>
                    <a:pt x="19" y="0"/>
                  </a:moveTo>
                  <a:cubicBezTo>
                    <a:pt x="0" y="7"/>
                    <a:pt x="0" y="7"/>
                    <a:pt x="0" y="7"/>
                  </a:cubicBezTo>
                  <a:cubicBezTo>
                    <a:pt x="30" y="89"/>
                    <a:pt x="30" y="89"/>
                    <a:pt x="30" y="89"/>
                  </a:cubicBezTo>
                  <a:cubicBezTo>
                    <a:pt x="34" y="88"/>
                    <a:pt x="34" y="88"/>
                    <a:pt x="34" y="88"/>
                  </a:cubicBezTo>
                  <a:cubicBezTo>
                    <a:pt x="73" y="196"/>
                    <a:pt x="73" y="196"/>
                    <a:pt x="73" y="196"/>
                  </a:cubicBezTo>
                  <a:cubicBezTo>
                    <a:pt x="75" y="199"/>
                    <a:pt x="78" y="201"/>
                    <a:pt x="82" y="199"/>
                  </a:cubicBezTo>
                  <a:cubicBezTo>
                    <a:pt x="85" y="198"/>
                    <a:pt x="87" y="195"/>
                    <a:pt x="85" y="191"/>
                  </a:cubicBezTo>
                  <a:cubicBezTo>
                    <a:pt x="46" y="83"/>
                    <a:pt x="46" y="83"/>
                    <a:pt x="46" y="83"/>
                  </a:cubicBezTo>
                  <a:cubicBezTo>
                    <a:pt x="49" y="82"/>
                    <a:pt x="49" y="82"/>
                    <a:pt x="49" y="82"/>
                  </a:cubicBezTo>
                  <a:lnTo>
                    <a:pt x="19"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Freeform 264"/>
            <p:cNvSpPr>
              <a:spLocks/>
            </p:cNvSpPr>
            <p:nvPr/>
          </p:nvSpPr>
          <p:spPr bwMode="auto">
            <a:xfrm>
              <a:off x="10384903" y="3532985"/>
              <a:ext cx="127000" cy="296862"/>
            </a:xfrm>
            <a:custGeom>
              <a:avLst/>
              <a:gdLst>
                <a:gd name="T0" fmla="*/ 68 w 86"/>
                <a:gd name="T1" fmla="*/ 0 h 201"/>
                <a:gd name="T2" fmla="*/ 86 w 86"/>
                <a:gd name="T3" fmla="*/ 7 h 201"/>
                <a:gd name="T4" fmla="*/ 56 w 86"/>
                <a:gd name="T5" fmla="*/ 89 h 201"/>
                <a:gd name="T6" fmla="*/ 53 w 86"/>
                <a:gd name="T7" fmla="*/ 88 h 201"/>
                <a:gd name="T8" fmla="*/ 13 w 86"/>
                <a:gd name="T9" fmla="*/ 196 h 201"/>
                <a:gd name="T10" fmla="*/ 5 w 86"/>
                <a:gd name="T11" fmla="*/ 199 h 201"/>
                <a:gd name="T12" fmla="*/ 1 w 86"/>
                <a:gd name="T13" fmla="*/ 191 h 201"/>
                <a:gd name="T14" fmla="*/ 41 w 86"/>
                <a:gd name="T15" fmla="*/ 83 h 201"/>
                <a:gd name="T16" fmla="*/ 38 w 86"/>
                <a:gd name="T17" fmla="*/ 82 h 201"/>
                <a:gd name="T18" fmla="*/ 68 w 86"/>
                <a:gd name="T19"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201">
                  <a:moveTo>
                    <a:pt x="68" y="0"/>
                  </a:moveTo>
                  <a:cubicBezTo>
                    <a:pt x="86" y="7"/>
                    <a:pt x="86" y="7"/>
                    <a:pt x="86" y="7"/>
                  </a:cubicBezTo>
                  <a:cubicBezTo>
                    <a:pt x="56" y="89"/>
                    <a:pt x="56" y="89"/>
                    <a:pt x="56" y="89"/>
                  </a:cubicBezTo>
                  <a:cubicBezTo>
                    <a:pt x="53" y="88"/>
                    <a:pt x="53" y="88"/>
                    <a:pt x="53" y="88"/>
                  </a:cubicBezTo>
                  <a:cubicBezTo>
                    <a:pt x="13" y="196"/>
                    <a:pt x="13" y="196"/>
                    <a:pt x="13" y="196"/>
                  </a:cubicBezTo>
                  <a:cubicBezTo>
                    <a:pt x="12" y="199"/>
                    <a:pt x="8" y="201"/>
                    <a:pt x="5" y="199"/>
                  </a:cubicBezTo>
                  <a:cubicBezTo>
                    <a:pt x="2" y="198"/>
                    <a:pt x="0" y="195"/>
                    <a:pt x="1" y="191"/>
                  </a:cubicBezTo>
                  <a:cubicBezTo>
                    <a:pt x="41" y="83"/>
                    <a:pt x="41" y="83"/>
                    <a:pt x="41" y="83"/>
                  </a:cubicBezTo>
                  <a:cubicBezTo>
                    <a:pt x="38" y="82"/>
                    <a:pt x="38" y="82"/>
                    <a:pt x="38" y="82"/>
                  </a:cubicBezTo>
                  <a:lnTo>
                    <a:pt x="6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265"/>
            <p:cNvSpPr>
              <a:spLocks/>
            </p:cNvSpPr>
            <p:nvPr/>
          </p:nvSpPr>
          <p:spPr bwMode="auto">
            <a:xfrm>
              <a:off x="10384903" y="2870998"/>
              <a:ext cx="227013" cy="958850"/>
            </a:xfrm>
            <a:custGeom>
              <a:avLst/>
              <a:gdLst>
                <a:gd name="T0" fmla="*/ 152 w 154"/>
                <a:gd name="T1" fmla="*/ 641 h 651"/>
                <a:gd name="T2" fmla="*/ 113 w 154"/>
                <a:gd name="T3" fmla="*/ 533 h 651"/>
                <a:gd name="T4" fmla="*/ 116 w 154"/>
                <a:gd name="T5" fmla="*/ 532 h 651"/>
                <a:gd name="T6" fmla="*/ 87 w 154"/>
                <a:gd name="T7" fmla="*/ 452 h 651"/>
                <a:gd name="T8" fmla="*/ 87 w 154"/>
                <a:gd name="T9" fmla="*/ 58 h 651"/>
                <a:gd name="T10" fmla="*/ 106 w 154"/>
                <a:gd name="T11" fmla="*/ 30 h 651"/>
                <a:gd name="T12" fmla="*/ 77 w 154"/>
                <a:gd name="T13" fmla="*/ 0 h 651"/>
                <a:gd name="T14" fmla="*/ 47 w 154"/>
                <a:gd name="T15" fmla="*/ 30 h 651"/>
                <a:gd name="T16" fmla="*/ 67 w 154"/>
                <a:gd name="T17" fmla="*/ 58 h 651"/>
                <a:gd name="T18" fmla="*/ 67 w 154"/>
                <a:gd name="T19" fmla="*/ 452 h 651"/>
                <a:gd name="T20" fmla="*/ 38 w 154"/>
                <a:gd name="T21" fmla="*/ 532 h 651"/>
                <a:gd name="T22" fmla="*/ 41 w 154"/>
                <a:gd name="T23" fmla="*/ 533 h 651"/>
                <a:gd name="T24" fmla="*/ 1 w 154"/>
                <a:gd name="T25" fmla="*/ 641 h 651"/>
                <a:gd name="T26" fmla="*/ 5 w 154"/>
                <a:gd name="T27" fmla="*/ 649 h 651"/>
                <a:gd name="T28" fmla="*/ 13 w 154"/>
                <a:gd name="T29" fmla="*/ 646 h 651"/>
                <a:gd name="T30" fmla="*/ 53 w 154"/>
                <a:gd name="T31" fmla="*/ 538 h 651"/>
                <a:gd name="T32" fmla="*/ 56 w 154"/>
                <a:gd name="T33" fmla="*/ 539 h 651"/>
                <a:gd name="T34" fmla="*/ 67 w 154"/>
                <a:gd name="T35" fmla="*/ 510 h 651"/>
                <a:gd name="T36" fmla="*/ 67 w 154"/>
                <a:gd name="T37" fmla="*/ 546 h 651"/>
                <a:gd name="T38" fmla="*/ 71 w 154"/>
                <a:gd name="T39" fmla="*/ 546 h 651"/>
                <a:gd name="T40" fmla="*/ 71 w 154"/>
                <a:gd name="T41" fmla="*/ 643 h 651"/>
                <a:gd name="T42" fmla="*/ 77 w 154"/>
                <a:gd name="T43" fmla="*/ 649 h 651"/>
                <a:gd name="T44" fmla="*/ 83 w 154"/>
                <a:gd name="T45" fmla="*/ 643 h 651"/>
                <a:gd name="T46" fmla="*/ 83 w 154"/>
                <a:gd name="T47" fmla="*/ 546 h 651"/>
                <a:gd name="T48" fmla="*/ 87 w 154"/>
                <a:gd name="T49" fmla="*/ 546 h 651"/>
                <a:gd name="T50" fmla="*/ 87 w 154"/>
                <a:gd name="T51" fmla="*/ 510 h 651"/>
                <a:gd name="T52" fmla="*/ 97 w 154"/>
                <a:gd name="T53" fmla="*/ 539 h 651"/>
                <a:gd name="T54" fmla="*/ 101 w 154"/>
                <a:gd name="T55" fmla="*/ 538 h 651"/>
                <a:gd name="T56" fmla="*/ 140 w 154"/>
                <a:gd name="T57" fmla="*/ 646 h 651"/>
                <a:gd name="T58" fmla="*/ 149 w 154"/>
                <a:gd name="T59" fmla="*/ 649 h 651"/>
                <a:gd name="T60" fmla="*/ 152 w 154"/>
                <a:gd name="T61" fmla="*/ 64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4" h="651">
                  <a:moveTo>
                    <a:pt x="152" y="641"/>
                  </a:moveTo>
                  <a:cubicBezTo>
                    <a:pt x="113" y="533"/>
                    <a:pt x="113" y="533"/>
                    <a:pt x="113" y="533"/>
                  </a:cubicBezTo>
                  <a:cubicBezTo>
                    <a:pt x="116" y="532"/>
                    <a:pt x="116" y="532"/>
                    <a:pt x="116" y="532"/>
                  </a:cubicBezTo>
                  <a:cubicBezTo>
                    <a:pt x="87" y="452"/>
                    <a:pt x="87" y="452"/>
                    <a:pt x="87" y="452"/>
                  </a:cubicBezTo>
                  <a:cubicBezTo>
                    <a:pt x="87" y="58"/>
                    <a:pt x="87" y="58"/>
                    <a:pt x="87" y="58"/>
                  </a:cubicBezTo>
                  <a:cubicBezTo>
                    <a:pt x="98" y="54"/>
                    <a:pt x="106" y="43"/>
                    <a:pt x="106" y="30"/>
                  </a:cubicBezTo>
                  <a:cubicBezTo>
                    <a:pt x="106" y="14"/>
                    <a:pt x="93" y="0"/>
                    <a:pt x="77" y="0"/>
                  </a:cubicBezTo>
                  <a:cubicBezTo>
                    <a:pt x="61" y="0"/>
                    <a:pt x="47" y="14"/>
                    <a:pt x="47" y="30"/>
                  </a:cubicBezTo>
                  <a:cubicBezTo>
                    <a:pt x="47" y="43"/>
                    <a:pt x="55" y="54"/>
                    <a:pt x="67" y="58"/>
                  </a:cubicBezTo>
                  <a:cubicBezTo>
                    <a:pt x="67" y="452"/>
                    <a:pt x="67" y="452"/>
                    <a:pt x="67" y="452"/>
                  </a:cubicBezTo>
                  <a:cubicBezTo>
                    <a:pt x="38" y="532"/>
                    <a:pt x="38" y="532"/>
                    <a:pt x="38" y="532"/>
                  </a:cubicBezTo>
                  <a:cubicBezTo>
                    <a:pt x="41" y="533"/>
                    <a:pt x="41" y="533"/>
                    <a:pt x="41" y="533"/>
                  </a:cubicBezTo>
                  <a:cubicBezTo>
                    <a:pt x="1" y="641"/>
                    <a:pt x="1" y="641"/>
                    <a:pt x="1" y="641"/>
                  </a:cubicBezTo>
                  <a:cubicBezTo>
                    <a:pt x="0" y="645"/>
                    <a:pt x="2" y="648"/>
                    <a:pt x="5" y="649"/>
                  </a:cubicBezTo>
                  <a:cubicBezTo>
                    <a:pt x="8" y="651"/>
                    <a:pt x="12" y="649"/>
                    <a:pt x="13" y="646"/>
                  </a:cubicBezTo>
                  <a:cubicBezTo>
                    <a:pt x="53" y="538"/>
                    <a:pt x="53" y="538"/>
                    <a:pt x="53" y="538"/>
                  </a:cubicBezTo>
                  <a:cubicBezTo>
                    <a:pt x="56" y="539"/>
                    <a:pt x="56" y="539"/>
                    <a:pt x="56" y="539"/>
                  </a:cubicBezTo>
                  <a:cubicBezTo>
                    <a:pt x="67" y="510"/>
                    <a:pt x="67" y="510"/>
                    <a:pt x="67" y="510"/>
                  </a:cubicBezTo>
                  <a:cubicBezTo>
                    <a:pt x="67" y="546"/>
                    <a:pt x="67" y="546"/>
                    <a:pt x="67" y="546"/>
                  </a:cubicBezTo>
                  <a:cubicBezTo>
                    <a:pt x="71" y="546"/>
                    <a:pt x="71" y="546"/>
                    <a:pt x="71" y="546"/>
                  </a:cubicBezTo>
                  <a:cubicBezTo>
                    <a:pt x="71" y="643"/>
                    <a:pt x="71" y="643"/>
                    <a:pt x="71" y="643"/>
                  </a:cubicBezTo>
                  <a:cubicBezTo>
                    <a:pt x="71" y="647"/>
                    <a:pt x="73" y="649"/>
                    <a:pt x="77" y="649"/>
                  </a:cubicBezTo>
                  <a:cubicBezTo>
                    <a:pt x="80" y="649"/>
                    <a:pt x="83" y="647"/>
                    <a:pt x="83" y="643"/>
                  </a:cubicBezTo>
                  <a:cubicBezTo>
                    <a:pt x="83" y="546"/>
                    <a:pt x="83" y="546"/>
                    <a:pt x="83" y="546"/>
                  </a:cubicBezTo>
                  <a:cubicBezTo>
                    <a:pt x="87" y="546"/>
                    <a:pt x="87" y="546"/>
                    <a:pt x="87" y="546"/>
                  </a:cubicBezTo>
                  <a:cubicBezTo>
                    <a:pt x="87" y="510"/>
                    <a:pt x="87" y="510"/>
                    <a:pt x="87" y="510"/>
                  </a:cubicBezTo>
                  <a:cubicBezTo>
                    <a:pt x="97" y="539"/>
                    <a:pt x="97" y="539"/>
                    <a:pt x="97" y="539"/>
                  </a:cubicBezTo>
                  <a:cubicBezTo>
                    <a:pt x="101" y="538"/>
                    <a:pt x="101" y="538"/>
                    <a:pt x="101" y="538"/>
                  </a:cubicBezTo>
                  <a:cubicBezTo>
                    <a:pt x="140" y="646"/>
                    <a:pt x="140" y="646"/>
                    <a:pt x="140" y="646"/>
                  </a:cubicBezTo>
                  <a:cubicBezTo>
                    <a:pt x="142" y="649"/>
                    <a:pt x="145" y="651"/>
                    <a:pt x="149" y="649"/>
                  </a:cubicBezTo>
                  <a:cubicBezTo>
                    <a:pt x="152" y="648"/>
                    <a:pt x="154" y="645"/>
                    <a:pt x="152" y="641"/>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Freeform 266"/>
            <p:cNvSpPr>
              <a:spLocks/>
            </p:cNvSpPr>
            <p:nvPr/>
          </p:nvSpPr>
          <p:spPr bwMode="auto">
            <a:xfrm>
              <a:off x="9968978" y="2923385"/>
              <a:ext cx="123825" cy="93662"/>
            </a:xfrm>
            <a:custGeom>
              <a:avLst/>
              <a:gdLst>
                <a:gd name="T0" fmla="*/ 78 w 78"/>
                <a:gd name="T1" fmla="*/ 37 h 59"/>
                <a:gd name="T2" fmla="*/ 12 w 78"/>
                <a:gd name="T3" fmla="*/ 59 h 59"/>
                <a:gd name="T4" fmla="*/ 0 w 78"/>
                <a:gd name="T5" fmla="*/ 21 h 59"/>
                <a:gd name="T6" fmla="*/ 66 w 78"/>
                <a:gd name="T7" fmla="*/ 0 h 59"/>
                <a:gd name="T8" fmla="*/ 78 w 78"/>
                <a:gd name="T9" fmla="*/ 37 h 59"/>
              </a:gdLst>
              <a:ahLst/>
              <a:cxnLst>
                <a:cxn ang="0">
                  <a:pos x="T0" y="T1"/>
                </a:cxn>
                <a:cxn ang="0">
                  <a:pos x="T2" y="T3"/>
                </a:cxn>
                <a:cxn ang="0">
                  <a:pos x="T4" y="T5"/>
                </a:cxn>
                <a:cxn ang="0">
                  <a:pos x="T6" y="T7"/>
                </a:cxn>
                <a:cxn ang="0">
                  <a:pos x="T8" y="T9"/>
                </a:cxn>
              </a:cxnLst>
              <a:rect l="0" t="0" r="r" b="b"/>
              <a:pathLst>
                <a:path w="78" h="59">
                  <a:moveTo>
                    <a:pt x="78" y="37"/>
                  </a:moveTo>
                  <a:lnTo>
                    <a:pt x="12" y="59"/>
                  </a:lnTo>
                  <a:lnTo>
                    <a:pt x="0" y="21"/>
                  </a:lnTo>
                  <a:lnTo>
                    <a:pt x="66" y="0"/>
                  </a:lnTo>
                  <a:lnTo>
                    <a:pt x="78" y="3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267"/>
            <p:cNvSpPr>
              <a:spLocks/>
            </p:cNvSpPr>
            <p:nvPr/>
          </p:nvSpPr>
          <p:spPr bwMode="auto">
            <a:xfrm>
              <a:off x="9968978" y="2923385"/>
              <a:ext cx="123825" cy="93662"/>
            </a:xfrm>
            <a:custGeom>
              <a:avLst/>
              <a:gdLst>
                <a:gd name="T0" fmla="*/ 78 w 78"/>
                <a:gd name="T1" fmla="*/ 37 h 59"/>
                <a:gd name="T2" fmla="*/ 12 w 78"/>
                <a:gd name="T3" fmla="*/ 59 h 59"/>
                <a:gd name="T4" fmla="*/ 0 w 78"/>
                <a:gd name="T5" fmla="*/ 21 h 59"/>
                <a:gd name="T6" fmla="*/ 66 w 78"/>
                <a:gd name="T7" fmla="*/ 0 h 59"/>
                <a:gd name="T8" fmla="*/ 78 w 78"/>
                <a:gd name="T9" fmla="*/ 37 h 59"/>
              </a:gdLst>
              <a:ahLst/>
              <a:cxnLst>
                <a:cxn ang="0">
                  <a:pos x="T0" y="T1"/>
                </a:cxn>
                <a:cxn ang="0">
                  <a:pos x="T2" y="T3"/>
                </a:cxn>
                <a:cxn ang="0">
                  <a:pos x="T4" y="T5"/>
                </a:cxn>
                <a:cxn ang="0">
                  <a:pos x="T6" y="T7"/>
                </a:cxn>
                <a:cxn ang="0">
                  <a:pos x="T8" y="T9"/>
                </a:cxn>
              </a:cxnLst>
              <a:rect l="0" t="0" r="r" b="b"/>
              <a:pathLst>
                <a:path w="78" h="59">
                  <a:moveTo>
                    <a:pt x="78" y="37"/>
                  </a:moveTo>
                  <a:lnTo>
                    <a:pt x="12" y="59"/>
                  </a:lnTo>
                  <a:lnTo>
                    <a:pt x="0" y="21"/>
                  </a:lnTo>
                  <a:lnTo>
                    <a:pt x="66" y="0"/>
                  </a:lnTo>
                  <a:lnTo>
                    <a:pt x="78" y="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268"/>
            <p:cNvSpPr>
              <a:spLocks/>
            </p:cNvSpPr>
            <p:nvPr/>
          </p:nvSpPr>
          <p:spPr bwMode="auto">
            <a:xfrm>
              <a:off x="10035653" y="2797973"/>
              <a:ext cx="338138" cy="212725"/>
            </a:xfrm>
            <a:custGeom>
              <a:avLst/>
              <a:gdLst>
                <a:gd name="T0" fmla="*/ 213 w 213"/>
                <a:gd name="T1" fmla="*/ 86 h 134"/>
                <a:gd name="T2" fmla="*/ 19 w 213"/>
                <a:gd name="T3" fmla="*/ 134 h 134"/>
                <a:gd name="T4" fmla="*/ 0 w 213"/>
                <a:gd name="T5" fmla="*/ 74 h 134"/>
                <a:gd name="T6" fmla="*/ 185 w 213"/>
                <a:gd name="T7" fmla="*/ 0 h 134"/>
                <a:gd name="T8" fmla="*/ 213 w 213"/>
                <a:gd name="T9" fmla="*/ 86 h 134"/>
              </a:gdLst>
              <a:ahLst/>
              <a:cxnLst>
                <a:cxn ang="0">
                  <a:pos x="T0" y="T1"/>
                </a:cxn>
                <a:cxn ang="0">
                  <a:pos x="T2" y="T3"/>
                </a:cxn>
                <a:cxn ang="0">
                  <a:pos x="T4" y="T5"/>
                </a:cxn>
                <a:cxn ang="0">
                  <a:pos x="T6" y="T7"/>
                </a:cxn>
                <a:cxn ang="0">
                  <a:pos x="T8" y="T9"/>
                </a:cxn>
              </a:cxnLst>
              <a:rect l="0" t="0" r="r" b="b"/>
              <a:pathLst>
                <a:path w="213" h="134">
                  <a:moveTo>
                    <a:pt x="213" y="86"/>
                  </a:moveTo>
                  <a:lnTo>
                    <a:pt x="19" y="134"/>
                  </a:lnTo>
                  <a:lnTo>
                    <a:pt x="0" y="74"/>
                  </a:lnTo>
                  <a:lnTo>
                    <a:pt x="185" y="0"/>
                  </a:lnTo>
                  <a:lnTo>
                    <a:pt x="213" y="8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269"/>
            <p:cNvSpPr>
              <a:spLocks/>
            </p:cNvSpPr>
            <p:nvPr/>
          </p:nvSpPr>
          <p:spPr bwMode="auto">
            <a:xfrm>
              <a:off x="10035653" y="2797973"/>
              <a:ext cx="338138" cy="212725"/>
            </a:xfrm>
            <a:custGeom>
              <a:avLst/>
              <a:gdLst>
                <a:gd name="T0" fmla="*/ 213 w 213"/>
                <a:gd name="T1" fmla="*/ 86 h 134"/>
                <a:gd name="T2" fmla="*/ 19 w 213"/>
                <a:gd name="T3" fmla="*/ 134 h 134"/>
                <a:gd name="T4" fmla="*/ 0 w 213"/>
                <a:gd name="T5" fmla="*/ 74 h 134"/>
                <a:gd name="T6" fmla="*/ 185 w 213"/>
                <a:gd name="T7" fmla="*/ 0 h 134"/>
                <a:gd name="T8" fmla="*/ 213 w 213"/>
                <a:gd name="T9" fmla="*/ 86 h 134"/>
              </a:gdLst>
              <a:ahLst/>
              <a:cxnLst>
                <a:cxn ang="0">
                  <a:pos x="T0" y="T1"/>
                </a:cxn>
                <a:cxn ang="0">
                  <a:pos x="T2" y="T3"/>
                </a:cxn>
                <a:cxn ang="0">
                  <a:pos x="T4" y="T5"/>
                </a:cxn>
                <a:cxn ang="0">
                  <a:pos x="T6" y="T7"/>
                </a:cxn>
                <a:cxn ang="0">
                  <a:pos x="T8" y="T9"/>
                </a:cxn>
              </a:cxnLst>
              <a:rect l="0" t="0" r="r" b="b"/>
              <a:pathLst>
                <a:path w="213" h="134">
                  <a:moveTo>
                    <a:pt x="213" y="86"/>
                  </a:moveTo>
                  <a:lnTo>
                    <a:pt x="19" y="134"/>
                  </a:lnTo>
                  <a:lnTo>
                    <a:pt x="0" y="74"/>
                  </a:lnTo>
                  <a:lnTo>
                    <a:pt x="185" y="0"/>
                  </a:lnTo>
                  <a:lnTo>
                    <a:pt x="213"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270"/>
            <p:cNvSpPr>
              <a:spLocks/>
            </p:cNvSpPr>
            <p:nvPr/>
          </p:nvSpPr>
          <p:spPr bwMode="auto">
            <a:xfrm>
              <a:off x="10035653" y="2797973"/>
              <a:ext cx="338138" cy="212725"/>
            </a:xfrm>
            <a:custGeom>
              <a:avLst/>
              <a:gdLst>
                <a:gd name="T0" fmla="*/ 213 w 213"/>
                <a:gd name="T1" fmla="*/ 86 h 134"/>
                <a:gd name="T2" fmla="*/ 19 w 213"/>
                <a:gd name="T3" fmla="*/ 134 h 134"/>
                <a:gd name="T4" fmla="*/ 0 w 213"/>
                <a:gd name="T5" fmla="*/ 74 h 134"/>
                <a:gd name="T6" fmla="*/ 185 w 213"/>
                <a:gd name="T7" fmla="*/ 0 h 134"/>
                <a:gd name="T8" fmla="*/ 213 w 213"/>
                <a:gd name="T9" fmla="*/ 86 h 134"/>
              </a:gdLst>
              <a:ahLst/>
              <a:cxnLst>
                <a:cxn ang="0">
                  <a:pos x="T0" y="T1"/>
                </a:cxn>
                <a:cxn ang="0">
                  <a:pos x="T2" y="T3"/>
                </a:cxn>
                <a:cxn ang="0">
                  <a:pos x="T4" y="T5"/>
                </a:cxn>
                <a:cxn ang="0">
                  <a:pos x="T6" y="T7"/>
                </a:cxn>
                <a:cxn ang="0">
                  <a:pos x="T8" y="T9"/>
                </a:cxn>
              </a:cxnLst>
              <a:rect l="0" t="0" r="r" b="b"/>
              <a:pathLst>
                <a:path w="213" h="134">
                  <a:moveTo>
                    <a:pt x="213" y="86"/>
                  </a:moveTo>
                  <a:lnTo>
                    <a:pt x="19" y="134"/>
                  </a:lnTo>
                  <a:lnTo>
                    <a:pt x="0" y="74"/>
                  </a:lnTo>
                  <a:lnTo>
                    <a:pt x="185" y="0"/>
                  </a:lnTo>
                  <a:lnTo>
                    <a:pt x="213" y="8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71"/>
            <p:cNvSpPr>
              <a:spLocks/>
            </p:cNvSpPr>
            <p:nvPr/>
          </p:nvSpPr>
          <p:spPr bwMode="auto">
            <a:xfrm>
              <a:off x="10035653" y="2797973"/>
              <a:ext cx="338138" cy="212725"/>
            </a:xfrm>
            <a:custGeom>
              <a:avLst/>
              <a:gdLst>
                <a:gd name="T0" fmla="*/ 213 w 213"/>
                <a:gd name="T1" fmla="*/ 86 h 134"/>
                <a:gd name="T2" fmla="*/ 19 w 213"/>
                <a:gd name="T3" fmla="*/ 134 h 134"/>
                <a:gd name="T4" fmla="*/ 0 w 213"/>
                <a:gd name="T5" fmla="*/ 74 h 134"/>
                <a:gd name="T6" fmla="*/ 185 w 213"/>
                <a:gd name="T7" fmla="*/ 0 h 134"/>
                <a:gd name="T8" fmla="*/ 213 w 213"/>
                <a:gd name="T9" fmla="*/ 86 h 134"/>
              </a:gdLst>
              <a:ahLst/>
              <a:cxnLst>
                <a:cxn ang="0">
                  <a:pos x="T0" y="T1"/>
                </a:cxn>
                <a:cxn ang="0">
                  <a:pos x="T2" y="T3"/>
                </a:cxn>
                <a:cxn ang="0">
                  <a:pos x="T4" y="T5"/>
                </a:cxn>
                <a:cxn ang="0">
                  <a:pos x="T6" y="T7"/>
                </a:cxn>
                <a:cxn ang="0">
                  <a:pos x="T8" y="T9"/>
                </a:cxn>
              </a:cxnLst>
              <a:rect l="0" t="0" r="r" b="b"/>
              <a:pathLst>
                <a:path w="213" h="134">
                  <a:moveTo>
                    <a:pt x="213" y="86"/>
                  </a:moveTo>
                  <a:lnTo>
                    <a:pt x="19" y="134"/>
                  </a:lnTo>
                  <a:lnTo>
                    <a:pt x="0" y="74"/>
                  </a:lnTo>
                  <a:lnTo>
                    <a:pt x="185" y="0"/>
                  </a:lnTo>
                  <a:lnTo>
                    <a:pt x="213"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272"/>
            <p:cNvSpPr>
              <a:spLocks/>
            </p:cNvSpPr>
            <p:nvPr/>
          </p:nvSpPr>
          <p:spPr bwMode="auto">
            <a:xfrm>
              <a:off x="10210278" y="2834485"/>
              <a:ext cx="69850" cy="131762"/>
            </a:xfrm>
            <a:custGeom>
              <a:avLst/>
              <a:gdLst>
                <a:gd name="T0" fmla="*/ 24 w 44"/>
                <a:gd name="T1" fmla="*/ 83 h 83"/>
                <a:gd name="T2" fmla="*/ 44 w 44"/>
                <a:gd name="T3" fmla="*/ 78 h 83"/>
                <a:gd name="T4" fmla="*/ 18 w 44"/>
                <a:gd name="T5" fmla="*/ 0 h 83"/>
                <a:gd name="T6" fmla="*/ 0 w 44"/>
                <a:gd name="T7" fmla="*/ 8 h 83"/>
                <a:gd name="T8" fmla="*/ 24 w 44"/>
                <a:gd name="T9" fmla="*/ 83 h 83"/>
              </a:gdLst>
              <a:ahLst/>
              <a:cxnLst>
                <a:cxn ang="0">
                  <a:pos x="T0" y="T1"/>
                </a:cxn>
                <a:cxn ang="0">
                  <a:pos x="T2" y="T3"/>
                </a:cxn>
                <a:cxn ang="0">
                  <a:pos x="T4" y="T5"/>
                </a:cxn>
                <a:cxn ang="0">
                  <a:pos x="T6" y="T7"/>
                </a:cxn>
                <a:cxn ang="0">
                  <a:pos x="T8" y="T9"/>
                </a:cxn>
              </a:cxnLst>
              <a:rect l="0" t="0" r="r" b="b"/>
              <a:pathLst>
                <a:path w="44" h="83">
                  <a:moveTo>
                    <a:pt x="24" y="83"/>
                  </a:moveTo>
                  <a:lnTo>
                    <a:pt x="44" y="78"/>
                  </a:lnTo>
                  <a:lnTo>
                    <a:pt x="18" y="0"/>
                  </a:lnTo>
                  <a:lnTo>
                    <a:pt x="0" y="8"/>
                  </a:lnTo>
                  <a:lnTo>
                    <a:pt x="24" y="83"/>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273"/>
            <p:cNvSpPr>
              <a:spLocks/>
            </p:cNvSpPr>
            <p:nvPr/>
          </p:nvSpPr>
          <p:spPr bwMode="auto">
            <a:xfrm>
              <a:off x="10210278" y="2834485"/>
              <a:ext cx="69850" cy="131762"/>
            </a:xfrm>
            <a:custGeom>
              <a:avLst/>
              <a:gdLst>
                <a:gd name="T0" fmla="*/ 24 w 44"/>
                <a:gd name="T1" fmla="*/ 83 h 83"/>
                <a:gd name="T2" fmla="*/ 44 w 44"/>
                <a:gd name="T3" fmla="*/ 78 h 83"/>
                <a:gd name="T4" fmla="*/ 18 w 44"/>
                <a:gd name="T5" fmla="*/ 0 h 83"/>
                <a:gd name="T6" fmla="*/ 0 w 44"/>
                <a:gd name="T7" fmla="*/ 8 h 83"/>
                <a:gd name="T8" fmla="*/ 24 w 44"/>
                <a:gd name="T9" fmla="*/ 83 h 83"/>
              </a:gdLst>
              <a:ahLst/>
              <a:cxnLst>
                <a:cxn ang="0">
                  <a:pos x="T0" y="T1"/>
                </a:cxn>
                <a:cxn ang="0">
                  <a:pos x="T2" y="T3"/>
                </a:cxn>
                <a:cxn ang="0">
                  <a:pos x="T4" y="T5"/>
                </a:cxn>
                <a:cxn ang="0">
                  <a:pos x="T6" y="T7"/>
                </a:cxn>
                <a:cxn ang="0">
                  <a:pos x="T8" y="T9"/>
                </a:cxn>
              </a:cxnLst>
              <a:rect l="0" t="0" r="r" b="b"/>
              <a:pathLst>
                <a:path w="44" h="83">
                  <a:moveTo>
                    <a:pt x="24" y="83"/>
                  </a:moveTo>
                  <a:lnTo>
                    <a:pt x="44" y="78"/>
                  </a:lnTo>
                  <a:lnTo>
                    <a:pt x="18" y="0"/>
                  </a:lnTo>
                  <a:lnTo>
                    <a:pt x="0" y="8"/>
                  </a:lnTo>
                  <a:lnTo>
                    <a:pt x="2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274"/>
            <p:cNvSpPr>
              <a:spLocks/>
            </p:cNvSpPr>
            <p:nvPr/>
          </p:nvSpPr>
          <p:spPr bwMode="auto">
            <a:xfrm>
              <a:off x="10010253" y="2934498"/>
              <a:ext cx="50800" cy="68262"/>
            </a:xfrm>
            <a:custGeom>
              <a:avLst/>
              <a:gdLst>
                <a:gd name="T0" fmla="*/ 12 w 32"/>
                <a:gd name="T1" fmla="*/ 43 h 43"/>
                <a:gd name="T2" fmla="*/ 32 w 32"/>
                <a:gd name="T3" fmla="*/ 37 h 43"/>
                <a:gd name="T4" fmla="*/ 20 w 32"/>
                <a:gd name="T5" fmla="*/ 0 h 43"/>
                <a:gd name="T6" fmla="*/ 0 w 32"/>
                <a:gd name="T7" fmla="*/ 6 h 43"/>
                <a:gd name="T8" fmla="*/ 12 w 32"/>
                <a:gd name="T9" fmla="*/ 43 h 43"/>
              </a:gdLst>
              <a:ahLst/>
              <a:cxnLst>
                <a:cxn ang="0">
                  <a:pos x="T0" y="T1"/>
                </a:cxn>
                <a:cxn ang="0">
                  <a:pos x="T2" y="T3"/>
                </a:cxn>
                <a:cxn ang="0">
                  <a:pos x="T4" y="T5"/>
                </a:cxn>
                <a:cxn ang="0">
                  <a:pos x="T6" y="T7"/>
                </a:cxn>
                <a:cxn ang="0">
                  <a:pos x="T8" y="T9"/>
                </a:cxn>
              </a:cxnLst>
              <a:rect l="0" t="0" r="r" b="b"/>
              <a:pathLst>
                <a:path w="32" h="43">
                  <a:moveTo>
                    <a:pt x="12" y="43"/>
                  </a:moveTo>
                  <a:lnTo>
                    <a:pt x="32" y="37"/>
                  </a:lnTo>
                  <a:lnTo>
                    <a:pt x="20" y="0"/>
                  </a:lnTo>
                  <a:lnTo>
                    <a:pt x="0" y="6"/>
                  </a:lnTo>
                  <a:lnTo>
                    <a:pt x="12" y="43"/>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275"/>
            <p:cNvSpPr>
              <a:spLocks/>
            </p:cNvSpPr>
            <p:nvPr/>
          </p:nvSpPr>
          <p:spPr bwMode="auto">
            <a:xfrm>
              <a:off x="10010253" y="2934498"/>
              <a:ext cx="50800" cy="68262"/>
            </a:xfrm>
            <a:custGeom>
              <a:avLst/>
              <a:gdLst>
                <a:gd name="T0" fmla="*/ 12 w 32"/>
                <a:gd name="T1" fmla="*/ 43 h 43"/>
                <a:gd name="T2" fmla="*/ 32 w 32"/>
                <a:gd name="T3" fmla="*/ 37 h 43"/>
                <a:gd name="T4" fmla="*/ 20 w 32"/>
                <a:gd name="T5" fmla="*/ 0 h 43"/>
                <a:gd name="T6" fmla="*/ 0 w 32"/>
                <a:gd name="T7" fmla="*/ 6 h 43"/>
                <a:gd name="T8" fmla="*/ 12 w 32"/>
                <a:gd name="T9" fmla="*/ 43 h 43"/>
              </a:gdLst>
              <a:ahLst/>
              <a:cxnLst>
                <a:cxn ang="0">
                  <a:pos x="T0" y="T1"/>
                </a:cxn>
                <a:cxn ang="0">
                  <a:pos x="T2" y="T3"/>
                </a:cxn>
                <a:cxn ang="0">
                  <a:pos x="T4" y="T5"/>
                </a:cxn>
                <a:cxn ang="0">
                  <a:pos x="T6" y="T7"/>
                </a:cxn>
                <a:cxn ang="0">
                  <a:pos x="T8" y="T9"/>
                </a:cxn>
              </a:cxnLst>
              <a:rect l="0" t="0" r="r" b="b"/>
              <a:pathLst>
                <a:path w="32" h="43">
                  <a:moveTo>
                    <a:pt x="12" y="43"/>
                  </a:moveTo>
                  <a:lnTo>
                    <a:pt x="32" y="37"/>
                  </a:lnTo>
                  <a:lnTo>
                    <a:pt x="20" y="0"/>
                  </a:lnTo>
                  <a:lnTo>
                    <a:pt x="0" y="6"/>
                  </a:lnTo>
                  <a:lnTo>
                    <a:pt x="12"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276"/>
            <p:cNvSpPr>
              <a:spLocks/>
            </p:cNvSpPr>
            <p:nvPr/>
          </p:nvSpPr>
          <p:spPr bwMode="auto">
            <a:xfrm>
              <a:off x="10234091" y="2613823"/>
              <a:ext cx="579438" cy="363537"/>
            </a:xfrm>
            <a:custGeom>
              <a:avLst/>
              <a:gdLst>
                <a:gd name="T0" fmla="*/ 365 w 365"/>
                <a:gd name="T1" fmla="*/ 147 h 229"/>
                <a:gd name="T2" fmla="*/ 32 w 365"/>
                <a:gd name="T3" fmla="*/ 229 h 229"/>
                <a:gd name="T4" fmla="*/ 0 w 365"/>
                <a:gd name="T5" fmla="*/ 127 h 229"/>
                <a:gd name="T6" fmla="*/ 318 w 365"/>
                <a:gd name="T7" fmla="*/ 0 h 229"/>
                <a:gd name="T8" fmla="*/ 365 w 365"/>
                <a:gd name="T9" fmla="*/ 147 h 229"/>
              </a:gdLst>
              <a:ahLst/>
              <a:cxnLst>
                <a:cxn ang="0">
                  <a:pos x="T0" y="T1"/>
                </a:cxn>
                <a:cxn ang="0">
                  <a:pos x="T2" y="T3"/>
                </a:cxn>
                <a:cxn ang="0">
                  <a:pos x="T4" y="T5"/>
                </a:cxn>
                <a:cxn ang="0">
                  <a:pos x="T6" y="T7"/>
                </a:cxn>
                <a:cxn ang="0">
                  <a:pos x="T8" y="T9"/>
                </a:cxn>
              </a:cxnLst>
              <a:rect l="0" t="0" r="r" b="b"/>
              <a:pathLst>
                <a:path w="365" h="229">
                  <a:moveTo>
                    <a:pt x="365" y="147"/>
                  </a:moveTo>
                  <a:lnTo>
                    <a:pt x="32" y="229"/>
                  </a:lnTo>
                  <a:lnTo>
                    <a:pt x="0" y="127"/>
                  </a:lnTo>
                  <a:lnTo>
                    <a:pt x="318" y="0"/>
                  </a:lnTo>
                  <a:lnTo>
                    <a:pt x="365" y="14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277"/>
            <p:cNvSpPr>
              <a:spLocks/>
            </p:cNvSpPr>
            <p:nvPr/>
          </p:nvSpPr>
          <p:spPr bwMode="auto">
            <a:xfrm>
              <a:off x="10234091" y="2613823"/>
              <a:ext cx="579438" cy="363537"/>
            </a:xfrm>
            <a:custGeom>
              <a:avLst/>
              <a:gdLst>
                <a:gd name="T0" fmla="*/ 365 w 365"/>
                <a:gd name="T1" fmla="*/ 147 h 229"/>
                <a:gd name="T2" fmla="*/ 32 w 365"/>
                <a:gd name="T3" fmla="*/ 229 h 229"/>
                <a:gd name="T4" fmla="*/ 0 w 365"/>
                <a:gd name="T5" fmla="*/ 127 h 229"/>
                <a:gd name="T6" fmla="*/ 318 w 365"/>
                <a:gd name="T7" fmla="*/ 0 h 229"/>
                <a:gd name="T8" fmla="*/ 365 w 365"/>
                <a:gd name="T9" fmla="*/ 147 h 229"/>
              </a:gdLst>
              <a:ahLst/>
              <a:cxnLst>
                <a:cxn ang="0">
                  <a:pos x="T0" y="T1"/>
                </a:cxn>
                <a:cxn ang="0">
                  <a:pos x="T2" y="T3"/>
                </a:cxn>
                <a:cxn ang="0">
                  <a:pos x="T4" y="T5"/>
                </a:cxn>
                <a:cxn ang="0">
                  <a:pos x="T6" y="T7"/>
                </a:cxn>
                <a:cxn ang="0">
                  <a:pos x="T8" y="T9"/>
                </a:cxn>
              </a:cxnLst>
              <a:rect l="0" t="0" r="r" b="b"/>
              <a:pathLst>
                <a:path w="365" h="229">
                  <a:moveTo>
                    <a:pt x="365" y="147"/>
                  </a:moveTo>
                  <a:lnTo>
                    <a:pt x="32" y="229"/>
                  </a:lnTo>
                  <a:lnTo>
                    <a:pt x="0" y="127"/>
                  </a:lnTo>
                  <a:lnTo>
                    <a:pt x="318" y="0"/>
                  </a:lnTo>
                  <a:lnTo>
                    <a:pt x="365"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Freeform 278"/>
            <p:cNvSpPr>
              <a:spLocks/>
            </p:cNvSpPr>
            <p:nvPr/>
          </p:nvSpPr>
          <p:spPr bwMode="auto">
            <a:xfrm>
              <a:off x="10042003" y="2877348"/>
              <a:ext cx="182563" cy="77787"/>
            </a:xfrm>
            <a:custGeom>
              <a:avLst/>
              <a:gdLst>
                <a:gd name="T0" fmla="*/ 111 w 115"/>
                <a:gd name="T1" fmla="*/ 0 h 49"/>
                <a:gd name="T2" fmla="*/ 0 w 115"/>
                <a:gd name="T3" fmla="*/ 38 h 49"/>
                <a:gd name="T4" fmla="*/ 0 w 115"/>
                <a:gd name="T5" fmla="*/ 39 h 49"/>
                <a:gd name="T6" fmla="*/ 3 w 115"/>
                <a:gd name="T7" fmla="*/ 49 h 49"/>
                <a:gd name="T8" fmla="*/ 115 w 115"/>
                <a:gd name="T9" fmla="*/ 11 h 49"/>
                <a:gd name="T10" fmla="*/ 114 w 115"/>
                <a:gd name="T11" fmla="*/ 7 h 49"/>
                <a:gd name="T12" fmla="*/ 111 w 115"/>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15" h="49">
                  <a:moveTo>
                    <a:pt x="111" y="0"/>
                  </a:moveTo>
                  <a:lnTo>
                    <a:pt x="0" y="38"/>
                  </a:lnTo>
                  <a:lnTo>
                    <a:pt x="0" y="39"/>
                  </a:lnTo>
                  <a:lnTo>
                    <a:pt x="3" y="49"/>
                  </a:lnTo>
                  <a:lnTo>
                    <a:pt x="115" y="11"/>
                  </a:lnTo>
                  <a:lnTo>
                    <a:pt x="114" y="7"/>
                  </a:lnTo>
                  <a:lnTo>
                    <a:pt x="111" y="0"/>
                  </a:lnTo>
                  <a:close/>
                </a:path>
              </a:pathLst>
            </a:custGeom>
            <a:solidFill>
              <a:srgbClr val="409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279"/>
            <p:cNvSpPr>
              <a:spLocks/>
            </p:cNvSpPr>
            <p:nvPr/>
          </p:nvSpPr>
          <p:spPr bwMode="auto">
            <a:xfrm>
              <a:off x="10042003" y="2877348"/>
              <a:ext cx="182563" cy="77787"/>
            </a:xfrm>
            <a:custGeom>
              <a:avLst/>
              <a:gdLst>
                <a:gd name="T0" fmla="*/ 111 w 115"/>
                <a:gd name="T1" fmla="*/ 0 h 49"/>
                <a:gd name="T2" fmla="*/ 0 w 115"/>
                <a:gd name="T3" fmla="*/ 38 h 49"/>
                <a:gd name="T4" fmla="*/ 0 w 115"/>
                <a:gd name="T5" fmla="*/ 39 h 49"/>
                <a:gd name="T6" fmla="*/ 3 w 115"/>
                <a:gd name="T7" fmla="*/ 49 h 49"/>
                <a:gd name="T8" fmla="*/ 115 w 115"/>
                <a:gd name="T9" fmla="*/ 11 h 49"/>
                <a:gd name="T10" fmla="*/ 114 w 115"/>
                <a:gd name="T11" fmla="*/ 7 h 49"/>
                <a:gd name="T12" fmla="*/ 111 w 115"/>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15" h="49">
                  <a:moveTo>
                    <a:pt x="111" y="0"/>
                  </a:moveTo>
                  <a:lnTo>
                    <a:pt x="0" y="38"/>
                  </a:lnTo>
                  <a:lnTo>
                    <a:pt x="0" y="39"/>
                  </a:lnTo>
                  <a:lnTo>
                    <a:pt x="3" y="49"/>
                  </a:lnTo>
                  <a:lnTo>
                    <a:pt x="115" y="11"/>
                  </a:lnTo>
                  <a:lnTo>
                    <a:pt x="114" y="7"/>
                  </a:lnTo>
                  <a:lnTo>
                    <a:pt x="1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280"/>
            <p:cNvSpPr>
              <a:spLocks/>
            </p:cNvSpPr>
            <p:nvPr/>
          </p:nvSpPr>
          <p:spPr bwMode="auto">
            <a:xfrm>
              <a:off x="10222978" y="2888460"/>
              <a:ext cx="1588" cy="6350"/>
            </a:xfrm>
            <a:custGeom>
              <a:avLst/>
              <a:gdLst>
                <a:gd name="T0" fmla="*/ 0 w 1"/>
                <a:gd name="T1" fmla="*/ 0 h 4"/>
                <a:gd name="T2" fmla="*/ 1 w 1"/>
                <a:gd name="T3" fmla="*/ 4 h 4"/>
                <a:gd name="T4" fmla="*/ 1 w 1"/>
                <a:gd name="T5" fmla="*/ 4 h 4"/>
                <a:gd name="T6" fmla="*/ 0 w 1"/>
                <a:gd name="T7" fmla="*/ 0 h 4"/>
              </a:gdLst>
              <a:ahLst/>
              <a:cxnLst>
                <a:cxn ang="0">
                  <a:pos x="T0" y="T1"/>
                </a:cxn>
                <a:cxn ang="0">
                  <a:pos x="T2" y="T3"/>
                </a:cxn>
                <a:cxn ang="0">
                  <a:pos x="T4" y="T5"/>
                </a:cxn>
                <a:cxn ang="0">
                  <a:pos x="T6" y="T7"/>
                </a:cxn>
              </a:cxnLst>
              <a:rect l="0" t="0" r="r" b="b"/>
              <a:pathLst>
                <a:path w="1" h="4">
                  <a:moveTo>
                    <a:pt x="0" y="0"/>
                  </a:moveTo>
                  <a:lnTo>
                    <a:pt x="1" y="4"/>
                  </a:lnTo>
                  <a:lnTo>
                    <a:pt x="1" y="4"/>
                  </a:lnTo>
                  <a:lnTo>
                    <a:pt x="0" y="0"/>
                  </a:lnTo>
                  <a:close/>
                </a:path>
              </a:pathLst>
            </a:custGeom>
            <a:solidFill>
              <a:srgbClr val="3D7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Freeform 281"/>
            <p:cNvSpPr>
              <a:spLocks/>
            </p:cNvSpPr>
            <p:nvPr/>
          </p:nvSpPr>
          <p:spPr bwMode="auto">
            <a:xfrm>
              <a:off x="10222978" y="2888460"/>
              <a:ext cx="1588" cy="6350"/>
            </a:xfrm>
            <a:custGeom>
              <a:avLst/>
              <a:gdLst>
                <a:gd name="T0" fmla="*/ 0 w 1"/>
                <a:gd name="T1" fmla="*/ 0 h 4"/>
                <a:gd name="T2" fmla="*/ 1 w 1"/>
                <a:gd name="T3" fmla="*/ 4 h 4"/>
                <a:gd name="T4" fmla="*/ 1 w 1"/>
                <a:gd name="T5" fmla="*/ 4 h 4"/>
                <a:gd name="T6" fmla="*/ 0 w 1"/>
                <a:gd name="T7" fmla="*/ 0 h 4"/>
              </a:gdLst>
              <a:ahLst/>
              <a:cxnLst>
                <a:cxn ang="0">
                  <a:pos x="T0" y="T1"/>
                </a:cxn>
                <a:cxn ang="0">
                  <a:pos x="T2" y="T3"/>
                </a:cxn>
                <a:cxn ang="0">
                  <a:pos x="T4" y="T5"/>
                </a:cxn>
                <a:cxn ang="0">
                  <a:pos x="T6" y="T7"/>
                </a:cxn>
              </a:cxnLst>
              <a:rect l="0" t="0" r="r" b="b"/>
              <a:pathLst>
                <a:path w="1" h="4">
                  <a:moveTo>
                    <a:pt x="0" y="0"/>
                  </a:moveTo>
                  <a:lnTo>
                    <a:pt x="1" y="4"/>
                  </a:lnTo>
                  <a:lnTo>
                    <a:pt x="1"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Freeform 282"/>
            <p:cNvSpPr>
              <a:spLocks/>
            </p:cNvSpPr>
            <p:nvPr/>
          </p:nvSpPr>
          <p:spPr bwMode="auto">
            <a:xfrm>
              <a:off x="10042003" y="2937673"/>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3D7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283"/>
            <p:cNvSpPr>
              <a:spLocks/>
            </p:cNvSpPr>
            <p:nvPr/>
          </p:nvSpPr>
          <p:spPr bwMode="auto">
            <a:xfrm>
              <a:off x="10042003" y="2937673"/>
              <a:ext cx="0" cy="1587"/>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Freeform 284"/>
            <p:cNvSpPr>
              <a:spLocks/>
            </p:cNvSpPr>
            <p:nvPr/>
          </p:nvSpPr>
          <p:spPr bwMode="auto">
            <a:xfrm>
              <a:off x="9973741" y="2972598"/>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Freeform 285"/>
            <p:cNvSpPr>
              <a:spLocks/>
            </p:cNvSpPr>
            <p:nvPr/>
          </p:nvSpPr>
          <p:spPr bwMode="auto">
            <a:xfrm>
              <a:off x="9973741" y="2972598"/>
              <a:ext cx="1588" cy="1587"/>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Freeform 286"/>
            <p:cNvSpPr>
              <a:spLocks/>
            </p:cNvSpPr>
            <p:nvPr/>
          </p:nvSpPr>
          <p:spPr bwMode="auto">
            <a:xfrm>
              <a:off x="9973741" y="2956723"/>
              <a:ext cx="44450" cy="22225"/>
            </a:xfrm>
            <a:custGeom>
              <a:avLst/>
              <a:gdLst>
                <a:gd name="T0" fmla="*/ 26 w 28"/>
                <a:gd name="T1" fmla="*/ 0 h 14"/>
                <a:gd name="T2" fmla="*/ 0 w 28"/>
                <a:gd name="T3" fmla="*/ 10 h 14"/>
                <a:gd name="T4" fmla="*/ 1 w 28"/>
                <a:gd name="T5" fmla="*/ 11 h 14"/>
                <a:gd name="T6" fmla="*/ 1 w 28"/>
                <a:gd name="T7" fmla="*/ 14 h 14"/>
                <a:gd name="T8" fmla="*/ 28 w 28"/>
                <a:gd name="T9" fmla="*/ 6 h 14"/>
                <a:gd name="T10" fmla="*/ 26 w 28"/>
                <a:gd name="T11" fmla="*/ 0 h 14"/>
              </a:gdLst>
              <a:ahLst/>
              <a:cxnLst>
                <a:cxn ang="0">
                  <a:pos x="T0" y="T1"/>
                </a:cxn>
                <a:cxn ang="0">
                  <a:pos x="T2" y="T3"/>
                </a:cxn>
                <a:cxn ang="0">
                  <a:pos x="T4" y="T5"/>
                </a:cxn>
                <a:cxn ang="0">
                  <a:pos x="T6" y="T7"/>
                </a:cxn>
                <a:cxn ang="0">
                  <a:pos x="T8" y="T9"/>
                </a:cxn>
                <a:cxn ang="0">
                  <a:pos x="T10" y="T11"/>
                </a:cxn>
              </a:cxnLst>
              <a:rect l="0" t="0" r="r" b="b"/>
              <a:pathLst>
                <a:path w="28" h="14">
                  <a:moveTo>
                    <a:pt x="26" y="0"/>
                  </a:moveTo>
                  <a:lnTo>
                    <a:pt x="0" y="10"/>
                  </a:lnTo>
                  <a:lnTo>
                    <a:pt x="1" y="11"/>
                  </a:lnTo>
                  <a:lnTo>
                    <a:pt x="1" y="14"/>
                  </a:lnTo>
                  <a:lnTo>
                    <a:pt x="28" y="6"/>
                  </a:lnTo>
                  <a:lnTo>
                    <a:pt x="26" y="0"/>
                  </a:lnTo>
                  <a:close/>
                </a:path>
              </a:pathLst>
            </a:custGeom>
            <a:solidFill>
              <a:srgbClr val="409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Freeform 287"/>
            <p:cNvSpPr>
              <a:spLocks/>
            </p:cNvSpPr>
            <p:nvPr/>
          </p:nvSpPr>
          <p:spPr bwMode="auto">
            <a:xfrm>
              <a:off x="9973741" y="2956723"/>
              <a:ext cx="44450" cy="22225"/>
            </a:xfrm>
            <a:custGeom>
              <a:avLst/>
              <a:gdLst>
                <a:gd name="T0" fmla="*/ 26 w 28"/>
                <a:gd name="T1" fmla="*/ 0 h 14"/>
                <a:gd name="T2" fmla="*/ 0 w 28"/>
                <a:gd name="T3" fmla="*/ 10 h 14"/>
                <a:gd name="T4" fmla="*/ 1 w 28"/>
                <a:gd name="T5" fmla="*/ 11 h 14"/>
                <a:gd name="T6" fmla="*/ 1 w 28"/>
                <a:gd name="T7" fmla="*/ 14 h 14"/>
                <a:gd name="T8" fmla="*/ 28 w 28"/>
                <a:gd name="T9" fmla="*/ 6 h 14"/>
                <a:gd name="T10" fmla="*/ 26 w 28"/>
                <a:gd name="T11" fmla="*/ 0 h 14"/>
              </a:gdLst>
              <a:ahLst/>
              <a:cxnLst>
                <a:cxn ang="0">
                  <a:pos x="T0" y="T1"/>
                </a:cxn>
                <a:cxn ang="0">
                  <a:pos x="T2" y="T3"/>
                </a:cxn>
                <a:cxn ang="0">
                  <a:pos x="T4" y="T5"/>
                </a:cxn>
                <a:cxn ang="0">
                  <a:pos x="T6" y="T7"/>
                </a:cxn>
                <a:cxn ang="0">
                  <a:pos x="T8" y="T9"/>
                </a:cxn>
                <a:cxn ang="0">
                  <a:pos x="T10" y="T11"/>
                </a:cxn>
              </a:cxnLst>
              <a:rect l="0" t="0" r="r" b="b"/>
              <a:pathLst>
                <a:path w="28" h="14">
                  <a:moveTo>
                    <a:pt x="26" y="0"/>
                  </a:moveTo>
                  <a:lnTo>
                    <a:pt x="0" y="10"/>
                  </a:lnTo>
                  <a:lnTo>
                    <a:pt x="1" y="11"/>
                  </a:lnTo>
                  <a:lnTo>
                    <a:pt x="1" y="14"/>
                  </a:lnTo>
                  <a:lnTo>
                    <a:pt x="28" y="6"/>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Freeform 288"/>
            <p:cNvSpPr>
              <a:spLocks/>
            </p:cNvSpPr>
            <p:nvPr/>
          </p:nvSpPr>
          <p:spPr bwMode="auto">
            <a:xfrm>
              <a:off x="10788128" y="2616998"/>
              <a:ext cx="103188" cy="198437"/>
            </a:xfrm>
            <a:custGeom>
              <a:avLst/>
              <a:gdLst>
                <a:gd name="T0" fmla="*/ 43 w 70"/>
                <a:gd name="T1" fmla="*/ 135 h 135"/>
                <a:gd name="T2" fmla="*/ 59 w 70"/>
                <a:gd name="T3" fmla="*/ 56 h 135"/>
                <a:gd name="T4" fmla="*/ 0 w 70"/>
                <a:gd name="T5" fmla="*/ 0 h 135"/>
                <a:gd name="T6" fmla="*/ 43 w 70"/>
                <a:gd name="T7" fmla="*/ 135 h 135"/>
              </a:gdLst>
              <a:ahLst/>
              <a:cxnLst>
                <a:cxn ang="0">
                  <a:pos x="T0" y="T1"/>
                </a:cxn>
                <a:cxn ang="0">
                  <a:pos x="T2" y="T3"/>
                </a:cxn>
                <a:cxn ang="0">
                  <a:pos x="T4" y="T5"/>
                </a:cxn>
                <a:cxn ang="0">
                  <a:pos x="T6" y="T7"/>
                </a:cxn>
              </a:cxnLst>
              <a:rect l="0" t="0" r="r" b="b"/>
              <a:pathLst>
                <a:path w="70" h="135">
                  <a:moveTo>
                    <a:pt x="43" y="135"/>
                  </a:moveTo>
                  <a:cubicBezTo>
                    <a:pt x="63" y="122"/>
                    <a:pt x="70" y="89"/>
                    <a:pt x="59" y="56"/>
                  </a:cubicBezTo>
                  <a:cubicBezTo>
                    <a:pt x="49" y="22"/>
                    <a:pt x="23" y="0"/>
                    <a:pt x="0" y="0"/>
                  </a:cubicBezTo>
                  <a:cubicBezTo>
                    <a:pt x="43" y="135"/>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Freeform 289"/>
            <p:cNvSpPr>
              <a:spLocks/>
            </p:cNvSpPr>
            <p:nvPr/>
          </p:nvSpPr>
          <p:spPr bwMode="auto">
            <a:xfrm>
              <a:off x="10788128" y="2616998"/>
              <a:ext cx="77788" cy="60325"/>
            </a:xfrm>
            <a:custGeom>
              <a:avLst/>
              <a:gdLst>
                <a:gd name="T0" fmla="*/ 13 w 53"/>
                <a:gd name="T1" fmla="*/ 27 h 41"/>
                <a:gd name="T2" fmla="*/ 53 w 53"/>
                <a:gd name="T3" fmla="*/ 41 h 41"/>
                <a:gd name="T4" fmla="*/ 0 w 53"/>
                <a:gd name="T5" fmla="*/ 0 h 41"/>
                <a:gd name="T6" fmla="*/ 8 w 53"/>
                <a:gd name="T7" fmla="*/ 27 h 41"/>
                <a:gd name="T8" fmla="*/ 13 w 53"/>
                <a:gd name="T9" fmla="*/ 27 h 41"/>
              </a:gdLst>
              <a:ahLst/>
              <a:cxnLst>
                <a:cxn ang="0">
                  <a:pos x="T0" y="T1"/>
                </a:cxn>
                <a:cxn ang="0">
                  <a:pos x="T2" y="T3"/>
                </a:cxn>
                <a:cxn ang="0">
                  <a:pos x="T4" y="T5"/>
                </a:cxn>
                <a:cxn ang="0">
                  <a:pos x="T6" y="T7"/>
                </a:cxn>
                <a:cxn ang="0">
                  <a:pos x="T8" y="T9"/>
                </a:cxn>
              </a:cxnLst>
              <a:rect l="0" t="0" r="r" b="b"/>
              <a:pathLst>
                <a:path w="53" h="41">
                  <a:moveTo>
                    <a:pt x="13" y="27"/>
                  </a:moveTo>
                  <a:cubicBezTo>
                    <a:pt x="28" y="27"/>
                    <a:pt x="42" y="32"/>
                    <a:pt x="53" y="41"/>
                  </a:cubicBezTo>
                  <a:cubicBezTo>
                    <a:pt x="41" y="16"/>
                    <a:pt x="20" y="0"/>
                    <a:pt x="0" y="0"/>
                  </a:cubicBezTo>
                  <a:cubicBezTo>
                    <a:pt x="8" y="27"/>
                    <a:pt x="8" y="27"/>
                    <a:pt x="8" y="27"/>
                  </a:cubicBezTo>
                  <a:cubicBezTo>
                    <a:pt x="10" y="27"/>
                    <a:pt x="11" y="27"/>
                    <a:pt x="13" y="27"/>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Freeform 290"/>
            <p:cNvSpPr>
              <a:spLocks/>
            </p:cNvSpPr>
            <p:nvPr/>
          </p:nvSpPr>
          <p:spPr bwMode="auto">
            <a:xfrm>
              <a:off x="10730978" y="2577310"/>
              <a:ext cx="147638" cy="287337"/>
            </a:xfrm>
            <a:custGeom>
              <a:avLst/>
              <a:gdLst>
                <a:gd name="T0" fmla="*/ 93 w 93"/>
                <a:gd name="T1" fmla="*/ 169 h 181"/>
                <a:gd name="T2" fmla="*/ 55 w 93"/>
                <a:gd name="T3" fmla="*/ 181 h 181"/>
                <a:gd name="T4" fmla="*/ 0 w 93"/>
                <a:gd name="T5" fmla="*/ 13 h 181"/>
                <a:gd name="T6" fmla="*/ 39 w 93"/>
                <a:gd name="T7" fmla="*/ 0 h 181"/>
                <a:gd name="T8" fmla="*/ 93 w 93"/>
                <a:gd name="T9" fmla="*/ 169 h 181"/>
              </a:gdLst>
              <a:ahLst/>
              <a:cxnLst>
                <a:cxn ang="0">
                  <a:pos x="T0" y="T1"/>
                </a:cxn>
                <a:cxn ang="0">
                  <a:pos x="T2" y="T3"/>
                </a:cxn>
                <a:cxn ang="0">
                  <a:pos x="T4" y="T5"/>
                </a:cxn>
                <a:cxn ang="0">
                  <a:pos x="T6" y="T7"/>
                </a:cxn>
                <a:cxn ang="0">
                  <a:pos x="T8" y="T9"/>
                </a:cxn>
              </a:cxnLst>
              <a:rect l="0" t="0" r="r" b="b"/>
              <a:pathLst>
                <a:path w="93" h="181">
                  <a:moveTo>
                    <a:pt x="93" y="169"/>
                  </a:moveTo>
                  <a:lnTo>
                    <a:pt x="55" y="181"/>
                  </a:lnTo>
                  <a:lnTo>
                    <a:pt x="0" y="13"/>
                  </a:lnTo>
                  <a:lnTo>
                    <a:pt x="39" y="0"/>
                  </a:lnTo>
                  <a:lnTo>
                    <a:pt x="93" y="16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Freeform 291"/>
            <p:cNvSpPr>
              <a:spLocks/>
            </p:cNvSpPr>
            <p:nvPr/>
          </p:nvSpPr>
          <p:spPr bwMode="auto">
            <a:xfrm>
              <a:off x="10730978" y="2577310"/>
              <a:ext cx="147638" cy="287337"/>
            </a:xfrm>
            <a:custGeom>
              <a:avLst/>
              <a:gdLst>
                <a:gd name="T0" fmla="*/ 93 w 93"/>
                <a:gd name="T1" fmla="*/ 169 h 181"/>
                <a:gd name="T2" fmla="*/ 55 w 93"/>
                <a:gd name="T3" fmla="*/ 181 h 181"/>
                <a:gd name="T4" fmla="*/ 0 w 93"/>
                <a:gd name="T5" fmla="*/ 13 h 181"/>
                <a:gd name="T6" fmla="*/ 39 w 93"/>
                <a:gd name="T7" fmla="*/ 0 h 181"/>
                <a:gd name="T8" fmla="*/ 93 w 93"/>
                <a:gd name="T9" fmla="*/ 169 h 181"/>
              </a:gdLst>
              <a:ahLst/>
              <a:cxnLst>
                <a:cxn ang="0">
                  <a:pos x="T0" y="T1"/>
                </a:cxn>
                <a:cxn ang="0">
                  <a:pos x="T2" y="T3"/>
                </a:cxn>
                <a:cxn ang="0">
                  <a:pos x="T4" y="T5"/>
                </a:cxn>
                <a:cxn ang="0">
                  <a:pos x="T6" y="T7"/>
                </a:cxn>
                <a:cxn ang="0">
                  <a:pos x="T8" y="T9"/>
                </a:cxn>
              </a:cxnLst>
              <a:rect l="0" t="0" r="r" b="b"/>
              <a:pathLst>
                <a:path w="93" h="181">
                  <a:moveTo>
                    <a:pt x="93" y="169"/>
                  </a:moveTo>
                  <a:lnTo>
                    <a:pt x="55" y="181"/>
                  </a:lnTo>
                  <a:lnTo>
                    <a:pt x="0" y="13"/>
                  </a:lnTo>
                  <a:lnTo>
                    <a:pt x="39" y="0"/>
                  </a:lnTo>
                  <a:lnTo>
                    <a:pt x="93" y="16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Freeform 292"/>
            <p:cNvSpPr>
              <a:spLocks/>
            </p:cNvSpPr>
            <p:nvPr/>
          </p:nvSpPr>
          <p:spPr bwMode="auto">
            <a:xfrm>
              <a:off x="10708753" y="2613823"/>
              <a:ext cx="104775" cy="241300"/>
            </a:xfrm>
            <a:custGeom>
              <a:avLst/>
              <a:gdLst>
                <a:gd name="T0" fmla="*/ 47 w 66"/>
                <a:gd name="T1" fmla="*/ 152 h 152"/>
                <a:gd name="T2" fmla="*/ 66 w 66"/>
                <a:gd name="T3" fmla="*/ 147 h 152"/>
                <a:gd name="T4" fmla="*/ 19 w 66"/>
                <a:gd name="T5" fmla="*/ 0 h 152"/>
                <a:gd name="T6" fmla="*/ 0 w 66"/>
                <a:gd name="T7" fmla="*/ 8 h 152"/>
                <a:gd name="T8" fmla="*/ 35 w 66"/>
                <a:gd name="T9" fmla="*/ 115 h 152"/>
                <a:gd name="T10" fmla="*/ 47 w 66"/>
                <a:gd name="T11" fmla="*/ 152 h 152"/>
              </a:gdLst>
              <a:ahLst/>
              <a:cxnLst>
                <a:cxn ang="0">
                  <a:pos x="T0" y="T1"/>
                </a:cxn>
                <a:cxn ang="0">
                  <a:pos x="T2" y="T3"/>
                </a:cxn>
                <a:cxn ang="0">
                  <a:pos x="T4" y="T5"/>
                </a:cxn>
                <a:cxn ang="0">
                  <a:pos x="T6" y="T7"/>
                </a:cxn>
                <a:cxn ang="0">
                  <a:pos x="T8" y="T9"/>
                </a:cxn>
                <a:cxn ang="0">
                  <a:pos x="T10" y="T11"/>
                </a:cxn>
              </a:cxnLst>
              <a:rect l="0" t="0" r="r" b="b"/>
              <a:pathLst>
                <a:path w="66" h="152">
                  <a:moveTo>
                    <a:pt x="47" y="152"/>
                  </a:moveTo>
                  <a:lnTo>
                    <a:pt x="66" y="147"/>
                  </a:lnTo>
                  <a:lnTo>
                    <a:pt x="19" y="0"/>
                  </a:lnTo>
                  <a:lnTo>
                    <a:pt x="0" y="8"/>
                  </a:lnTo>
                  <a:lnTo>
                    <a:pt x="35" y="115"/>
                  </a:lnTo>
                  <a:lnTo>
                    <a:pt x="47" y="15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Freeform 293"/>
            <p:cNvSpPr>
              <a:spLocks/>
            </p:cNvSpPr>
            <p:nvPr/>
          </p:nvSpPr>
          <p:spPr bwMode="auto">
            <a:xfrm>
              <a:off x="10708753" y="2613823"/>
              <a:ext cx="104775" cy="241300"/>
            </a:xfrm>
            <a:custGeom>
              <a:avLst/>
              <a:gdLst>
                <a:gd name="T0" fmla="*/ 47 w 66"/>
                <a:gd name="T1" fmla="*/ 152 h 152"/>
                <a:gd name="T2" fmla="*/ 66 w 66"/>
                <a:gd name="T3" fmla="*/ 147 h 152"/>
                <a:gd name="T4" fmla="*/ 19 w 66"/>
                <a:gd name="T5" fmla="*/ 0 h 152"/>
                <a:gd name="T6" fmla="*/ 0 w 66"/>
                <a:gd name="T7" fmla="*/ 8 h 152"/>
                <a:gd name="T8" fmla="*/ 35 w 66"/>
                <a:gd name="T9" fmla="*/ 115 h 152"/>
                <a:gd name="T10" fmla="*/ 47 w 66"/>
                <a:gd name="T11" fmla="*/ 152 h 152"/>
              </a:gdLst>
              <a:ahLst/>
              <a:cxnLst>
                <a:cxn ang="0">
                  <a:pos x="T0" y="T1"/>
                </a:cxn>
                <a:cxn ang="0">
                  <a:pos x="T2" y="T3"/>
                </a:cxn>
                <a:cxn ang="0">
                  <a:pos x="T4" y="T5"/>
                </a:cxn>
                <a:cxn ang="0">
                  <a:pos x="T6" y="T7"/>
                </a:cxn>
                <a:cxn ang="0">
                  <a:pos x="T8" y="T9"/>
                </a:cxn>
                <a:cxn ang="0">
                  <a:pos x="T10" y="T11"/>
                </a:cxn>
              </a:cxnLst>
              <a:rect l="0" t="0" r="r" b="b"/>
              <a:pathLst>
                <a:path w="66" h="152">
                  <a:moveTo>
                    <a:pt x="47" y="152"/>
                  </a:moveTo>
                  <a:lnTo>
                    <a:pt x="66" y="147"/>
                  </a:lnTo>
                  <a:lnTo>
                    <a:pt x="19" y="0"/>
                  </a:lnTo>
                  <a:lnTo>
                    <a:pt x="0" y="8"/>
                  </a:lnTo>
                  <a:lnTo>
                    <a:pt x="35" y="115"/>
                  </a:lnTo>
                  <a:lnTo>
                    <a:pt x="47" y="1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Freeform 294"/>
            <p:cNvSpPr>
              <a:spLocks/>
            </p:cNvSpPr>
            <p:nvPr/>
          </p:nvSpPr>
          <p:spPr bwMode="auto">
            <a:xfrm>
              <a:off x="10242028" y="2844010"/>
              <a:ext cx="1588" cy="6350"/>
            </a:xfrm>
            <a:custGeom>
              <a:avLst/>
              <a:gdLst>
                <a:gd name="T0" fmla="*/ 0 w 1"/>
                <a:gd name="T1" fmla="*/ 0 h 4"/>
                <a:gd name="T2" fmla="*/ 0 w 1"/>
                <a:gd name="T3" fmla="*/ 0 h 4"/>
                <a:gd name="T4" fmla="*/ 1 w 1"/>
                <a:gd name="T5" fmla="*/ 4 h 4"/>
                <a:gd name="T6" fmla="*/ 1 w 1"/>
                <a:gd name="T7" fmla="*/ 4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lnTo>
                    <a:pt x="0" y="0"/>
                  </a:lnTo>
                  <a:lnTo>
                    <a:pt x="1" y="4"/>
                  </a:lnTo>
                  <a:lnTo>
                    <a:pt x="1" y="4"/>
                  </a:lnTo>
                  <a:lnTo>
                    <a:pt x="0" y="0"/>
                  </a:lnTo>
                  <a:close/>
                </a:path>
              </a:pathLst>
            </a:custGeom>
            <a:solidFill>
              <a:srgbClr val="409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Freeform 295"/>
            <p:cNvSpPr>
              <a:spLocks/>
            </p:cNvSpPr>
            <p:nvPr/>
          </p:nvSpPr>
          <p:spPr bwMode="auto">
            <a:xfrm>
              <a:off x="10242028" y="2844010"/>
              <a:ext cx="1588" cy="6350"/>
            </a:xfrm>
            <a:custGeom>
              <a:avLst/>
              <a:gdLst>
                <a:gd name="T0" fmla="*/ 0 w 1"/>
                <a:gd name="T1" fmla="*/ 0 h 4"/>
                <a:gd name="T2" fmla="*/ 0 w 1"/>
                <a:gd name="T3" fmla="*/ 0 h 4"/>
                <a:gd name="T4" fmla="*/ 1 w 1"/>
                <a:gd name="T5" fmla="*/ 4 h 4"/>
                <a:gd name="T6" fmla="*/ 1 w 1"/>
                <a:gd name="T7" fmla="*/ 4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lnTo>
                    <a:pt x="0" y="0"/>
                  </a:lnTo>
                  <a:lnTo>
                    <a:pt x="1" y="4"/>
                  </a:lnTo>
                  <a:lnTo>
                    <a:pt x="1"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Freeform 296"/>
            <p:cNvSpPr>
              <a:spLocks/>
            </p:cNvSpPr>
            <p:nvPr/>
          </p:nvSpPr>
          <p:spPr bwMode="auto">
            <a:xfrm>
              <a:off x="10242028" y="2844010"/>
              <a:ext cx="1588" cy="6350"/>
            </a:xfrm>
            <a:custGeom>
              <a:avLst/>
              <a:gdLst>
                <a:gd name="T0" fmla="*/ 0 w 1"/>
                <a:gd name="T1" fmla="*/ 0 h 4"/>
                <a:gd name="T2" fmla="*/ 0 w 1"/>
                <a:gd name="T3" fmla="*/ 0 h 4"/>
                <a:gd name="T4" fmla="*/ 1 w 1"/>
                <a:gd name="T5" fmla="*/ 4 h 4"/>
                <a:gd name="T6" fmla="*/ 0 w 1"/>
                <a:gd name="T7" fmla="*/ 0 h 4"/>
              </a:gdLst>
              <a:ahLst/>
              <a:cxnLst>
                <a:cxn ang="0">
                  <a:pos x="T0" y="T1"/>
                </a:cxn>
                <a:cxn ang="0">
                  <a:pos x="T2" y="T3"/>
                </a:cxn>
                <a:cxn ang="0">
                  <a:pos x="T4" y="T5"/>
                </a:cxn>
                <a:cxn ang="0">
                  <a:pos x="T6" y="T7"/>
                </a:cxn>
              </a:cxnLst>
              <a:rect l="0" t="0" r="r" b="b"/>
              <a:pathLst>
                <a:path w="1" h="4">
                  <a:moveTo>
                    <a:pt x="0" y="0"/>
                  </a:moveTo>
                  <a:lnTo>
                    <a:pt x="0" y="0"/>
                  </a:lnTo>
                  <a:lnTo>
                    <a:pt x="1" y="4"/>
                  </a:lnTo>
                  <a:lnTo>
                    <a:pt x="0" y="0"/>
                  </a:lnTo>
                  <a:close/>
                </a:path>
              </a:pathLst>
            </a:custGeom>
            <a:solidFill>
              <a:srgbClr val="3D7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Freeform 297"/>
            <p:cNvSpPr>
              <a:spLocks/>
            </p:cNvSpPr>
            <p:nvPr/>
          </p:nvSpPr>
          <p:spPr bwMode="auto">
            <a:xfrm>
              <a:off x="10242028" y="2844010"/>
              <a:ext cx="1588" cy="6350"/>
            </a:xfrm>
            <a:custGeom>
              <a:avLst/>
              <a:gdLst>
                <a:gd name="T0" fmla="*/ 0 w 1"/>
                <a:gd name="T1" fmla="*/ 0 h 4"/>
                <a:gd name="T2" fmla="*/ 0 w 1"/>
                <a:gd name="T3" fmla="*/ 0 h 4"/>
                <a:gd name="T4" fmla="*/ 1 w 1"/>
                <a:gd name="T5" fmla="*/ 4 h 4"/>
                <a:gd name="T6" fmla="*/ 0 w 1"/>
                <a:gd name="T7" fmla="*/ 0 h 4"/>
              </a:gdLst>
              <a:ahLst/>
              <a:cxnLst>
                <a:cxn ang="0">
                  <a:pos x="T0" y="T1"/>
                </a:cxn>
                <a:cxn ang="0">
                  <a:pos x="T2" y="T3"/>
                </a:cxn>
                <a:cxn ang="0">
                  <a:pos x="T4" y="T5"/>
                </a:cxn>
                <a:cxn ang="0">
                  <a:pos x="T6" y="T7"/>
                </a:cxn>
              </a:cxnLst>
              <a:rect l="0" t="0" r="r" b="b"/>
              <a:pathLst>
                <a:path w="1" h="4">
                  <a:moveTo>
                    <a:pt x="0" y="0"/>
                  </a:moveTo>
                  <a:lnTo>
                    <a:pt x="0" y="0"/>
                  </a:lnTo>
                  <a:lnTo>
                    <a:pt x="1"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Freeform 298"/>
            <p:cNvSpPr>
              <a:spLocks/>
            </p:cNvSpPr>
            <p:nvPr/>
          </p:nvSpPr>
          <p:spPr bwMode="auto">
            <a:xfrm>
              <a:off x="10242028" y="2677323"/>
              <a:ext cx="490538" cy="190500"/>
            </a:xfrm>
            <a:custGeom>
              <a:avLst/>
              <a:gdLst>
                <a:gd name="T0" fmla="*/ 304 w 309"/>
                <a:gd name="T1" fmla="*/ 0 h 120"/>
                <a:gd name="T2" fmla="*/ 0 w 309"/>
                <a:gd name="T3" fmla="*/ 105 h 120"/>
                <a:gd name="T4" fmla="*/ 1 w 309"/>
                <a:gd name="T5" fmla="*/ 109 h 120"/>
                <a:gd name="T6" fmla="*/ 5 w 309"/>
                <a:gd name="T7" fmla="*/ 120 h 120"/>
                <a:gd name="T8" fmla="*/ 309 w 309"/>
                <a:gd name="T9" fmla="*/ 15 h 120"/>
                <a:gd name="T10" fmla="*/ 307 w 309"/>
                <a:gd name="T11" fmla="*/ 8 h 120"/>
                <a:gd name="T12" fmla="*/ 304 w 309"/>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09" h="120">
                  <a:moveTo>
                    <a:pt x="304" y="0"/>
                  </a:moveTo>
                  <a:lnTo>
                    <a:pt x="0" y="105"/>
                  </a:lnTo>
                  <a:lnTo>
                    <a:pt x="1" y="109"/>
                  </a:lnTo>
                  <a:lnTo>
                    <a:pt x="5" y="120"/>
                  </a:lnTo>
                  <a:lnTo>
                    <a:pt x="309" y="15"/>
                  </a:lnTo>
                  <a:lnTo>
                    <a:pt x="307" y="8"/>
                  </a:lnTo>
                  <a:lnTo>
                    <a:pt x="304" y="0"/>
                  </a:lnTo>
                  <a:close/>
                </a:path>
              </a:pathLst>
            </a:custGeom>
            <a:solidFill>
              <a:srgbClr val="409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Freeform 299"/>
            <p:cNvSpPr>
              <a:spLocks/>
            </p:cNvSpPr>
            <p:nvPr/>
          </p:nvSpPr>
          <p:spPr bwMode="auto">
            <a:xfrm>
              <a:off x="10242028" y="2677323"/>
              <a:ext cx="490538" cy="190500"/>
            </a:xfrm>
            <a:custGeom>
              <a:avLst/>
              <a:gdLst>
                <a:gd name="T0" fmla="*/ 304 w 309"/>
                <a:gd name="T1" fmla="*/ 0 h 120"/>
                <a:gd name="T2" fmla="*/ 0 w 309"/>
                <a:gd name="T3" fmla="*/ 105 h 120"/>
                <a:gd name="T4" fmla="*/ 1 w 309"/>
                <a:gd name="T5" fmla="*/ 109 h 120"/>
                <a:gd name="T6" fmla="*/ 5 w 309"/>
                <a:gd name="T7" fmla="*/ 120 h 120"/>
                <a:gd name="T8" fmla="*/ 309 w 309"/>
                <a:gd name="T9" fmla="*/ 15 h 120"/>
                <a:gd name="T10" fmla="*/ 307 w 309"/>
                <a:gd name="T11" fmla="*/ 8 h 120"/>
                <a:gd name="T12" fmla="*/ 304 w 309"/>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09" h="120">
                  <a:moveTo>
                    <a:pt x="304" y="0"/>
                  </a:moveTo>
                  <a:lnTo>
                    <a:pt x="0" y="105"/>
                  </a:lnTo>
                  <a:lnTo>
                    <a:pt x="1" y="109"/>
                  </a:lnTo>
                  <a:lnTo>
                    <a:pt x="5" y="120"/>
                  </a:lnTo>
                  <a:lnTo>
                    <a:pt x="309" y="15"/>
                  </a:lnTo>
                  <a:lnTo>
                    <a:pt x="307" y="8"/>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Freeform 300"/>
            <p:cNvSpPr>
              <a:spLocks/>
            </p:cNvSpPr>
            <p:nvPr/>
          </p:nvSpPr>
          <p:spPr bwMode="auto">
            <a:xfrm>
              <a:off x="10729391" y="2690023"/>
              <a:ext cx="3175" cy="11112"/>
            </a:xfrm>
            <a:custGeom>
              <a:avLst/>
              <a:gdLst>
                <a:gd name="T0" fmla="*/ 0 w 2"/>
                <a:gd name="T1" fmla="*/ 0 h 7"/>
                <a:gd name="T2" fmla="*/ 2 w 2"/>
                <a:gd name="T3" fmla="*/ 7 h 7"/>
                <a:gd name="T4" fmla="*/ 2 w 2"/>
                <a:gd name="T5" fmla="*/ 7 h 7"/>
                <a:gd name="T6" fmla="*/ 0 w 2"/>
                <a:gd name="T7" fmla="*/ 0 h 7"/>
              </a:gdLst>
              <a:ahLst/>
              <a:cxnLst>
                <a:cxn ang="0">
                  <a:pos x="T0" y="T1"/>
                </a:cxn>
                <a:cxn ang="0">
                  <a:pos x="T2" y="T3"/>
                </a:cxn>
                <a:cxn ang="0">
                  <a:pos x="T4" y="T5"/>
                </a:cxn>
                <a:cxn ang="0">
                  <a:pos x="T6" y="T7"/>
                </a:cxn>
              </a:cxnLst>
              <a:rect l="0" t="0" r="r" b="b"/>
              <a:pathLst>
                <a:path w="2" h="7">
                  <a:moveTo>
                    <a:pt x="0" y="0"/>
                  </a:moveTo>
                  <a:lnTo>
                    <a:pt x="2" y="7"/>
                  </a:lnTo>
                  <a:lnTo>
                    <a:pt x="2" y="7"/>
                  </a:lnTo>
                  <a:lnTo>
                    <a:pt x="0" y="0"/>
                  </a:lnTo>
                  <a:close/>
                </a:path>
              </a:pathLst>
            </a:custGeom>
            <a:solidFill>
              <a:srgbClr val="3D7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Freeform 301"/>
            <p:cNvSpPr>
              <a:spLocks/>
            </p:cNvSpPr>
            <p:nvPr/>
          </p:nvSpPr>
          <p:spPr bwMode="auto">
            <a:xfrm>
              <a:off x="10729391" y="2690023"/>
              <a:ext cx="3175" cy="11112"/>
            </a:xfrm>
            <a:custGeom>
              <a:avLst/>
              <a:gdLst>
                <a:gd name="T0" fmla="*/ 0 w 2"/>
                <a:gd name="T1" fmla="*/ 0 h 7"/>
                <a:gd name="T2" fmla="*/ 2 w 2"/>
                <a:gd name="T3" fmla="*/ 7 h 7"/>
                <a:gd name="T4" fmla="*/ 2 w 2"/>
                <a:gd name="T5" fmla="*/ 7 h 7"/>
                <a:gd name="T6" fmla="*/ 0 w 2"/>
                <a:gd name="T7" fmla="*/ 0 h 7"/>
              </a:gdLst>
              <a:ahLst/>
              <a:cxnLst>
                <a:cxn ang="0">
                  <a:pos x="T0" y="T1"/>
                </a:cxn>
                <a:cxn ang="0">
                  <a:pos x="T2" y="T3"/>
                </a:cxn>
                <a:cxn ang="0">
                  <a:pos x="T4" y="T5"/>
                </a:cxn>
                <a:cxn ang="0">
                  <a:pos x="T6" y="T7"/>
                </a:cxn>
              </a:cxnLst>
              <a:rect l="0" t="0" r="r" b="b"/>
              <a:pathLst>
                <a:path w="2" h="7">
                  <a:moveTo>
                    <a:pt x="0" y="0"/>
                  </a:moveTo>
                  <a:lnTo>
                    <a:pt x="2" y="7"/>
                  </a:lnTo>
                  <a:lnTo>
                    <a:pt x="2"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Freeform 302"/>
            <p:cNvSpPr>
              <a:spLocks/>
            </p:cNvSpPr>
            <p:nvPr/>
          </p:nvSpPr>
          <p:spPr bwMode="auto">
            <a:xfrm>
              <a:off x="10818291" y="2658273"/>
              <a:ext cx="6350" cy="19050"/>
            </a:xfrm>
            <a:custGeom>
              <a:avLst/>
              <a:gdLst>
                <a:gd name="T0" fmla="*/ 0 w 4"/>
                <a:gd name="T1" fmla="*/ 0 h 12"/>
                <a:gd name="T2" fmla="*/ 4 w 4"/>
                <a:gd name="T3" fmla="*/ 12 h 12"/>
                <a:gd name="T4" fmla="*/ 4 w 4"/>
                <a:gd name="T5" fmla="*/ 12 h 12"/>
                <a:gd name="T6" fmla="*/ 0 w 4"/>
                <a:gd name="T7" fmla="*/ 0 h 12"/>
                <a:gd name="T8" fmla="*/ 0 w 4"/>
                <a:gd name="T9" fmla="*/ 0 h 12"/>
              </a:gdLst>
              <a:ahLst/>
              <a:cxnLst>
                <a:cxn ang="0">
                  <a:pos x="T0" y="T1"/>
                </a:cxn>
                <a:cxn ang="0">
                  <a:pos x="T2" y="T3"/>
                </a:cxn>
                <a:cxn ang="0">
                  <a:pos x="T4" y="T5"/>
                </a:cxn>
                <a:cxn ang="0">
                  <a:pos x="T6" y="T7"/>
                </a:cxn>
                <a:cxn ang="0">
                  <a:pos x="T8" y="T9"/>
                </a:cxn>
              </a:cxnLst>
              <a:rect l="0" t="0" r="r" b="b"/>
              <a:pathLst>
                <a:path w="4" h="12">
                  <a:moveTo>
                    <a:pt x="0" y="0"/>
                  </a:moveTo>
                  <a:lnTo>
                    <a:pt x="4" y="12"/>
                  </a:lnTo>
                  <a:lnTo>
                    <a:pt x="4" y="12"/>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303"/>
            <p:cNvSpPr>
              <a:spLocks/>
            </p:cNvSpPr>
            <p:nvPr/>
          </p:nvSpPr>
          <p:spPr bwMode="auto">
            <a:xfrm>
              <a:off x="10818291" y="2658273"/>
              <a:ext cx="6350" cy="19050"/>
            </a:xfrm>
            <a:custGeom>
              <a:avLst/>
              <a:gdLst>
                <a:gd name="T0" fmla="*/ 0 w 4"/>
                <a:gd name="T1" fmla="*/ 0 h 12"/>
                <a:gd name="T2" fmla="*/ 4 w 4"/>
                <a:gd name="T3" fmla="*/ 12 h 12"/>
                <a:gd name="T4" fmla="*/ 4 w 4"/>
                <a:gd name="T5" fmla="*/ 12 h 12"/>
                <a:gd name="T6" fmla="*/ 0 w 4"/>
                <a:gd name="T7" fmla="*/ 0 h 12"/>
                <a:gd name="T8" fmla="*/ 0 w 4"/>
                <a:gd name="T9" fmla="*/ 0 h 12"/>
              </a:gdLst>
              <a:ahLst/>
              <a:cxnLst>
                <a:cxn ang="0">
                  <a:pos x="T0" y="T1"/>
                </a:cxn>
                <a:cxn ang="0">
                  <a:pos x="T2" y="T3"/>
                </a:cxn>
                <a:cxn ang="0">
                  <a:pos x="T4" y="T5"/>
                </a:cxn>
                <a:cxn ang="0">
                  <a:pos x="T6" y="T7"/>
                </a:cxn>
                <a:cxn ang="0">
                  <a:pos x="T8" y="T9"/>
                </a:cxn>
              </a:cxnLst>
              <a:rect l="0" t="0" r="r" b="b"/>
              <a:pathLst>
                <a:path w="4" h="12">
                  <a:moveTo>
                    <a:pt x="0" y="0"/>
                  </a:moveTo>
                  <a:lnTo>
                    <a:pt x="4" y="12"/>
                  </a:lnTo>
                  <a:lnTo>
                    <a:pt x="4" y="1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304"/>
            <p:cNvSpPr>
              <a:spLocks/>
            </p:cNvSpPr>
            <p:nvPr/>
          </p:nvSpPr>
          <p:spPr bwMode="auto">
            <a:xfrm>
              <a:off x="10753203" y="2639223"/>
              <a:ext cx="71438" cy="58737"/>
            </a:xfrm>
            <a:custGeom>
              <a:avLst/>
              <a:gdLst>
                <a:gd name="T0" fmla="*/ 37 w 45"/>
                <a:gd name="T1" fmla="*/ 0 h 37"/>
                <a:gd name="T2" fmla="*/ 0 w 45"/>
                <a:gd name="T3" fmla="*/ 13 h 37"/>
                <a:gd name="T4" fmla="*/ 8 w 45"/>
                <a:gd name="T5" fmla="*/ 37 h 37"/>
                <a:gd name="T6" fmla="*/ 45 w 45"/>
                <a:gd name="T7" fmla="*/ 24 h 37"/>
                <a:gd name="T8" fmla="*/ 41 w 45"/>
                <a:gd name="T9" fmla="*/ 12 h 37"/>
                <a:gd name="T10" fmla="*/ 40 w 45"/>
                <a:gd name="T11" fmla="*/ 9 h 37"/>
                <a:gd name="T12" fmla="*/ 37 w 4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45" h="37">
                  <a:moveTo>
                    <a:pt x="37" y="0"/>
                  </a:moveTo>
                  <a:lnTo>
                    <a:pt x="0" y="13"/>
                  </a:lnTo>
                  <a:lnTo>
                    <a:pt x="8" y="37"/>
                  </a:lnTo>
                  <a:lnTo>
                    <a:pt x="45" y="24"/>
                  </a:lnTo>
                  <a:lnTo>
                    <a:pt x="41" y="12"/>
                  </a:lnTo>
                  <a:lnTo>
                    <a:pt x="40" y="9"/>
                  </a:lnTo>
                  <a:lnTo>
                    <a:pt x="37" y="0"/>
                  </a:lnTo>
                  <a:close/>
                </a:path>
              </a:pathLst>
            </a:custGeom>
            <a:solidFill>
              <a:srgbClr val="409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Freeform 305"/>
            <p:cNvSpPr>
              <a:spLocks/>
            </p:cNvSpPr>
            <p:nvPr/>
          </p:nvSpPr>
          <p:spPr bwMode="auto">
            <a:xfrm>
              <a:off x="10753203" y="2639223"/>
              <a:ext cx="71438" cy="58737"/>
            </a:xfrm>
            <a:custGeom>
              <a:avLst/>
              <a:gdLst>
                <a:gd name="T0" fmla="*/ 37 w 45"/>
                <a:gd name="T1" fmla="*/ 0 h 37"/>
                <a:gd name="T2" fmla="*/ 0 w 45"/>
                <a:gd name="T3" fmla="*/ 13 h 37"/>
                <a:gd name="T4" fmla="*/ 8 w 45"/>
                <a:gd name="T5" fmla="*/ 37 h 37"/>
                <a:gd name="T6" fmla="*/ 45 w 45"/>
                <a:gd name="T7" fmla="*/ 24 h 37"/>
                <a:gd name="T8" fmla="*/ 41 w 45"/>
                <a:gd name="T9" fmla="*/ 12 h 37"/>
                <a:gd name="T10" fmla="*/ 40 w 45"/>
                <a:gd name="T11" fmla="*/ 9 h 37"/>
                <a:gd name="T12" fmla="*/ 37 w 4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45" h="37">
                  <a:moveTo>
                    <a:pt x="37" y="0"/>
                  </a:moveTo>
                  <a:lnTo>
                    <a:pt x="0" y="13"/>
                  </a:lnTo>
                  <a:lnTo>
                    <a:pt x="8" y="37"/>
                  </a:lnTo>
                  <a:lnTo>
                    <a:pt x="45" y="24"/>
                  </a:lnTo>
                  <a:lnTo>
                    <a:pt x="41" y="12"/>
                  </a:lnTo>
                  <a:lnTo>
                    <a:pt x="40" y="9"/>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306"/>
            <p:cNvSpPr>
              <a:spLocks/>
            </p:cNvSpPr>
            <p:nvPr/>
          </p:nvSpPr>
          <p:spPr bwMode="auto">
            <a:xfrm>
              <a:off x="10753203" y="2659860"/>
              <a:ext cx="12700" cy="38100"/>
            </a:xfrm>
            <a:custGeom>
              <a:avLst/>
              <a:gdLst>
                <a:gd name="T0" fmla="*/ 0 w 8"/>
                <a:gd name="T1" fmla="*/ 0 h 24"/>
                <a:gd name="T2" fmla="*/ 0 w 8"/>
                <a:gd name="T3" fmla="*/ 0 h 24"/>
                <a:gd name="T4" fmla="*/ 8 w 8"/>
                <a:gd name="T5" fmla="*/ 24 h 24"/>
                <a:gd name="T6" fmla="*/ 0 w 8"/>
                <a:gd name="T7" fmla="*/ 0 h 24"/>
              </a:gdLst>
              <a:ahLst/>
              <a:cxnLst>
                <a:cxn ang="0">
                  <a:pos x="T0" y="T1"/>
                </a:cxn>
                <a:cxn ang="0">
                  <a:pos x="T2" y="T3"/>
                </a:cxn>
                <a:cxn ang="0">
                  <a:pos x="T4" y="T5"/>
                </a:cxn>
                <a:cxn ang="0">
                  <a:pos x="T6" y="T7"/>
                </a:cxn>
              </a:cxnLst>
              <a:rect l="0" t="0" r="r" b="b"/>
              <a:pathLst>
                <a:path w="8" h="24">
                  <a:moveTo>
                    <a:pt x="0" y="0"/>
                  </a:moveTo>
                  <a:lnTo>
                    <a:pt x="0" y="0"/>
                  </a:lnTo>
                  <a:lnTo>
                    <a:pt x="8" y="24"/>
                  </a:lnTo>
                  <a:lnTo>
                    <a:pt x="0" y="0"/>
                  </a:lnTo>
                  <a:close/>
                </a:path>
              </a:pathLst>
            </a:custGeom>
            <a:solidFill>
              <a:srgbClr val="3D7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307"/>
            <p:cNvSpPr>
              <a:spLocks/>
            </p:cNvSpPr>
            <p:nvPr/>
          </p:nvSpPr>
          <p:spPr bwMode="auto">
            <a:xfrm>
              <a:off x="10753203" y="2659860"/>
              <a:ext cx="12700" cy="38100"/>
            </a:xfrm>
            <a:custGeom>
              <a:avLst/>
              <a:gdLst>
                <a:gd name="T0" fmla="*/ 0 w 8"/>
                <a:gd name="T1" fmla="*/ 0 h 24"/>
                <a:gd name="T2" fmla="*/ 0 w 8"/>
                <a:gd name="T3" fmla="*/ 0 h 24"/>
                <a:gd name="T4" fmla="*/ 8 w 8"/>
                <a:gd name="T5" fmla="*/ 24 h 24"/>
                <a:gd name="T6" fmla="*/ 0 w 8"/>
                <a:gd name="T7" fmla="*/ 0 h 24"/>
              </a:gdLst>
              <a:ahLst/>
              <a:cxnLst>
                <a:cxn ang="0">
                  <a:pos x="T0" y="T1"/>
                </a:cxn>
                <a:cxn ang="0">
                  <a:pos x="T2" y="T3"/>
                </a:cxn>
                <a:cxn ang="0">
                  <a:pos x="T4" y="T5"/>
                </a:cxn>
                <a:cxn ang="0">
                  <a:pos x="T6" y="T7"/>
                </a:cxn>
              </a:cxnLst>
              <a:rect l="0" t="0" r="r" b="b"/>
              <a:pathLst>
                <a:path w="8" h="24">
                  <a:moveTo>
                    <a:pt x="0" y="0"/>
                  </a:moveTo>
                  <a:lnTo>
                    <a:pt x="0" y="0"/>
                  </a:lnTo>
                  <a:lnTo>
                    <a:pt x="8"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308"/>
            <p:cNvSpPr>
              <a:spLocks/>
            </p:cNvSpPr>
            <p:nvPr/>
          </p:nvSpPr>
          <p:spPr bwMode="auto">
            <a:xfrm>
              <a:off x="9687991" y="3217073"/>
              <a:ext cx="55563" cy="55562"/>
            </a:xfrm>
            <a:custGeom>
              <a:avLst/>
              <a:gdLst>
                <a:gd name="T0" fmla="*/ 31 w 38"/>
                <a:gd name="T1" fmla="*/ 6 h 38"/>
                <a:gd name="T2" fmla="*/ 32 w 38"/>
                <a:gd name="T3" fmla="*/ 31 h 38"/>
                <a:gd name="T4" fmla="*/ 8 w 38"/>
                <a:gd name="T5" fmla="*/ 32 h 38"/>
                <a:gd name="T6" fmla="*/ 6 w 38"/>
                <a:gd name="T7" fmla="*/ 8 h 38"/>
                <a:gd name="T8" fmla="*/ 31 w 38"/>
                <a:gd name="T9" fmla="*/ 6 h 38"/>
              </a:gdLst>
              <a:ahLst/>
              <a:cxnLst>
                <a:cxn ang="0">
                  <a:pos x="T0" y="T1"/>
                </a:cxn>
                <a:cxn ang="0">
                  <a:pos x="T2" y="T3"/>
                </a:cxn>
                <a:cxn ang="0">
                  <a:pos x="T4" y="T5"/>
                </a:cxn>
                <a:cxn ang="0">
                  <a:pos x="T6" y="T7"/>
                </a:cxn>
                <a:cxn ang="0">
                  <a:pos x="T8" y="T9"/>
                </a:cxn>
              </a:cxnLst>
              <a:rect l="0" t="0" r="r" b="b"/>
              <a:pathLst>
                <a:path w="38" h="38">
                  <a:moveTo>
                    <a:pt x="31" y="6"/>
                  </a:moveTo>
                  <a:cubicBezTo>
                    <a:pt x="38" y="13"/>
                    <a:pt x="38" y="24"/>
                    <a:pt x="32" y="31"/>
                  </a:cubicBezTo>
                  <a:cubicBezTo>
                    <a:pt x="25" y="38"/>
                    <a:pt x="15" y="38"/>
                    <a:pt x="8" y="32"/>
                  </a:cubicBezTo>
                  <a:cubicBezTo>
                    <a:pt x="1" y="25"/>
                    <a:pt x="0" y="15"/>
                    <a:pt x="6" y="8"/>
                  </a:cubicBezTo>
                  <a:cubicBezTo>
                    <a:pt x="13" y="1"/>
                    <a:pt x="24" y="0"/>
                    <a:pt x="31" y="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309"/>
            <p:cNvSpPr>
              <a:spLocks/>
            </p:cNvSpPr>
            <p:nvPr/>
          </p:nvSpPr>
          <p:spPr bwMode="auto">
            <a:xfrm>
              <a:off x="9775303" y="3099598"/>
              <a:ext cx="76200" cy="77787"/>
            </a:xfrm>
            <a:custGeom>
              <a:avLst/>
              <a:gdLst>
                <a:gd name="T0" fmla="*/ 43 w 52"/>
                <a:gd name="T1" fmla="*/ 42 h 52"/>
                <a:gd name="T2" fmla="*/ 10 w 52"/>
                <a:gd name="T3" fmla="*/ 44 h 52"/>
                <a:gd name="T4" fmla="*/ 9 w 52"/>
                <a:gd name="T5" fmla="*/ 10 h 52"/>
                <a:gd name="T6" fmla="*/ 42 w 52"/>
                <a:gd name="T7" fmla="*/ 9 h 52"/>
                <a:gd name="T8" fmla="*/ 43 w 52"/>
                <a:gd name="T9" fmla="*/ 42 h 52"/>
              </a:gdLst>
              <a:ahLst/>
              <a:cxnLst>
                <a:cxn ang="0">
                  <a:pos x="T0" y="T1"/>
                </a:cxn>
                <a:cxn ang="0">
                  <a:pos x="T2" y="T3"/>
                </a:cxn>
                <a:cxn ang="0">
                  <a:pos x="T4" y="T5"/>
                </a:cxn>
                <a:cxn ang="0">
                  <a:pos x="T6" y="T7"/>
                </a:cxn>
                <a:cxn ang="0">
                  <a:pos x="T8" y="T9"/>
                </a:cxn>
              </a:cxnLst>
              <a:rect l="0" t="0" r="r" b="b"/>
              <a:pathLst>
                <a:path w="52" h="52">
                  <a:moveTo>
                    <a:pt x="43" y="42"/>
                  </a:moveTo>
                  <a:cubicBezTo>
                    <a:pt x="35" y="52"/>
                    <a:pt x="20" y="52"/>
                    <a:pt x="10" y="44"/>
                  </a:cubicBezTo>
                  <a:cubicBezTo>
                    <a:pt x="1" y="35"/>
                    <a:pt x="0" y="20"/>
                    <a:pt x="9" y="10"/>
                  </a:cubicBezTo>
                  <a:cubicBezTo>
                    <a:pt x="18" y="1"/>
                    <a:pt x="33" y="0"/>
                    <a:pt x="42" y="9"/>
                  </a:cubicBezTo>
                  <a:cubicBezTo>
                    <a:pt x="52" y="18"/>
                    <a:pt x="52" y="33"/>
                    <a:pt x="43" y="42"/>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Freeform 310"/>
            <p:cNvSpPr>
              <a:spLocks/>
            </p:cNvSpPr>
            <p:nvPr/>
          </p:nvSpPr>
          <p:spPr bwMode="auto">
            <a:xfrm>
              <a:off x="9695928" y="3115473"/>
              <a:ext cx="142875" cy="146050"/>
            </a:xfrm>
            <a:custGeom>
              <a:avLst/>
              <a:gdLst>
                <a:gd name="T0" fmla="*/ 58 w 90"/>
                <a:gd name="T1" fmla="*/ 0 h 92"/>
                <a:gd name="T2" fmla="*/ 0 w 90"/>
                <a:gd name="T3" fmla="*/ 71 h 92"/>
                <a:gd name="T4" fmla="*/ 24 w 90"/>
                <a:gd name="T5" fmla="*/ 92 h 92"/>
                <a:gd name="T6" fmla="*/ 90 w 90"/>
                <a:gd name="T7" fmla="*/ 29 h 92"/>
                <a:gd name="T8" fmla="*/ 58 w 90"/>
                <a:gd name="T9" fmla="*/ 0 h 92"/>
              </a:gdLst>
              <a:ahLst/>
              <a:cxnLst>
                <a:cxn ang="0">
                  <a:pos x="T0" y="T1"/>
                </a:cxn>
                <a:cxn ang="0">
                  <a:pos x="T2" y="T3"/>
                </a:cxn>
                <a:cxn ang="0">
                  <a:pos x="T4" y="T5"/>
                </a:cxn>
                <a:cxn ang="0">
                  <a:pos x="T6" y="T7"/>
                </a:cxn>
                <a:cxn ang="0">
                  <a:pos x="T8" y="T9"/>
                </a:cxn>
              </a:cxnLst>
              <a:rect l="0" t="0" r="r" b="b"/>
              <a:pathLst>
                <a:path w="90" h="92">
                  <a:moveTo>
                    <a:pt x="58" y="0"/>
                  </a:moveTo>
                  <a:lnTo>
                    <a:pt x="0" y="71"/>
                  </a:lnTo>
                  <a:lnTo>
                    <a:pt x="24" y="92"/>
                  </a:lnTo>
                  <a:lnTo>
                    <a:pt x="90" y="29"/>
                  </a:lnTo>
                  <a:lnTo>
                    <a:pt x="5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311"/>
            <p:cNvSpPr>
              <a:spLocks/>
            </p:cNvSpPr>
            <p:nvPr/>
          </p:nvSpPr>
          <p:spPr bwMode="auto">
            <a:xfrm>
              <a:off x="9873728" y="3545685"/>
              <a:ext cx="63500" cy="261937"/>
            </a:xfrm>
            <a:custGeom>
              <a:avLst/>
              <a:gdLst>
                <a:gd name="T0" fmla="*/ 42 w 43"/>
                <a:gd name="T1" fmla="*/ 19 h 177"/>
                <a:gd name="T2" fmla="*/ 27 w 43"/>
                <a:gd name="T3" fmla="*/ 1 h 177"/>
                <a:gd name="T4" fmla="*/ 9 w 43"/>
                <a:gd name="T5" fmla="*/ 16 h 177"/>
                <a:gd name="T6" fmla="*/ 0 w 43"/>
                <a:gd name="T7" fmla="*/ 170 h 177"/>
                <a:gd name="T8" fmla="*/ 19 w 43"/>
                <a:gd name="T9" fmla="*/ 171 h 177"/>
                <a:gd name="T10" fmla="*/ 42 w 43"/>
                <a:gd name="T11" fmla="*/ 19 h 177"/>
              </a:gdLst>
              <a:ahLst/>
              <a:cxnLst>
                <a:cxn ang="0">
                  <a:pos x="T0" y="T1"/>
                </a:cxn>
                <a:cxn ang="0">
                  <a:pos x="T2" y="T3"/>
                </a:cxn>
                <a:cxn ang="0">
                  <a:pos x="T4" y="T5"/>
                </a:cxn>
                <a:cxn ang="0">
                  <a:pos x="T6" y="T7"/>
                </a:cxn>
                <a:cxn ang="0">
                  <a:pos x="T8" y="T9"/>
                </a:cxn>
                <a:cxn ang="0">
                  <a:pos x="T10" y="T11"/>
                </a:cxn>
              </a:cxnLst>
              <a:rect l="0" t="0" r="r" b="b"/>
              <a:pathLst>
                <a:path w="43" h="177">
                  <a:moveTo>
                    <a:pt x="42" y="19"/>
                  </a:moveTo>
                  <a:cubicBezTo>
                    <a:pt x="43" y="10"/>
                    <a:pt x="36" y="2"/>
                    <a:pt x="27" y="1"/>
                  </a:cubicBezTo>
                  <a:cubicBezTo>
                    <a:pt x="18" y="0"/>
                    <a:pt x="10" y="7"/>
                    <a:pt x="9" y="16"/>
                  </a:cubicBezTo>
                  <a:cubicBezTo>
                    <a:pt x="0" y="170"/>
                    <a:pt x="0" y="170"/>
                    <a:pt x="0" y="170"/>
                  </a:cubicBezTo>
                  <a:cubicBezTo>
                    <a:pt x="1" y="175"/>
                    <a:pt x="19" y="177"/>
                    <a:pt x="19" y="171"/>
                  </a:cubicBezTo>
                  <a:lnTo>
                    <a:pt x="42" y="19"/>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Freeform 312"/>
            <p:cNvSpPr>
              <a:spLocks/>
            </p:cNvSpPr>
            <p:nvPr/>
          </p:nvSpPr>
          <p:spPr bwMode="auto">
            <a:xfrm>
              <a:off x="9886428" y="3545685"/>
              <a:ext cx="50800" cy="52387"/>
            </a:xfrm>
            <a:custGeom>
              <a:avLst/>
              <a:gdLst>
                <a:gd name="T0" fmla="*/ 34 w 35"/>
                <a:gd name="T1" fmla="*/ 19 h 35"/>
                <a:gd name="T2" fmla="*/ 16 w 35"/>
                <a:gd name="T3" fmla="*/ 34 h 35"/>
                <a:gd name="T4" fmla="*/ 1 w 35"/>
                <a:gd name="T5" fmla="*/ 16 h 35"/>
                <a:gd name="T6" fmla="*/ 19 w 35"/>
                <a:gd name="T7" fmla="*/ 1 h 35"/>
                <a:gd name="T8" fmla="*/ 34 w 35"/>
                <a:gd name="T9" fmla="*/ 19 h 35"/>
              </a:gdLst>
              <a:ahLst/>
              <a:cxnLst>
                <a:cxn ang="0">
                  <a:pos x="T0" y="T1"/>
                </a:cxn>
                <a:cxn ang="0">
                  <a:pos x="T2" y="T3"/>
                </a:cxn>
                <a:cxn ang="0">
                  <a:pos x="T4" y="T5"/>
                </a:cxn>
                <a:cxn ang="0">
                  <a:pos x="T6" y="T7"/>
                </a:cxn>
                <a:cxn ang="0">
                  <a:pos x="T8" y="T9"/>
                </a:cxn>
              </a:cxnLst>
              <a:rect l="0" t="0" r="r" b="b"/>
              <a:pathLst>
                <a:path w="35" h="35">
                  <a:moveTo>
                    <a:pt x="34" y="19"/>
                  </a:moveTo>
                  <a:cubicBezTo>
                    <a:pt x="34" y="28"/>
                    <a:pt x="26" y="35"/>
                    <a:pt x="16" y="34"/>
                  </a:cubicBezTo>
                  <a:cubicBezTo>
                    <a:pt x="7" y="33"/>
                    <a:pt x="0" y="25"/>
                    <a:pt x="1" y="16"/>
                  </a:cubicBezTo>
                  <a:cubicBezTo>
                    <a:pt x="2" y="7"/>
                    <a:pt x="10" y="0"/>
                    <a:pt x="19" y="1"/>
                  </a:cubicBezTo>
                  <a:cubicBezTo>
                    <a:pt x="28" y="2"/>
                    <a:pt x="35" y="10"/>
                    <a:pt x="34" y="1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Freeform 313"/>
            <p:cNvSpPr>
              <a:spLocks/>
            </p:cNvSpPr>
            <p:nvPr/>
          </p:nvSpPr>
          <p:spPr bwMode="auto">
            <a:xfrm>
              <a:off x="9865791" y="3353598"/>
              <a:ext cx="80963" cy="242887"/>
            </a:xfrm>
            <a:custGeom>
              <a:avLst/>
              <a:gdLst>
                <a:gd name="T0" fmla="*/ 48 w 55"/>
                <a:gd name="T1" fmla="*/ 148 h 165"/>
                <a:gd name="T2" fmla="*/ 32 w 55"/>
                <a:gd name="T3" fmla="*/ 165 h 165"/>
                <a:gd name="T4" fmla="*/ 15 w 55"/>
                <a:gd name="T5" fmla="*/ 149 h 165"/>
                <a:gd name="T6" fmla="*/ 0 w 55"/>
                <a:gd name="T7" fmla="*/ 28 h 165"/>
                <a:gd name="T8" fmla="*/ 27 w 55"/>
                <a:gd name="T9" fmla="*/ 1 h 165"/>
                <a:gd name="T10" fmla="*/ 55 w 55"/>
                <a:gd name="T11" fmla="*/ 26 h 165"/>
                <a:gd name="T12" fmla="*/ 48 w 55"/>
                <a:gd name="T13" fmla="*/ 148 h 165"/>
              </a:gdLst>
              <a:ahLst/>
              <a:cxnLst>
                <a:cxn ang="0">
                  <a:pos x="T0" y="T1"/>
                </a:cxn>
                <a:cxn ang="0">
                  <a:pos x="T2" y="T3"/>
                </a:cxn>
                <a:cxn ang="0">
                  <a:pos x="T4" y="T5"/>
                </a:cxn>
                <a:cxn ang="0">
                  <a:pos x="T6" y="T7"/>
                </a:cxn>
                <a:cxn ang="0">
                  <a:pos x="T8" y="T9"/>
                </a:cxn>
                <a:cxn ang="0">
                  <a:pos x="T10" y="T11"/>
                </a:cxn>
                <a:cxn ang="0">
                  <a:pos x="T12" y="T13"/>
                </a:cxn>
              </a:cxnLst>
              <a:rect l="0" t="0" r="r" b="b"/>
              <a:pathLst>
                <a:path w="55" h="165">
                  <a:moveTo>
                    <a:pt x="48" y="148"/>
                  </a:moveTo>
                  <a:cubicBezTo>
                    <a:pt x="49" y="157"/>
                    <a:pt x="41" y="165"/>
                    <a:pt x="32" y="165"/>
                  </a:cubicBezTo>
                  <a:cubicBezTo>
                    <a:pt x="23" y="165"/>
                    <a:pt x="15" y="158"/>
                    <a:pt x="15" y="149"/>
                  </a:cubicBezTo>
                  <a:cubicBezTo>
                    <a:pt x="0" y="28"/>
                    <a:pt x="0" y="28"/>
                    <a:pt x="0" y="28"/>
                  </a:cubicBezTo>
                  <a:cubicBezTo>
                    <a:pt x="0" y="13"/>
                    <a:pt x="12" y="1"/>
                    <a:pt x="27" y="1"/>
                  </a:cubicBezTo>
                  <a:cubicBezTo>
                    <a:pt x="42" y="0"/>
                    <a:pt x="55" y="11"/>
                    <a:pt x="55" y="26"/>
                  </a:cubicBezTo>
                  <a:lnTo>
                    <a:pt x="48" y="14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Freeform 314"/>
            <p:cNvSpPr>
              <a:spLocks/>
            </p:cNvSpPr>
            <p:nvPr/>
          </p:nvSpPr>
          <p:spPr bwMode="auto">
            <a:xfrm>
              <a:off x="9791178" y="3545685"/>
              <a:ext cx="63500" cy="261937"/>
            </a:xfrm>
            <a:custGeom>
              <a:avLst/>
              <a:gdLst>
                <a:gd name="T0" fmla="*/ 1 w 43"/>
                <a:gd name="T1" fmla="*/ 19 h 177"/>
                <a:gd name="T2" fmla="*/ 16 w 43"/>
                <a:gd name="T3" fmla="*/ 1 h 177"/>
                <a:gd name="T4" fmla="*/ 34 w 43"/>
                <a:gd name="T5" fmla="*/ 16 h 177"/>
                <a:gd name="T6" fmla="*/ 43 w 43"/>
                <a:gd name="T7" fmla="*/ 170 h 177"/>
                <a:gd name="T8" fmla="*/ 24 w 43"/>
                <a:gd name="T9" fmla="*/ 171 h 177"/>
                <a:gd name="T10" fmla="*/ 1 w 43"/>
                <a:gd name="T11" fmla="*/ 19 h 177"/>
              </a:gdLst>
              <a:ahLst/>
              <a:cxnLst>
                <a:cxn ang="0">
                  <a:pos x="T0" y="T1"/>
                </a:cxn>
                <a:cxn ang="0">
                  <a:pos x="T2" y="T3"/>
                </a:cxn>
                <a:cxn ang="0">
                  <a:pos x="T4" y="T5"/>
                </a:cxn>
                <a:cxn ang="0">
                  <a:pos x="T6" y="T7"/>
                </a:cxn>
                <a:cxn ang="0">
                  <a:pos x="T8" y="T9"/>
                </a:cxn>
                <a:cxn ang="0">
                  <a:pos x="T10" y="T11"/>
                </a:cxn>
              </a:cxnLst>
              <a:rect l="0" t="0" r="r" b="b"/>
              <a:pathLst>
                <a:path w="43" h="177">
                  <a:moveTo>
                    <a:pt x="1" y="19"/>
                  </a:moveTo>
                  <a:cubicBezTo>
                    <a:pt x="0" y="10"/>
                    <a:pt x="7" y="2"/>
                    <a:pt x="16" y="1"/>
                  </a:cubicBezTo>
                  <a:cubicBezTo>
                    <a:pt x="26" y="0"/>
                    <a:pt x="34" y="7"/>
                    <a:pt x="34" y="16"/>
                  </a:cubicBezTo>
                  <a:cubicBezTo>
                    <a:pt x="43" y="170"/>
                    <a:pt x="43" y="170"/>
                    <a:pt x="43" y="170"/>
                  </a:cubicBezTo>
                  <a:cubicBezTo>
                    <a:pt x="43" y="175"/>
                    <a:pt x="25" y="177"/>
                    <a:pt x="24" y="171"/>
                  </a:cubicBezTo>
                  <a:lnTo>
                    <a:pt x="1" y="19"/>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Freeform 315"/>
            <p:cNvSpPr>
              <a:spLocks/>
            </p:cNvSpPr>
            <p:nvPr/>
          </p:nvSpPr>
          <p:spPr bwMode="auto">
            <a:xfrm>
              <a:off x="9791178" y="3545685"/>
              <a:ext cx="52388" cy="52387"/>
            </a:xfrm>
            <a:custGeom>
              <a:avLst/>
              <a:gdLst>
                <a:gd name="T0" fmla="*/ 1 w 35"/>
                <a:gd name="T1" fmla="*/ 19 h 35"/>
                <a:gd name="T2" fmla="*/ 19 w 35"/>
                <a:gd name="T3" fmla="*/ 34 h 35"/>
                <a:gd name="T4" fmla="*/ 34 w 35"/>
                <a:gd name="T5" fmla="*/ 16 h 35"/>
                <a:gd name="T6" fmla="*/ 16 w 35"/>
                <a:gd name="T7" fmla="*/ 1 h 35"/>
                <a:gd name="T8" fmla="*/ 1 w 35"/>
                <a:gd name="T9" fmla="*/ 19 h 35"/>
              </a:gdLst>
              <a:ahLst/>
              <a:cxnLst>
                <a:cxn ang="0">
                  <a:pos x="T0" y="T1"/>
                </a:cxn>
                <a:cxn ang="0">
                  <a:pos x="T2" y="T3"/>
                </a:cxn>
                <a:cxn ang="0">
                  <a:pos x="T4" y="T5"/>
                </a:cxn>
                <a:cxn ang="0">
                  <a:pos x="T6" y="T7"/>
                </a:cxn>
                <a:cxn ang="0">
                  <a:pos x="T8" y="T9"/>
                </a:cxn>
              </a:cxnLst>
              <a:rect l="0" t="0" r="r" b="b"/>
              <a:pathLst>
                <a:path w="35" h="35">
                  <a:moveTo>
                    <a:pt x="1" y="19"/>
                  </a:moveTo>
                  <a:cubicBezTo>
                    <a:pt x="2" y="28"/>
                    <a:pt x="10" y="35"/>
                    <a:pt x="19" y="34"/>
                  </a:cubicBezTo>
                  <a:cubicBezTo>
                    <a:pt x="28" y="33"/>
                    <a:pt x="35" y="25"/>
                    <a:pt x="34" y="16"/>
                  </a:cubicBezTo>
                  <a:cubicBezTo>
                    <a:pt x="34" y="7"/>
                    <a:pt x="26" y="0"/>
                    <a:pt x="16" y="1"/>
                  </a:cubicBezTo>
                  <a:cubicBezTo>
                    <a:pt x="7" y="2"/>
                    <a:pt x="0" y="10"/>
                    <a:pt x="1" y="1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Freeform 316"/>
            <p:cNvSpPr>
              <a:spLocks/>
            </p:cNvSpPr>
            <p:nvPr/>
          </p:nvSpPr>
          <p:spPr bwMode="auto">
            <a:xfrm>
              <a:off x="9784828" y="3353598"/>
              <a:ext cx="82550" cy="244475"/>
            </a:xfrm>
            <a:custGeom>
              <a:avLst/>
              <a:gdLst>
                <a:gd name="T0" fmla="*/ 5 w 56"/>
                <a:gd name="T1" fmla="*/ 148 h 166"/>
                <a:gd name="T2" fmla="*/ 21 w 56"/>
                <a:gd name="T3" fmla="*/ 165 h 166"/>
                <a:gd name="T4" fmla="*/ 38 w 56"/>
                <a:gd name="T5" fmla="*/ 149 h 166"/>
                <a:gd name="T6" fmla="*/ 55 w 56"/>
                <a:gd name="T7" fmla="*/ 29 h 166"/>
                <a:gd name="T8" fmla="*/ 29 w 56"/>
                <a:gd name="T9" fmla="*/ 1 h 166"/>
                <a:gd name="T10" fmla="*/ 0 w 56"/>
                <a:gd name="T11" fmla="*/ 26 h 166"/>
                <a:gd name="T12" fmla="*/ 5 w 56"/>
                <a:gd name="T13" fmla="*/ 148 h 166"/>
              </a:gdLst>
              <a:ahLst/>
              <a:cxnLst>
                <a:cxn ang="0">
                  <a:pos x="T0" y="T1"/>
                </a:cxn>
                <a:cxn ang="0">
                  <a:pos x="T2" y="T3"/>
                </a:cxn>
                <a:cxn ang="0">
                  <a:pos x="T4" y="T5"/>
                </a:cxn>
                <a:cxn ang="0">
                  <a:pos x="T6" y="T7"/>
                </a:cxn>
                <a:cxn ang="0">
                  <a:pos x="T8" y="T9"/>
                </a:cxn>
                <a:cxn ang="0">
                  <a:pos x="T10" y="T11"/>
                </a:cxn>
                <a:cxn ang="0">
                  <a:pos x="T12" y="T13"/>
                </a:cxn>
              </a:cxnLst>
              <a:rect l="0" t="0" r="r" b="b"/>
              <a:pathLst>
                <a:path w="56" h="166">
                  <a:moveTo>
                    <a:pt x="5" y="148"/>
                  </a:moveTo>
                  <a:cubicBezTo>
                    <a:pt x="5" y="157"/>
                    <a:pt x="12" y="165"/>
                    <a:pt x="21" y="165"/>
                  </a:cubicBezTo>
                  <a:cubicBezTo>
                    <a:pt x="30" y="166"/>
                    <a:pt x="38" y="158"/>
                    <a:pt x="38" y="149"/>
                  </a:cubicBezTo>
                  <a:cubicBezTo>
                    <a:pt x="55" y="29"/>
                    <a:pt x="55" y="29"/>
                    <a:pt x="55" y="29"/>
                  </a:cubicBezTo>
                  <a:cubicBezTo>
                    <a:pt x="56" y="14"/>
                    <a:pt x="44" y="1"/>
                    <a:pt x="29" y="1"/>
                  </a:cubicBezTo>
                  <a:cubicBezTo>
                    <a:pt x="14" y="0"/>
                    <a:pt x="1" y="11"/>
                    <a:pt x="0" y="26"/>
                  </a:cubicBezTo>
                  <a:lnTo>
                    <a:pt x="5" y="14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Freeform 317"/>
            <p:cNvSpPr>
              <a:spLocks/>
            </p:cNvSpPr>
            <p:nvPr/>
          </p:nvSpPr>
          <p:spPr bwMode="auto">
            <a:xfrm>
              <a:off x="9781653" y="3339310"/>
              <a:ext cx="107950" cy="447675"/>
            </a:xfrm>
            <a:custGeom>
              <a:avLst/>
              <a:gdLst>
                <a:gd name="T0" fmla="*/ 49 w 73"/>
                <a:gd name="T1" fmla="*/ 160 h 304"/>
                <a:gd name="T2" fmla="*/ 51 w 73"/>
                <a:gd name="T3" fmla="*/ 304 h 304"/>
                <a:gd name="T4" fmla="*/ 23 w 73"/>
                <a:gd name="T5" fmla="*/ 304 h 304"/>
                <a:gd name="T6" fmla="*/ 1 w 73"/>
                <a:gd name="T7" fmla="*/ 163 h 304"/>
                <a:gd name="T8" fmla="*/ 0 w 73"/>
                <a:gd name="T9" fmla="*/ 15 h 304"/>
                <a:gd name="T10" fmla="*/ 58 w 73"/>
                <a:gd name="T11" fmla="*/ 0 h 304"/>
                <a:gd name="T12" fmla="*/ 49 w 73"/>
                <a:gd name="T13" fmla="*/ 160 h 304"/>
              </a:gdLst>
              <a:ahLst/>
              <a:cxnLst>
                <a:cxn ang="0">
                  <a:pos x="T0" y="T1"/>
                </a:cxn>
                <a:cxn ang="0">
                  <a:pos x="T2" y="T3"/>
                </a:cxn>
                <a:cxn ang="0">
                  <a:pos x="T4" y="T5"/>
                </a:cxn>
                <a:cxn ang="0">
                  <a:pos x="T6" y="T7"/>
                </a:cxn>
                <a:cxn ang="0">
                  <a:pos x="T8" y="T9"/>
                </a:cxn>
                <a:cxn ang="0">
                  <a:pos x="T10" y="T11"/>
                </a:cxn>
                <a:cxn ang="0">
                  <a:pos x="T12" y="T13"/>
                </a:cxn>
              </a:cxnLst>
              <a:rect l="0" t="0" r="r" b="b"/>
              <a:pathLst>
                <a:path w="73" h="304">
                  <a:moveTo>
                    <a:pt x="49" y="160"/>
                  </a:moveTo>
                  <a:cubicBezTo>
                    <a:pt x="51" y="304"/>
                    <a:pt x="51" y="304"/>
                    <a:pt x="51" y="304"/>
                  </a:cubicBezTo>
                  <a:cubicBezTo>
                    <a:pt x="23" y="304"/>
                    <a:pt x="23" y="304"/>
                    <a:pt x="23" y="304"/>
                  </a:cubicBezTo>
                  <a:cubicBezTo>
                    <a:pt x="1" y="163"/>
                    <a:pt x="1" y="163"/>
                    <a:pt x="1" y="163"/>
                  </a:cubicBezTo>
                  <a:cubicBezTo>
                    <a:pt x="0" y="15"/>
                    <a:pt x="0" y="15"/>
                    <a:pt x="0" y="15"/>
                  </a:cubicBezTo>
                  <a:cubicBezTo>
                    <a:pt x="58" y="0"/>
                    <a:pt x="58" y="0"/>
                    <a:pt x="58" y="0"/>
                  </a:cubicBezTo>
                  <a:cubicBezTo>
                    <a:pt x="73" y="44"/>
                    <a:pt x="48" y="109"/>
                    <a:pt x="49" y="160"/>
                  </a:cubicBez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318"/>
            <p:cNvSpPr>
              <a:spLocks/>
            </p:cNvSpPr>
            <p:nvPr/>
          </p:nvSpPr>
          <p:spPr bwMode="auto">
            <a:xfrm>
              <a:off x="9859441" y="3340898"/>
              <a:ext cx="92075" cy="446087"/>
            </a:xfrm>
            <a:custGeom>
              <a:avLst/>
              <a:gdLst>
                <a:gd name="T0" fmla="*/ 8 w 58"/>
                <a:gd name="T1" fmla="*/ 281 h 281"/>
                <a:gd name="T2" fmla="*/ 32 w 58"/>
                <a:gd name="T3" fmla="*/ 281 h 281"/>
                <a:gd name="T4" fmla="*/ 58 w 58"/>
                <a:gd name="T5" fmla="*/ 146 h 281"/>
                <a:gd name="T6" fmla="*/ 55 w 58"/>
                <a:gd name="T7" fmla="*/ 0 h 281"/>
                <a:gd name="T8" fmla="*/ 0 w 58"/>
                <a:gd name="T9" fmla="*/ 0 h 281"/>
                <a:gd name="T10" fmla="*/ 12 w 58"/>
                <a:gd name="T11" fmla="*/ 147 h 281"/>
                <a:gd name="T12" fmla="*/ 8 w 58"/>
                <a:gd name="T13" fmla="*/ 281 h 281"/>
              </a:gdLst>
              <a:ahLst/>
              <a:cxnLst>
                <a:cxn ang="0">
                  <a:pos x="T0" y="T1"/>
                </a:cxn>
                <a:cxn ang="0">
                  <a:pos x="T2" y="T3"/>
                </a:cxn>
                <a:cxn ang="0">
                  <a:pos x="T4" y="T5"/>
                </a:cxn>
                <a:cxn ang="0">
                  <a:pos x="T6" y="T7"/>
                </a:cxn>
                <a:cxn ang="0">
                  <a:pos x="T8" y="T9"/>
                </a:cxn>
                <a:cxn ang="0">
                  <a:pos x="T10" y="T11"/>
                </a:cxn>
                <a:cxn ang="0">
                  <a:pos x="T12" y="T13"/>
                </a:cxn>
              </a:cxnLst>
              <a:rect l="0" t="0" r="r" b="b"/>
              <a:pathLst>
                <a:path w="58" h="281">
                  <a:moveTo>
                    <a:pt x="8" y="281"/>
                  </a:moveTo>
                  <a:lnTo>
                    <a:pt x="32" y="281"/>
                  </a:lnTo>
                  <a:lnTo>
                    <a:pt x="58" y="146"/>
                  </a:lnTo>
                  <a:lnTo>
                    <a:pt x="55" y="0"/>
                  </a:lnTo>
                  <a:lnTo>
                    <a:pt x="0" y="0"/>
                  </a:lnTo>
                  <a:lnTo>
                    <a:pt x="12" y="147"/>
                  </a:lnTo>
                  <a:lnTo>
                    <a:pt x="8" y="281"/>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Freeform 319"/>
            <p:cNvSpPr>
              <a:spLocks/>
            </p:cNvSpPr>
            <p:nvPr/>
          </p:nvSpPr>
          <p:spPr bwMode="auto">
            <a:xfrm>
              <a:off x="9872141" y="3810798"/>
              <a:ext cx="131763" cy="33337"/>
            </a:xfrm>
            <a:custGeom>
              <a:avLst/>
              <a:gdLst>
                <a:gd name="T0" fmla="*/ 0 w 89"/>
                <a:gd name="T1" fmla="*/ 2 h 23"/>
                <a:gd name="T2" fmla="*/ 0 w 89"/>
                <a:gd name="T3" fmla="*/ 16 h 23"/>
                <a:gd name="T4" fmla="*/ 9 w 89"/>
                <a:gd name="T5" fmla="*/ 20 h 23"/>
                <a:gd name="T6" fmla="*/ 51 w 89"/>
                <a:gd name="T7" fmla="*/ 23 h 23"/>
                <a:gd name="T8" fmla="*/ 80 w 89"/>
                <a:gd name="T9" fmla="*/ 21 h 23"/>
                <a:gd name="T10" fmla="*/ 83 w 89"/>
                <a:gd name="T11" fmla="*/ 14 h 23"/>
                <a:gd name="T12" fmla="*/ 43 w 89"/>
                <a:gd name="T13" fmla="*/ 3 h 23"/>
                <a:gd name="T14" fmla="*/ 0 w 89"/>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23">
                  <a:moveTo>
                    <a:pt x="0" y="2"/>
                  </a:moveTo>
                  <a:cubicBezTo>
                    <a:pt x="0" y="16"/>
                    <a:pt x="0" y="16"/>
                    <a:pt x="0" y="16"/>
                  </a:cubicBezTo>
                  <a:cubicBezTo>
                    <a:pt x="1" y="19"/>
                    <a:pt x="4" y="20"/>
                    <a:pt x="9" y="20"/>
                  </a:cubicBezTo>
                  <a:cubicBezTo>
                    <a:pt x="51" y="23"/>
                    <a:pt x="51" y="23"/>
                    <a:pt x="51" y="23"/>
                  </a:cubicBezTo>
                  <a:cubicBezTo>
                    <a:pt x="58" y="23"/>
                    <a:pt x="80" y="21"/>
                    <a:pt x="80" y="21"/>
                  </a:cubicBezTo>
                  <a:cubicBezTo>
                    <a:pt x="89" y="19"/>
                    <a:pt x="85" y="15"/>
                    <a:pt x="83" y="14"/>
                  </a:cubicBezTo>
                  <a:cubicBezTo>
                    <a:pt x="75" y="14"/>
                    <a:pt x="57" y="8"/>
                    <a:pt x="43" y="3"/>
                  </a:cubicBezTo>
                  <a:cubicBezTo>
                    <a:pt x="31" y="0"/>
                    <a:pt x="0" y="2"/>
                    <a:pt x="0" y="2"/>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Freeform 320"/>
            <p:cNvSpPr>
              <a:spLocks/>
            </p:cNvSpPr>
            <p:nvPr/>
          </p:nvSpPr>
          <p:spPr bwMode="auto">
            <a:xfrm>
              <a:off x="9872141" y="3794923"/>
              <a:ext cx="87313" cy="30162"/>
            </a:xfrm>
            <a:custGeom>
              <a:avLst/>
              <a:gdLst>
                <a:gd name="T0" fmla="*/ 1 w 59"/>
                <a:gd name="T1" fmla="*/ 0 h 20"/>
                <a:gd name="T2" fmla="*/ 0 w 59"/>
                <a:gd name="T3" fmla="*/ 12 h 20"/>
                <a:gd name="T4" fmla="*/ 51 w 59"/>
                <a:gd name="T5" fmla="*/ 19 h 20"/>
                <a:gd name="T6" fmla="*/ 57 w 59"/>
                <a:gd name="T7" fmla="*/ 17 h 20"/>
                <a:gd name="T8" fmla="*/ 21 w 59"/>
                <a:gd name="T9" fmla="*/ 0 h 20"/>
                <a:gd name="T10" fmla="*/ 1 w 59"/>
                <a:gd name="T11" fmla="*/ 0 h 20"/>
              </a:gdLst>
              <a:ahLst/>
              <a:cxnLst>
                <a:cxn ang="0">
                  <a:pos x="T0" y="T1"/>
                </a:cxn>
                <a:cxn ang="0">
                  <a:pos x="T2" y="T3"/>
                </a:cxn>
                <a:cxn ang="0">
                  <a:pos x="T4" y="T5"/>
                </a:cxn>
                <a:cxn ang="0">
                  <a:pos x="T6" y="T7"/>
                </a:cxn>
                <a:cxn ang="0">
                  <a:pos x="T8" y="T9"/>
                </a:cxn>
                <a:cxn ang="0">
                  <a:pos x="T10" y="T11"/>
                </a:cxn>
              </a:cxnLst>
              <a:rect l="0" t="0" r="r" b="b"/>
              <a:pathLst>
                <a:path w="59" h="20">
                  <a:moveTo>
                    <a:pt x="1" y="0"/>
                  </a:moveTo>
                  <a:cubicBezTo>
                    <a:pt x="1" y="5"/>
                    <a:pt x="0" y="9"/>
                    <a:pt x="0" y="12"/>
                  </a:cubicBezTo>
                  <a:cubicBezTo>
                    <a:pt x="1" y="16"/>
                    <a:pt x="51" y="19"/>
                    <a:pt x="51" y="19"/>
                  </a:cubicBezTo>
                  <a:cubicBezTo>
                    <a:pt x="52" y="20"/>
                    <a:pt x="59" y="18"/>
                    <a:pt x="57" y="17"/>
                  </a:cubicBezTo>
                  <a:cubicBezTo>
                    <a:pt x="45" y="14"/>
                    <a:pt x="20" y="4"/>
                    <a:pt x="21" y="0"/>
                  </a:cubicBezTo>
                  <a:lnTo>
                    <a:pt x="1"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Freeform 321"/>
            <p:cNvSpPr>
              <a:spLocks/>
            </p:cNvSpPr>
            <p:nvPr/>
          </p:nvSpPr>
          <p:spPr bwMode="auto">
            <a:xfrm>
              <a:off x="9727678" y="3810798"/>
              <a:ext cx="130175" cy="36512"/>
            </a:xfrm>
            <a:custGeom>
              <a:avLst/>
              <a:gdLst>
                <a:gd name="T0" fmla="*/ 88 w 88"/>
                <a:gd name="T1" fmla="*/ 0 h 24"/>
                <a:gd name="T2" fmla="*/ 88 w 88"/>
                <a:gd name="T3" fmla="*/ 14 h 24"/>
                <a:gd name="T4" fmla="*/ 80 w 88"/>
                <a:gd name="T5" fmla="*/ 19 h 24"/>
                <a:gd name="T6" fmla="*/ 38 w 88"/>
                <a:gd name="T7" fmla="*/ 23 h 24"/>
                <a:gd name="T8" fmla="*/ 9 w 88"/>
                <a:gd name="T9" fmla="*/ 23 h 24"/>
                <a:gd name="T10" fmla="*/ 6 w 88"/>
                <a:gd name="T11" fmla="*/ 17 h 24"/>
                <a:gd name="T12" fmla="*/ 45 w 88"/>
                <a:gd name="T13" fmla="*/ 4 h 24"/>
                <a:gd name="T14" fmla="*/ 88 w 8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4">
                  <a:moveTo>
                    <a:pt x="88" y="0"/>
                  </a:moveTo>
                  <a:cubicBezTo>
                    <a:pt x="88" y="14"/>
                    <a:pt x="88" y="14"/>
                    <a:pt x="88" y="14"/>
                  </a:cubicBezTo>
                  <a:cubicBezTo>
                    <a:pt x="88" y="17"/>
                    <a:pt x="85" y="19"/>
                    <a:pt x="80" y="19"/>
                  </a:cubicBezTo>
                  <a:cubicBezTo>
                    <a:pt x="38" y="23"/>
                    <a:pt x="38" y="23"/>
                    <a:pt x="38" y="23"/>
                  </a:cubicBezTo>
                  <a:cubicBezTo>
                    <a:pt x="31" y="24"/>
                    <a:pt x="9" y="23"/>
                    <a:pt x="9" y="23"/>
                  </a:cubicBezTo>
                  <a:cubicBezTo>
                    <a:pt x="0" y="22"/>
                    <a:pt x="4" y="17"/>
                    <a:pt x="6" y="17"/>
                  </a:cubicBezTo>
                  <a:cubicBezTo>
                    <a:pt x="13" y="16"/>
                    <a:pt x="31" y="9"/>
                    <a:pt x="45" y="4"/>
                  </a:cubicBezTo>
                  <a:cubicBezTo>
                    <a:pt x="57" y="0"/>
                    <a:pt x="88" y="0"/>
                    <a:pt x="88"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Freeform 322"/>
            <p:cNvSpPr>
              <a:spLocks/>
            </p:cNvSpPr>
            <p:nvPr/>
          </p:nvSpPr>
          <p:spPr bwMode="auto">
            <a:xfrm>
              <a:off x="9770541" y="3794923"/>
              <a:ext cx="87313" cy="33337"/>
            </a:xfrm>
            <a:custGeom>
              <a:avLst/>
              <a:gdLst>
                <a:gd name="T0" fmla="*/ 57 w 59"/>
                <a:gd name="T1" fmla="*/ 0 h 22"/>
                <a:gd name="T2" fmla="*/ 59 w 59"/>
                <a:gd name="T3" fmla="*/ 11 h 22"/>
                <a:gd name="T4" fmla="*/ 8 w 59"/>
                <a:gd name="T5" fmla="*/ 22 h 22"/>
                <a:gd name="T6" fmla="*/ 3 w 59"/>
                <a:gd name="T7" fmla="*/ 20 h 22"/>
                <a:gd name="T8" fmla="*/ 38 w 59"/>
                <a:gd name="T9" fmla="*/ 0 h 22"/>
                <a:gd name="T10" fmla="*/ 57 w 59"/>
                <a:gd name="T11" fmla="*/ 0 h 22"/>
              </a:gdLst>
              <a:ahLst/>
              <a:cxnLst>
                <a:cxn ang="0">
                  <a:pos x="T0" y="T1"/>
                </a:cxn>
                <a:cxn ang="0">
                  <a:pos x="T2" y="T3"/>
                </a:cxn>
                <a:cxn ang="0">
                  <a:pos x="T4" y="T5"/>
                </a:cxn>
                <a:cxn ang="0">
                  <a:pos x="T6" y="T7"/>
                </a:cxn>
                <a:cxn ang="0">
                  <a:pos x="T8" y="T9"/>
                </a:cxn>
                <a:cxn ang="0">
                  <a:pos x="T10" y="T11"/>
                </a:cxn>
              </a:cxnLst>
              <a:rect l="0" t="0" r="r" b="b"/>
              <a:pathLst>
                <a:path w="59" h="22">
                  <a:moveTo>
                    <a:pt x="57" y="0"/>
                  </a:moveTo>
                  <a:cubicBezTo>
                    <a:pt x="57" y="4"/>
                    <a:pt x="59" y="9"/>
                    <a:pt x="59" y="11"/>
                  </a:cubicBezTo>
                  <a:cubicBezTo>
                    <a:pt x="59" y="15"/>
                    <a:pt x="8" y="22"/>
                    <a:pt x="8" y="22"/>
                  </a:cubicBezTo>
                  <a:cubicBezTo>
                    <a:pt x="7" y="22"/>
                    <a:pt x="0" y="21"/>
                    <a:pt x="3" y="20"/>
                  </a:cubicBezTo>
                  <a:cubicBezTo>
                    <a:pt x="14" y="16"/>
                    <a:pt x="38" y="5"/>
                    <a:pt x="38" y="0"/>
                  </a:cubicBezTo>
                  <a:lnTo>
                    <a:pt x="57"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1" name="Freeform 323"/>
            <p:cNvSpPr>
              <a:spLocks/>
            </p:cNvSpPr>
            <p:nvPr/>
          </p:nvSpPr>
          <p:spPr bwMode="auto">
            <a:xfrm>
              <a:off x="9778478" y="3093248"/>
              <a:ext cx="177800" cy="280987"/>
            </a:xfrm>
            <a:custGeom>
              <a:avLst/>
              <a:gdLst>
                <a:gd name="T0" fmla="*/ 60 w 121"/>
                <a:gd name="T1" fmla="*/ 0 h 191"/>
                <a:gd name="T2" fmla="*/ 20 w 121"/>
                <a:gd name="T3" fmla="*/ 8 h 191"/>
                <a:gd name="T4" fmla="*/ 9 w 121"/>
                <a:gd name="T5" fmla="*/ 59 h 191"/>
                <a:gd name="T6" fmla="*/ 8 w 121"/>
                <a:gd name="T7" fmla="*/ 133 h 191"/>
                <a:gd name="T8" fmla="*/ 0 w 121"/>
                <a:gd name="T9" fmla="*/ 184 h 191"/>
                <a:gd name="T10" fmla="*/ 115 w 121"/>
                <a:gd name="T11" fmla="*/ 174 h 191"/>
                <a:gd name="T12" fmla="*/ 114 w 121"/>
                <a:gd name="T13" fmla="*/ 133 h 191"/>
                <a:gd name="T14" fmla="*/ 113 w 121"/>
                <a:gd name="T15" fmla="*/ 61 h 191"/>
                <a:gd name="T16" fmla="*/ 121 w 121"/>
                <a:gd name="T17" fmla="*/ 8 h 191"/>
                <a:gd name="T18" fmla="*/ 60 w 121"/>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91">
                  <a:moveTo>
                    <a:pt x="60" y="0"/>
                  </a:moveTo>
                  <a:cubicBezTo>
                    <a:pt x="20" y="8"/>
                    <a:pt x="20" y="8"/>
                    <a:pt x="20" y="8"/>
                  </a:cubicBezTo>
                  <a:cubicBezTo>
                    <a:pt x="9" y="59"/>
                    <a:pt x="9" y="59"/>
                    <a:pt x="9" y="59"/>
                  </a:cubicBezTo>
                  <a:cubicBezTo>
                    <a:pt x="8" y="133"/>
                    <a:pt x="8" y="133"/>
                    <a:pt x="8" y="133"/>
                  </a:cubicBezTo>
                  <a:cubicBezTo>
                    <a:pt x="0" y="184"/>
                    <a:pt x="0" y="184"/>
                    <a:pt x="0" y="184"/>
                  </a:cubicBezTo>
                  <a:cubicBezTo>
                    <a:pt x="39" y="191"/>
                    <a:pt x="82" y="171"/>
                    <a:pt x="115" y="174"/>
                  </a:cubicBezTo>
                  <a:cubicBezTo>
                    <a:pt x="114" y="133"/>
                    <a:pt x="114" y="133"/>
                    <a:pt x="114" y="133"/>
                  </a:cubicBezTo>
                  <a:cubicBezTo>
                    <a:pt x="113" y="61"/>
                    <a:pt x="113" y="61"/>
                    <a:pt x="113" y="61"/>
                  </a:cubicBezTo>
                  <a:cubicBezTo>
                    <a:pt x="121" y="8"/>
                    <a:pt x="121" y="8"/>
                    <a:pt x="121" y="8"/>
                  </a:cubicBezTo>
                  <a:cubicBezTo>
                    <a:pt x="60" y="0"/>
                    <a:pt x="60" y="0"/>
                    <a:pt x="6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324"/>
            <p:cNvSpPr>
              <a:spLocks/>
            </p:cNvSpPr>
            <p:nvPr/>
          </p:nvSpPr>
          <p:spPr bwMode="auto">
            <a:xfrm>
              <a:off x="9843566" y="3059910"/>
              <a:ext cx="50800" cy="82550"/>
            </a:xfrm>
            <a:custGeom>
              <a:avLst/>
              <a:gdLst>
                <a:gd name="T0" fmla="*/ 34 w 34"/>
                <a:gd name="T1" fmla="*/ 0 h 56"/>
                <a:gd name="T2" fmla="*/ 0 w 34"/>
                <a:gd name="T3" fmla="*/ 2 h 56"/>
                <a:gd name="T4" fmla="*/ 0 w 34"/>
                <a:gd name="T5" fmla="*/ 34 h 56"/>
                <a:gd name="T6" fmla="*/ 16 w 34"/>
                <a:gd name="T7" fmla="*/ 56 h 56"/>
                <a:gd name="T8" fmla="*/ 31 w 34"/>
                <a:gd name="T9" fmla="*/ 34 h 56"/>
                <a:gd name="T10" fmla="*/ 34 w 34"/>
                <a:gd name="T11" fmla="*/ 0 h 56"/>
              </a:gdLst>
              <a:ahLst/>
              <a:cxnLst>
                <a:cxn ang="0">
                  <a:pos x="T0" y="T1"/>
                </a:cxn>
                <a:cxn ang="0">
                  <a:pos x="T2" y="T3"/>
                </a:cxn>
                <a:cxn ang="0">
                  <a:pos x="T4" y="T5"/>
                </a:cxn>
                <a:cxn ang="0">
                  <a:pos x="T6" y="T7"/>
                </a:cxn>
                <a:cxn ang="0">
                  <a:pos x="T8" y="T9"/>
                </a:cxn>
                <a:cxn ang="0">
                  <a:pos x="T10" y="T11"/>
                </a:cxn>
              </a:cxnLst>
              <a:rect l="0" t="0" r="r" b="b"/>
              <a:pathLst>
                <a:path w="34" h="56">
                  <a:moveTo>
                    <a:pt x="34" y="0"/>
                  </a:moveTo>
                  <a:cubicBezTo>
                    <a:pt x="0" y="2"/>
                    <a:pt x="0" y="2"/>
                    <a:pt x="0" y="2"/>
                  </a:cubicBezTo>
                  <a:cubicBezTo>
                    <a:pt x="0" y="2"/>
                    <a:pt x="0" y="26"/>
                    <a:pt x="0" y="34"/>
                  </a:cubicBezTo>
                  <a:cubicBezTo>
                    <a:pt x="0" y="41"/>
                    <a:pt x="2" y="56"/>
                    <a:pt x="16" y="56"/>
                  </a:cubicBezTo>
                  <a:cubicBezTo>
                    <a:pt x="29" y="56"/>
                    <a:pt x="31" y="41"/>
                    <a:pt x="31" y="34"/>
                  </a:cubicBezTo>
                  <a:cubicBezTo>
                    <a:pt x="32" y="26"/>
                    <a:pt x="34" y="0"/>
                    <a:pt x="34" y="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325"/>
            <p:cNvSpPr>
              <a:spLocks/>
            </p:cNvSpPr>
            <p:nvPr/>
          </p:nvSpPr>
          <p:spPr bwMode="auto">
            <a:xfrm>
              <a:off x="9848328" y="3074198"/>
              <a:ext cx="44450" cy="23812"/>
            </a:xfrm>
            <a:custGeom>
              <a:avLst/>
              <a:gdLst>
                <a:gd name="T0" fmla="*/ 1 w 30"/>
                <a:gd name="T1" fmla="*/ 0 h 17"/>
                <a:gd name="T2" fmla="*/ 29 w 30"/>
                <a:gd name="T3" fmla="*/ 15 h 17"/>
                <a:gd name="T4" fmla="*/ 30 w 30"/>
                <a:gd name="T5" fmla="*/ 3 h 17"/>
                <a:gd name="T6" fmla="*/ 1 w 30"/>
                <a:gd name="T7" fmla="*/ 0 h 17"/>
              </a:gdLst>
              <a:ahLst/>
              <a:cxnLst>
                <a:cxn ang="0">
                  <a:pos x="T0" y="T1"/>
                </a:cxn>
                <a:cxn ang="0">
                  <a:pos x="T2" y="T3"/>
                </a:cxn>
                <a:cxn ang="0">
                  <a:pos x="T4" y="T5"/>
                </a:cxn>
                <a:cxn ang="0">
                  <a:pos x="T6" y="T7"/>
                </a:cxn>
              </a:cxnLst>
              <a:rect l="0" t="0" r="r" b="b"/>
              <a:pathLst>
                <a:path w="30" h="17">
                  <a:moveTo>
                    <a:pt x="1" y="0"/>
                  </a:moveTo>
                  <a:cubicBezTo>
                    <a:pt x="0" y="15"/>
                    <a:pt x="21" y="17"/>
                    <a:pt x="29" y="15"/>
                  </a:cubicBezTo>
                  <a:cubicBezTo>
                    <a:pt x="30" y="3"/>
                    <a:pt x="30" y="3"/>
                    <a:pt x="30" y="3"/>
                  </a:cubicBezTo>
                  <a:lnTo>
                    <a:pt x="1"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326"/>
            <p:cNvSpPr>
              <a:spLocks/>
            </p:cNvSpPr>
            <p:nvPr/>
          </p:nvSpPr>
          <p:spPr bwMode="auto">
            <a:xfrm>
              <a:off x="9789591" y="2948785"/>
              <a:ext cx="131763" cy="136525"/>
            </a:xfrm>
            <a:custGeom>
              <a:avLst/>
              <a:gdLst>
                <a:gd name="T0" fmla="*/ 70 w 89"/>
                <a:gd name="T1" fmla="*/ 35 h 93"/>
                <a:gd name="T2" fmla="*/ 6 w 89"/>
                <a:gd name="T3" fmla="*/ 40 h 93"/>
                <a:gd name="T4" fmla="*/ 38 w 89"/>
                <a:gd name="T5" fmla="*/ 88 h 93"/>
                <a:gd name="T6" fmla="*/ 76 w 89"/>
                <a:gd name="T7" fmla="*/ 87 h 93"/>
                <a:gd name="T8" fmla="*/ 83 w 89"/>
                <a:gd name="T9" fmla="*/ 82 h 93"/>
                <a:gd name="T10" fmla="*/ 80 w 89"/>
                <a:gd name="T11" fmla="*/ 58 h 93"/>
                <a:gd name="T12" fmla="*/ 84 w 89"/>
                <a:gd name="T13" fmla="*/ 51 h 93"/>
                <a:gd name="T14" fmla="*/ 72 w 89"/>
                <a:gd name="T15" fmla="*/ 38 h 93"/>
                <a:gd name="T16" fmla="*/ 70 w 89"/>
                <a:gd name="T17"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3">
                  <a:moveTo>
                    <a:pt x="70" y="35"/>
                  </a:moveTo>
                  <a:cubicBezTo>
                    <a:pt x="53" y="0"/>
                    <a:pt x="12" y="12"/>
                    <a:pt x="6" y="40"/>
                  </a:cubicBezTo>
                  <a:cubicBezTo>
                    <a:pt x="0" y="67"/>
                    <a:pt x="20" y="82"/>
                    <a:pt x="38" y="88"/>
                  </a:cubicBezTo>
                  <a:cubicBezTo>
                    <a:pt x="52" y="93"/>
                    <a:pt x="68" y="89"/>
                    <a:pt x="76" y="87"/>
                  </a:cubicBezTo>
                  <a:cubicBezTo>
                    <a:pt x="84" y="85"/>
                    <a:pt x="83" y="82"/>
                    <a:pt x="83" y="82"/>
                  </a:cubicBezTo>
                  <a:cubicBezTo>
                    <a:pt x="82" y="77"/>
                    <a:pt x="78" y="61"/>
                    <a:pt x="80" y="58"/>
                  </a:cubicBezTo>
                  <a:cubicBezTo>
                    <a:pt x="89" y="54"/>
                    <a:pt x="85" y="52"/>
                    <a:pt x="84" y="51"/>
                  </a:cubicBezTo>
                  <a:cubicBezTo>
                    <a:pt x="83" y="50"/>
                    <a:pt x="72" y="41"/>
                    <a:pt x="72" y="38"/>
                  </a:cubicBezTo>
                  <a:cubicBezTo>
                    <a:pt x="71" y="37"/>
                    <a:pt x="71" y="36"/>
                    <a:pt x="70" y="3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327"/>
            <p:cNvSpPr>
              <a:spLocks/>
            </p:cNvSpPr>
            <p:nvPr/>
          </p:nvSpPr>
          <p:spPr bwMode="auto">
            <a:xfrm>
              <a:off x="9841978" y="3026573"/>
              <a:ext cx="7938" cy="22225"/>
            </a:xfrm>
            <a:custGeom>
              <a:avLst/>
              <a:gdLst>
                <a:gd name="T0" fmla="*/ 5 w 6"/>
                <a:gd name="T1" fmla="*/ 0 h 15"/>
                <a:gd name="T2" fmla="*/ 0 w 6"/>
                <a:gd name="T3" fmla="*/ 2 h 15"/>
                <a:gd name="T4" fmla="*/ 3 w 6"/>
                <a:gd name="T5" fmla="*/ 11 h 15"/>
                <a:gd name="T6" fmla="*/ 6 w 6"/>
                <a:gd name="T7" fmla="*/ 15 h 15"/>
                <a:gd name="T8" fmla="*/ 5 w 6"/>
                <a:gd name="T9" fmla="*/ 0 h 15"/>
              </a:gdLst>
              <a:ahLst/>
              <a:cxnLst>
                <a:cxn ang="0">
                  <a:pos x="T0" y="T1"/>
                </a:cxn>
                <a:cxn ang="0">
                  <a:pos x="T2" y="T3"/>
                </a:cxn>
                <a:cxn ang="0">
                  <a:pos x="T4" y="T5"/>
                </a:cxn>
                <a:cxn ang="0">
                  <a:pos x="T6" y="T7"/>
                </a:cxn>
                <a:cxn ang="0">
                  <a:pos x="T8" y="T9"/>
                </a:cxn>
              </a:cxnLst>
              <a:rect l="0" t="0" r="r" b="b"/>
              <a:pathLst>
                <a:path w="6" h="15">
                  <a:moveTo>
                    <a:pt x="5" y="0"/>
                  </a:moveTo>
                  <a:cubicBezTo>
                    <a:pt x="3" y="0"/>
                    <a:pt x="1" y="0"/>
                    <a:pt x="0" y="2"/>
                  </a:cubicBezTo>
                  <a:cubicBezTo>
                    <a:pt x="0" y="4"/>
                    <a:pt x="1" y="8"/>
                    <a:pt x="3" y="11"/>
                  </a:cubicBezTo>
                  <a:cubicBezTo>
                    <a:pt x="4" y="13"/>
                    <a:pt x="5" y="14"/>
                    <a:pt x="6" y="15"/>
                  </a:cubicBezTo>
                  <a:cubicBezTo>
                    <a:pt x="5" y="12"/>
                    <a:pt x="2" y="3"/>
                    <a:pt x="5"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328"/>
            <p:cNvSpPr>
              <a:spLocks/>
            </p:cNvSpPr>
            <p:nvPr/>
          </p:nvSpPr>
          <p:spPr bwMode="auto">
            <a:xfrm>
              <a:off x="9781653" y="2950373"/>
              <a:ext cx="115888" cy="127000"/>
            </a:xfrm>
            <a:custGeom>
              <a:avLst/>
              <a:gdLst>
                <a:gd name="T0" fmla="*/ 72 w 78"/>
                <a:gd name="T1" fmla="*/ 34 h 87"/>
                <a:gd name="T2" fmla="*/ 63 w 78"/>
                <a:gd name="T3" fmla="*/ 25 h 87"/>
                <a:gd name="T4" fmla="*/ 70 w 78"/>
                <a:gd name="T5" fmla="*/ 35 h 87"/>
                <a:gd name="T6" fmla="*/ 53 w 78"/>
                <a:gd name="T7" fmla="*/ 51 h 87"/>
                <a:gd name="T8" fmla="*/ 45 w 78"/>
                <a:gd name="T9" fmla="*/ 52 h 87"/>
                <a:gd name="T10" fmla="*/ 40 w 78"/>
                <a:gd name="T11" fmla="*/ 54 h 87"/>
                <a:gd name="T12" fmla="*/ 43 w 78"/>
                <a:gd name="T13" fmla="*/ 63 h 87"/>
                <a:gd name="T14" fmla="*/ 46 w 78"/>
                <a:gd name="T15" fmla="*/ 67 h 87"/>
                <a:gd name="T16" fmla="*/ 43 w 78"/>
                <a:gd name="T17" fmla="*/ 87 h 87"/>
                <a:gd name="T18" fmla="*/ 16 w 78"/>
                <a:gd name="T19" fmla="*/ 71 h 87"/>
                <a:gd name="T20" fmla="*/ 24 w 78"/>
                <a:gd name="T21" fmla="*/ 15 h 87"/>
                <a:gd name="T22" fmla="*/ 78 w 78"/>
                <a:gd name="T23" fmla="*/ 31 h 87"/>
                <a:gd name="T24" fmla="*/ 72 w 78"/>
                <a:gd name="T25"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87">
                  <a:moveTo>
                    <a:pt x="72" y="34"/>
                  </a:moveTo>
                  <a:cubicBezTo>
                    <a:pt x="72" y="32"/>
                    <a:pt x="64" y="25"/>
                    <a:pt x="63" y="25"/>
                  </a:cubicBezTo>
                  <a:cubicBezTo>
                    <a:pt x="63" y="26"/>
                    <a:pt x="71" y="34"/>
                    <a:pt x="70" y="35"/>
                  </a:cubicBezTo>
                  <a:cubicBezTo>
                    <a:pt x="66" y="38"/>
                    <a:pt x="46" y="33"/>
                    <a:pt x="53" y="51"/>
                  </a:cubicBezTo>
                  <a:cubicBezTo>
                    <a:pt x="54" y="54"/>
                    <a:pt x="49" y="53"/>
                    <a:pt x="45" y="52"/>
                  </a:cubicBezTo>
                  <a:cubicBezTo>
                    <a:pt x="43" y="52"/>
                    <a:pt x="41" y="52"/>
                    <a:pt x="40" y="54"/>
                  </a:cubicBezTo>
                  <a:cubicBezTo>
                    <a:pt x="40" y="56"/>
                    <a:pt x="41" y="60"/>
                    <a:pt x="43" y="63"/>
                  </a:cubicBezTo>
                  <a:cubicBezTo>
                    <a:pt x="44" y="65"/>
                    <a:pt x="45" y="66"/>
                    <a:pt x="46" y="67"/>
                  </a:cubicBezTo>
                  <a:cubicBezTo>
                    <a:pt x="48" y="70"/>
                    <a:pt x="51" y="83"/>
                    <a:pt x="43" y="87"/>
                  </a:cubicBezTo>
                  <a:cubicBezTo>
                    <a:pt x="43" y="87"/>
                    <a:pt x="24" y="81"/>
                    <a:pt x="16" y="71"/>
                  </a:cubicBezTo>
                  <a:cubicBezTo>
                    <a:pt x="5" y="56"/>
                    <a:pt x="0" y="33"/>
                    <a:pt x="24" y="15"/>
                  </a:cubicBezTo>
                  <a:cubicBezTo>
                    <a:pt x="45" y="0"/>
                    <a:pt x="72" y="9"/>
                    <a:pt x="78" y="31"/>
                  </a:cubicBezTo>
                  <a:lnTo>
                    <a:pt x="72" y="34"/>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329"/>
            <p:cNvSpPr>
              <a:spLocks/>
            </p:cNvSpPr>
            <p:nvPr/>
          </p:nvSpPr>
          <p:spPr bwMode="auto">
            <a:xfrm>
              <a:off x="9892778" y="3050385"/>
              <a:ext cx="17463" cy="3175"/>
            </a:xfrm>
            <a:custGeom>
              <a:avLst/>
              <a:gdLst>
                <a:gd name="T0" fmla="*/ 0 w 11"/>
                <a:gd name="T1" fmla="*/ 1 h 2"/>
                <a:gd name="T2" fmla="*/ 6 w 11"/>
                <a:gd name="T3" fmla="*/ 1 h 2"/>
                <a:gd name="T4" fmla="*/ 9 w 11"/>
                <a:gd name="T5" fmla="*/ 1 h 2"/>
                <a:gd name="T6" fmla="*/ 11 w 11"/>
                <a:gd name="T7" fmla="*/ 0 h 2"/>
                <a:gd name="T8" fmla="*/ 11 w 11"/>
                <a:gd name="T9" fmla="*/ 1 h 2"/>
                <a:gd name="T10" fmla="*/ 11 w 11"/>
                <a:gd name="T11" fmla="*/ 1 h 2"/>
                <a:gd name="T12" fmla="*/ 11 w 11"/>
                <a:gd name="T13" fmla="*/ 2 h 2"/>
                <a:gd name="T14" fmla="*/ 9 w 11"/>
                <a:gd name="T15" fmla="*/ 2 h 2"/>
                <a:gd name="T16" fmla="*/ 6 w 11"/>
                <a:gd name="T17" fmla="*/ 2 h 2"/>
                <a:gd name="T18" fmla="*/ 0 w 11"/>
                <a:gd name="T1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
                  <a:moveTo>
                    <a:pt x="0" y="1"/>
                  </a:moveTo>
                  <a:cubicBezTo>
                    <a:pt x="0" y="1"/>
                    <a:pt x="3" y="2"/>
                    <a:pt x="6" y="1"/>
                  </a:cubicBezTo>
                  <a:cubicBezTo>
                    <a:pt x="7" y="1"/>
                    <a:pt x="8" y="1"/>
                    <a:pt x="9" y="1"/>
                  </a:cubicBezTo>
                  <a:cubicBezTo>
                    <a:pt x="10" y="1"/>
                    <a:pt x="11" y="0"/>
                    <a:pt x="11" y="0"/>
                  </a:cubicBezTo>
                  <a:cubicBezTo>
                    <a:pt x="11" y="1"/>
                    <a:pt x="11" y="1"/>
                    <a:pt x="11" y="1"/>
                  </a:cubicBezTo>
                  <a:cubicBezTo>
                    <a:pt x="11" y="1"/>
                    <a:pt x="11" y="1"/>
                    <a:pt x="11" y="1"/>
                  </a:cubicBezTo>
                  <a:cubicBezTo>
                    <a:pt x="11" y="2"/>
                    <a:pt x="11" y="2"/>
                    <a:pt x="11" y="2"/>
                  </a:cubicBezTo>
                  <a:cubicBezTo>
                    <a:pt x="11" y="2"/>
                    <a:pt x="10" y="2"/>
                    <a:pt x="9" y="2"/>
                  </a:cubicBezTo>
                  <a:cubicBezTo>
                    <a:pt x="8" y="2"/>
                    <a:pt x="7" y="2"/>
                    <a:pt x="6" y="2"/>
                  </a:cubicBezTo>
                  <a:cubicBezTo>
                    <a:pt x="3" y="2"/>
                    <a:pt x="0" y="1"/>
                    <a:pt x="0" y="1"/>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330"/>
            <p:cNvSpPr>
              <a:spLocks/>
            </p:cNvSpPr>
            <p:nvPr/>
          </p:nvSpPr>
          <p:spPr bwMode="auto">
            <a:xfrm>
              <a:off x="9892778" y="3051973"/>
              <a:ext cx="17463" cy="3175"/>
            </a:xfrm>
            <a:custGeom>
              <a:avLst/>
              <a:gdLst>
                <a:gd name="T0" fmla="*/ 0 w 11"/>
                <a:gd name="T1" fmla="*/ 0 h 2"/>
                <a:gd name="T2" fmla="*/ 5 w 11"/>
                <a:gd name="T3" fmla="*/ 1 h 2"/>
                <a:gd name="T4" fmla="*/ 11 w 11"/>
                <a:gd name="T5" fmla="*/ 0 h 2"/>
                <a:gd name="T6" fmla="*/ 11 w 11"/>
                <a:gd name="T7" fmla="*/ 1 h 2"/>
                <a:gd name="T8" fmla="*/ 11 w 11"/>
                <a:gd name="T9" fmla="*/ 2 h 2"/>
                <a:gd name="T10" fmla="*/ 11 w 11"/>
                <a:gd name="T11" fmla="*/ 2 h 2"/>
                <a:gd name="T12" fmla="*/ 5 w 11"/>
                <a:gd name="T13" fmla="*/ 1 h 2"/>
                <a:gd name="T14" fmla="*/ 0 w 11"/>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
                  <a:moveTo>
                    <a:pt x="0" y="0"/>
                  </a:moveTo>
                  <a:cubicBezTo>
                    <a:pt x="0" y="0"/>
                    <a:pt x="3" y="1"/>
                    <a:pt x="5" y="1"/>
                  </a:cubicBezTo>
                  <a:cubicBezTo>
                    <a:pt x="8" y="1"/>
                    <a:pt x="11" y="0"/>
                    <a:pt x="11" y="0"/>
                  </a:cubicBezTo>
                  <a:cubicBezTo>
                    <a:pt x="11" y="1"/>
                    <a:pt x="11" y="1"/>
                    <a:pt x="11" y="1"/>
                  </a:cubicBezTo>
                  <a:cubicBezTo>
                    <a:pt x="11" y="2"/>
                    <a:pt x="11" y="2"/>
                    <a:pt x="11" y="2"/>
                  </a:cubicBezTo>
                  <a:cubicBezTo>
                    <a:pt x="11" y="2"/>
                    <a:pt x="11" y="2"/>
                    <a:pt x="11" y="2"/>
                  </a:cubicBezTo>
                  <a:cubicBezTo>
                    <a:pt x="11" y="2"/>
                    <a:pt x="8" y="2"/>
                    <a:pt x="5" y="1"/>
                  </a:cubicBezTo>
                  <a:cubicBezTo>
                    <a:pt x="3" y="1"/>
                    <a:pt x="0" y="0"/>
                    <a:pt x="0" y="0"/>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331"/>
            <p:cNvSpPr>
              <a:spLocks/>
            </p:cNvSpPr>
            <p:nvPr/>
          </p:nvSpPr>
          <p:spPr bwMode="auto">
            <a:xfrm>
              <a:off x="9726091" y="3024985"/>
              <a:ext cx="79375" cy="134937"/>
            </a:xfrm>
            <a:custGeom>
              <a:avLst/>
              <a:gdLst>
                <a:gd name="T0" fmla="*/ 47 w 54"/>
                <a:gd name="T1" fmla="*/ 0 h 92"/>
                <a:gd name="T2" fmla="*/ 54 w 54"/>
                <a:gd name="T3" fmla="*/ 89 h 92"/>
                <a:gd name="T4" fmla="*/ 42 w 54"/>
                <a:gd name="T5" fmla="*/ 12 h 92"/>
                <a:gd name="T6" fmla="*/ 50 w 54"/>
                <a:gd name="T7" fmla="*/ 8 h 92"/>
              </a:gdLst>
              <a:ahLst/>
              <a:cxnLst>
                <a:cxn ang="0">
                  <a:pos x="T0" y="T1"/>
                </a:cxn>
                <a:cxn ang="0">
                  <a:pos x="T2" y="T3"/>
                </a:cxn>
                <a:cxn ang="0">
                  <a:pos x="T4" y="T5"/>
                </a:cxn>
                <a:cxn ang="0">
                  <a:pos x="T6" y="T7"/>
                </a:cxn>
              </a:cxnLst>
              <a:rect l="0" t="0" r="r" b="b"/>
              <a:pathLst>
                <a:path w="54" h="92">
                  <a:moveTo>
                    <a:pt x="47" y="0"/>
                  </a:moveTo>
                  <a:cubicBezTo>
                    <a:pt x="16" y="17"/>
                    <a:pt x="0" y="92"/>
                    <a:pt x="54" y="89"/>
                  </a:cubicBezTo>
                  <a:cubicBezTo>
                    <a:pt x="38" y="72"/>
                    <a:pt x="25" y="34"/>
                    <a:pt x="42" y="12"/>
                  </a:cubicBezTo>
                  <a:cubicBezTo>
                    <a:pt x="46" y="8"/>
                    <a:pt x="49" y="7"/>
                    <a:pt x="50" y="8"/>
                  </a:cubicBezTo>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Freeform 332"/>
            <p:cNvSpPr>
              <a:spLocks/>
            </p:cNvSpPr>
            <p:nvPr/>
          </p:nvSpPr>
          <p:spPr bwMode="auto">
            <a:xfrm>
              <a:off x="9745141" y="3307560"/>
              <a:ext cx="77788" cy="130175"/>
            </a:xfrm>
            <a:custGeom>
              <a:avLst/>
              <a:gdLst>
                <a:gd name="T0" fmla="*/ 10 w 53"/>
                <a:gd name="T1" fmla="*/ 42 h 88"/>
                <a:gd name="T2" fmla="*/ 26 w 53"/>
                <a:gd name="T3" fmla="*/ 76 h 88"/>
                <a:gd name="T4" fmla="*/ 35 w 53"/>
                <a:gd name="T5" fmla="*/ 79 h 88"/>
                <a:gd name="T6" fmla="*/ 45 w 53"/>
                <a:gd name="T7" fmla="*/ 82 h 88"/>
                <a:gd name="T8" fmla="*/ 51 w 53"/>
                <a:gd name="T9" fmla="*/ 83 h 88"/>
                <a:gd name="T10" fmla="*/ 49 w 53"/>
                <a:gd name="T11" fmla="*/ 77 h 88"/>
                <a:gd name="T12" fmla="*/ 49 w 53"/>
                <a:gd name="T13" fmla="*/ 68 h 88"/>
                <a:gd name="T14" fmla="*/ 44 w 53"/>
                <a:gd name="T15" fmla="*/ 59 h 88"/>
                <a:gd name="T16" fmla="*/ 53 w 53"/>
                <a:gd name="T17" fmla="*/ 58 h 88"/>
                <a:gd name="T18" fmla="*/ 35 w 53"/>
                <a:gd name="T19" fmla="*/ 40 h 88"/>
                <a:gd name="T20" fmla="*/ 31 w 53"/>
                <a:gd name="T21" fmla="*/ 37 h 88"/>
                <a:gd name="T22" fmla="*/ 15 w 53"/>
                <a:gd name="T23" fmla="*/ 0 h 88"/>
                <a:gd name="T24" fmla="*/ 0 w 53"/>
                <a:gd name="T25" fmla="*/ 18 h 88"/>
                <a:gd name="T26" fmla="*/ 10 w 53"/>
                <a:gd name="T2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88">
                  <a:moveTo>
                    <a:pt x="10" y="42"/>
                  </a:moveTo>
                  <a:cubicBezTo>
                    <a:pt x="13" y="59"/>
                    <a:pt x="17" y="64"/>
                    <a:pt x="26" y="76"/>
                  </a:cubicBezTo>
                  <a:cubicBezTo>
                    <a:pt x="32" y="83"/>
                    <a:pt x="36" y="83"/>
                    <a:pt x="35" y="79"/>
                  </a:cubicBezTo>
                  <a:cubicBezTo>
                    <a:pt x="39" y="87"/>
                    <a:pt x="47" y="88"/>
                    <a:pt x="45" y="82"/>
                  </a:cubicBezTo>
                  <a:cubicBezTo>
                    <a:pt x="46" y="84"/>
                    <a:pt x="49" y="85"/>
                    <a:pt x="51" y="83"/>
                  </a:cubicBezTo>
                  <a:cubicBezTo>
                    <a:pt x="52" y="80"/>
                    <a:pt x="50" y="78"/>
                    <a:pt x="49" y="77"/>
                  </a:cubicBezTo>
                  <a:cubicBezTo>
                    <a:pt x="51" y="76"/>
                    <a:pt x="53" y="73"/>
                    <a:pt x="49" y="68"/>
                  </a:cubicBezTo>
                  <a:cubicBezTo>
                    <a:pt x="45" y="64"/>
                    <a:pt x="44" y="59"/>
                    <a:pt x="44" y="59"/>
                  </a:cubicBezTo>
                  <a:cubicBezTo>
                    <a:pt x="49" y="62"/>
                    <a:pt x="53" y="61"/>
                    <a:pt x="53" y="58"/>
                  </a:cubicBezTo>
                  <a:cubicBezTo>
                    <a:pt x="48" y="54"/>
                    <a:pt x="42" y="45"/>
                    <a:pt x="35" y="40"/>
                  </a:cubicBezTo>
                  <a:cubicBezTo>
                    <a:pt x="34" y="38"/>
                    <a:pt x="33" y="37"/>
                    <a:pt x="31" y="37"/>
                  </a:cubicBezTo>
                  <a:cubicBezTo>
                    <a:pt x="15" y="0"/>
                    <a:pt x="15" y="0"/>
                    <a:pt x="15" y="0"/>
                  </a:cubicBezTo>
                  <a:cubicBezTo>
                    <a:pt x="0" y="18"/>
                    <a:pt x="0" y="18"/>
                    <a:pt x="0" y="18"/>
                  </a:cubicBezTo>
                  <a:lnTo>
                    <a:pt x="10" y="4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 name="Freeform 333"/>
            <p:cNvSpPr>
              <a:spLocks/>
            </p:cNvSpPr>
            <p:nvPr/>
          </p:nvSpPr>
          <p:spPr bwMode="auto">
            <a:xfrm>
              <a:off x="9687991" y="3217073"/>
              <a:ext cx="57150" cy="57150"/>
            </a:xfrm>
            <a:custGeom>
              <a:avLst/>
              <a:gdLst>
                <a:gd name="T0" fmla="*/ 27 w 39"/>
                <a:gd name="T1" fmla="*/ 34 h 39"/>
                <a:gd name="T2" fmla="*/ 4 w 39"/>
                <a:gd name="T3" fmla="*/ 27 h 39"/>
                <a:gd name="T4" fmla="*/ 11 w 39"/>
                <a:gd name="T5" fmla="*/ 4 h 39"/>
                <a:gd name="T6" fmla="*/ 34 w 39"/>
                <a:gd name="T7" fmla="*/ 11 h 39"/>
                <a:gd name="T8" fmla="*/ 27 w 39"/>
                <a:gd name="T9" fmla="*/ 34 h 39"/>
              </a:gdLst>
              <a:ahLst/>
              <a:cxnLst>
                <a:cxn ang="0">
                  <a:pos x="T0" y="T1"/>
                </a:cxn>
                <a:cxn ang="0">
                  <a:pos x="T2" y="T3"/>
                </a:cxn>
                <a:cxn ang="0">
                  <a:pos x="T4" y="T5"/>
                </a:cxn>
                <a:cxn ang="0">
                  <a:pos x="T6" y="T7"/>
                </a:cxn>
                <a:cxn ang="0">
                  <a:pos x="T8" y="T9"/>
                </a:cxn>
              </a:cxnLst>
              <a:rect l="0" t="0" r="r" b="b"/>
              <a:pathLst>
                <a:path w="39" h="39">
                  <a:moveTo>
                    <a:pt x="27" y="34"/>
                  </a:moveTo>
                  <a:cubicBezTo>
                    <a:pt x="19" y="39"/>
                    <a:pt x="8" y="35"/>
                    <a:pt x="4" y="27"/>
                  </a:cubicBezTo>
                  <a:cubicBezTo>
                    <a:pt x="0" y="19"/>
                    <a:pt x="3" y="8"/>
                    <a:pt x="11" y="4"/>
                  </a:cubicBezTo>
                  <a:cubicBezTo>
                    <a:pt x="20" y="0"/>
                    <a:pt x="30" y="3"/>
                    <a:pt x="34" y="11"/>
                  </a:cubicBezTo>
                  <a:cubicBezTo>
                    <a:pt x="39" y="19"/>
                    <a:pt x="35" y="30"/>
                    <a:pt x="27" y="3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Freeform 334"/>
            <p:cNvSpPr>
              <a:spLocks/>
            </p:cNvSpPr>
            <p:nvPr/>
          </p:nvSpPr>
          <p:spPr bwMode="auto">
            <a:xfrm>
              <a:off x="9692753" y="3232948"/>
              <a:ext cx="93663" cy="128587"/>
            </a:xfrm>
            <a:custGeom>
              <a:avLst/>
              <a:gdLst>
                <a:gd name="T0" fmla="*/ 59 w 59"/>
                <a:gd name="T1" fmla="*/ 69 h 81"/>
                <a:gd name="T2" fmla="*/ 28 w 59"/>
                <a:gd name="T3" fmla="*/ 0 h 81"/>
                <a:gd name="T4" fmla="*/ 0 w 59"/>
                <a:gd name="T5" fmla="*/ 15 h 81"/>
                <a:gd name="T6" fmla="*/ 33 w 59"/>
                <a:gd name="T7" fmla="*/ 81 h 81"/>
                <a:gd name="T8" fmla="*/ 59 w 59"/>
                <a:gd name="T9" fmla="*/ 69 h 81"/>
              </a:gdLst>
              <a:ahLst/>
              <a:cxnLst>
                <a:cxn ang="0">
                  <a:pos x="T0" y="T1"/>
                </a:cxn>
                <a:cxn ang="0">
                  <a:pos x="T2" y="T3"/>
                </a:cxn>
                <a:cxn ang="0">
                  <a:pos x="T4" y="T5"/>
                </a:cxn>
                <a:cxn ang="0">
                  <a:pos x="T6" y="T7"/>
                </a:cxn>
                <a:cxn ang="0">
                  <a:pos x="T8" y="T9"/>
                </a:cxn>
              </a:cxnLst>
              <a:rect l="0" t="0" r="r" b="b"/>
              <a:pathLst>
                <a:path w="59" h="81">
                  <a:moveTo>
                    <a:pt x="59" y="69"/>
                  </a:moveTo>
                  <a:lnTo>
                    <a:pt x="28" y="0"/>
                  </a:lnTo>
                  <a:lnTo>
                    <a:pt x="0" y="15"/>
                  </a:lnTo>
                  <a:lnTo>
                    <a:pt x="33" y="81"/>
                  </a:lnTo>
                  <a:lnTo>
                    <a:pt x="59" y="6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 name="Freeform 335"/>
            <p:cNvSpPr>
              <a:spLocks/>
            </p:cNvSpPr>
            <p:nvPr/>
          </p:nvSpPr>
          <p:spPr bwMode="auto">
            <a:xfrm>
              <a:off x="9880078" y="3015460"/>
              <a:ext cx="7938" cy="6350"/>
            </a:xfrm>
            <a:custGeom>
              <a:avLst/>
              <a:gdLst>
                <a:gd name="T0" fmla="*/ 3 w 5"/>
                <a:gd name="T1" fmla="*/ 3 h 5"/>
                <a:gd name="T2" fmla="*/ 5 w 5"/>
                <a:gd name="T3" fmla="*/ 4 h 5"/>
                <a:gd name="T4" fmla="*/ 5 w 5"/>
                <a:gd name="T5" fmla="*/ 2 h 5"/>
                <a:gd name="T6" fmla="*/ 2 w 5"/>
                <a:gd name="T7" fmla="*/ 0 h 5"/>
                <a:gd name="T8" fmla="*/ 0 w 5"/>
                <a:gd name="T9" fmla="*/ 3 h 5"/>
                <a:gd name="T10" fmla="*/ 1 w 5"/>
                <a:gd name="T11" fmla="*/ 5 h 5"/>
                <a:gd name="T12" fmla="*/ 3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3"/>
                  </a:moveTo>
                  <a:cubicBezTo>
                    <a:pt x="4" y="3"/>
                    <a:pt x="4" y="4"/>
                    <a:pt x="5" y="4"/>
                  </a:cubicBezTo>
                  <a:cubicBezTo>
                    <a:pt x="5" y="4"/>
                    <a:pt x="5" y="3"/>
                    <a:pt x="5" y="2"/>
                  </a:cubicBezTo>
                  <a:cubicBezTo>
                    <a:pt x="5" y="1"/>
                    <a:pt x="4" y="0"/>
                    <a:pt x="2" y="0"/>
                  </a:cubicBezTo>
                  <a:cubicBezTo>
                    <a:pt x="1" y="0"/>
                    <a:pt x="0" y="2"/>
                    <a:pt x="0" y="3"/>
                  </a:cubicBezTo>
                  <a:cubicBezTo>
                    <a:pt x="0" y="4"/>
                    <a:pt x="0" y="4"/>
                    <a:pt x="1" y="5"/>
                  </a:cubicBezTo>
                  <a:cubicBezTo>
                    <a:pt x="1" y="4"/>
                    <a:pt x="2" y="4"/>
                    <a:pt x="3" y="3"/>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Freeform 336"/>
            <p:cNvSpPr>
              <a:spLocks/>
            </p:cNvSpPr>
            <p:nvPr/>
          </p:nvSpPr>
          <p:spPr bwMode="auto">
            <a:xfrm>
              <a:off x="9945166" y="2983710"/>
              <a:ext cx="30163" cy="33337"/>
            </a:xfrm>
            <a:custGeom>
              <a:avLst/>
              <a:gdLst>
                <a:gd name="T0" fmla="*/ 18 w 21"/>
                <a:gd name="T1" fmla="*/ 22 h 22"/>
                <a:gd name="T2" fmla="*/ 0 w 21"/>
                <a:gd name="T3" fmla="*/ 4 h 22"/>
                <a:gd name="T4" fmla="*/ 8 w 21"/>
                <a:gd name="T5" fmla="*/ 3 h 22"/>
                <a:gd name="T6" fmla="*/ 21 w 21"/>
                <a:gd name="T7" fmla="*/ 9 h 22"/>
              </a:gdLst>
              <a:ahLst/>
              <a:cxnLst>
                <a:cxn ang="0">
                  <a:pos x="T0" y="T1"/>
                </a:cxn>
                <a:cxn ang="0">
                  <a:pos x="T2" y="T3"/>
                </a:cxn>
                <a:cxn ang="0">
                  <a:pos x="T4" y="T5"/>
                </a:cxn>
                <a:cxn ang="0">
                  <a:pos x="T6" y="T7"/>
                </a:cxn>
              </a:cxnLst>
              <a:rect l="0" t="0" r="r" b="b"/>
              <a:pathLst>
                <a:path w="21" h="22">
                  <a:moveTo>
                    <a:pt x="18" y="22"/>
                  </a:moveTo>
                  <a:cubicBezTo>
                    <a:pt x="11" y="17"/>
                    <a:pt x="5" y="8"/>
                    <a:pt x="0" y="4"/>
                  </a:cubicBezTo>
                  <a:cubicBezTo>
                    <a:pt x="0" y="1"/>
                    <a:pt x="3" y="0"/>
                    <a:pt x="8" y="3"/>
                  </a:cubicBezTo>
                  <a:cubicBezTo>
                    <a:pt x="13" y="5"/>
                    <a:pt x="19" y="12"/>
                    <a:pt x="21" y="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5" name="Group 104"/>
          <p:cNvGrpSpPr/>
          <p:nvPr/>
        </p:nvGrpSpPr>
        <p:grpSpPr>
          <a:xfrm>
            <a:off x="1447570" y="2893737"/>
            <a:ext cx="1362097" cy="1069972"/>
            <a:chOff x="10013950" y="2701926"/>
            <a:chExt cx="1250950" cy="982663"/>
          </a:xfrm>
        </p:grpSpPr>
        <p:sp>
          <p:nvSpPr>
            <p:cNvPr id="106" name="Freeform 7"/>
            <p:cNvSpPr>
              <a:spLocks/>
            </p:cNvSpPr>
            <p:nvPr/>
          </p:nvSpPr>
          <p:spPr bwMode="auto">
            <a:xfrm>
              <a:off x="10099675" y="3001963"/>
              <a:ext cx="871538" cy="649288"/>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Freeform 8"/>
            <p:cNvSpPr>
              <a:spLocks/>
            </p:cNvSpPr>
            <p:nvPr/>
          </p:nvSpPr>
          <p:spPr bwMode="auto">
            <a:xfrm>
              <a:off x="10366375" y="2744788"/>
              <a:ext cx="184150" cy="482600"/>
            </a:xfrm>
            <a:custGeom>
              <a:avLst/>
              <a:gdLst>
                <a:gd name="T0" fmla="*/ 212 w 214"/>
                <a:gd name="T1" fmla="*/ 108 h 563"/>
                <a:gd name="T2" fmla="*/ 178 w 214"/>
                <a:gd name="T3" fmla="*/ 24 h 563"/>
                <a:gd name="T4" fmla="*/ 165 w 214"/>
                <a:gd name="T5" fmla="*/ 14 h 563"/>
                <a:gd name="T6" fmla="*/ 160 w 214"/>
                <a:gd name="T7" fmla="*/ 13 h 563"/>
                <a:gd name="T8" fmla="*/ 150 w 214"/>
                <a:gd name="T9" fmla="*/ 84 h 563"/>
                <a:gd name="T10" fmla="*/ 126 w 214"/>
                <a:gd name="T11" fmla="*/ 112 h 563"/>
                <a:gd name="T12" fmla="*/ 86 w 214"/>
                <a:gd name="T13" fmla="*/ 107 h 563"/>
                <a:gd name="T14" fmla="*/ 70 w 214"/>
                <a:gd name="T15" fmla="*/ 72 h 563"/>
                <a:gd name="T16" fmla="*/ 80 w 214"/>
                <a:gd name="T17" fmla="*/ 2 h 563"/>
                <a:gd name="T18" fmla="*/ 75 w 214"/>
                <a:gd name="T19" fmla="*/ 1 h 563"/>
                <a:gd name="T20" fmla="*/ 60 w 214"/>
                <a:gd name="T21" fmla="*/ 7 h 563"/>
                <a:gd name="T22" fmla="*/ 4 w 214"/>
                <a:gd name="T23" fmla="*/ 79 h 563"/>
                <a:gd name="T24" fmla="*/ 2 w 214"/>
                <a:gd name="T25" fmla="*/ 95 h 563"/>
                <a:gd name="T26" fmla="*/ 36 w 214"/>
                <a:gd name="T27" fmla="*/ 179 h 563"/>
                <a:gd name="T28" fmla="*/ 49 w 214"/>
                <a:gd name="T29" fmla="*/ 190 h 563"/>
                <a:gd name="T30" fmla="*/ 56 w 214"/>
                <a:gd name="T31" fmla="*/ 191 h 563"/>
                <a:gd name="T32" fmla="*/ 5 w 214"/>
                <a:gd name="T33" fmla="*/ 552 h 563"/>
                <a:gd name="T34" fmla="*/ 81 w 214"/>
                <a:gd name="T35" fmla="*/ 563 h 563"/>
                <a:gd name="T36" fmla="*/ 132 w 214"/>
                <a:gd name="T37" fmla="*/ 201 h 563"/>
                <a:gd name="T38" fmla="*/ 139 w 214"/>
                <a:gd name="T39" fmla="*/ 202 h 563"/>
                <a:gd name="T40" fmla="*/ 154 w 214"/>
                <a:gd name="T41" fmla="*/ 196 h 563"/>
                <a:gd name="T42" fmla="*/ 210 w 214"/>
                <a:gd name="T43" fmla="*/ 125 h 563"/>
                <a:gd name="T44" fmla="*/ 212 w 214"/>
                <a:gd name="T45" fmla="*/ 10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563">
                  <a:moveTo>
                    <a:pt x="212" y="108"/>
                  </a:moveTo>
                  <a:cubicBezTo>
                    <a:pt x="178" y="24"/>
                    <a:pt x="178" y="24"/>
                    <a:pt x="178" y="24"/>
                  </a:cubicBezTo>
                  <a:cubicBezTo>
                    <a:pt x="176" y="19"/>
                    <a:pt x="170" y="14"/>
                    <a:pt x="165" y="14"/>
                  </a:cubicBezTo>
                  <a:cubicBezTo>
                    <a:pt x="160" y="13"/>
                    <a:pt x="160" y="13"/>
                    <a:pt x="160" y="13"/>
                  </a:cubicBezTo>
                  <a:cubicBezTo>
                    <a:pt x="150" y="84"/>
                    <a:pt x="150" y="84"/>
                    <a:pt x="150" y="84"/>
                  </a:cubicBezTo>
                  <a:cubicBezTo>
                    <a:pt x="126" y="112"/>
                    <a:pt x="126" y="112"/>
                    <a:pt x="126" y="112"/>
                  </a:cubicBezTo>
                  <a:cubicBezTo>
                    <a:pt x="86" y="107"/>
                    <a:pt x="86" y="107"/>
                    <a:pt x="86" y="107"/>
                  </a:cubicBezTo>
                  <a:cubicBezTo>
                    <a:pt x="70" y="72"/>
                    <a:pt x="70" y="72"/>
                    <a:pt x="70" y="72"/>
                  </a:cubicBezTo>
                  <a:cubicBezTo>
                    <a:pt x="80" y="2"/>
                    <a:pt x="80" y="2"/>
                    <a:pt x="80" y="2"/>
                  </a:cubicBezTo>
                  <a:cubicBezTo>
                    <a:pt x="75" y="1"/>
                    <a:pt x="75" y="1"/>
                    <a:pt x="75" y="1"/>
                  </a:cubicBezTo>
                  <a:cubicBezTo>
                    <a:pt x="70" y="0"/>
                    <a:pt x="63" y="3"/>
                    <a:pt x="60" y="7"/>
                  </a:cubicBezTo>
                  <a:cubicBezTo>
                    <a:pt x="4" y="79"/>
                    <a:pt x="4" y="79"/>
                    <a:pt x="4" y="79"/>
                  </a:cubicBezTo>
                  <a:cubicBezTo>
                    <a:pt x="1" y="83"/>
                    <a:pt x="0" y="90"/>
                    <a:pt x="2" y="95"/>
                  </a:cubicBezTo>
                  <a:cubicBezTo>
                    <a:pt x="36" y="179"/>
                    <a:pt x="36" y="179"/>
                    <a:pt x="36" y="179"/>
                  </a:cubicBezTo>
                  <a:cubicBezTo>
                    <a:pt x="38" y="184"/>
                    <a:pt x="43" y="189"/>
                    <a:pt x="49" y="190"/>
                  </a:cubicBezTo>
                  <a:cubicBezTo>
                    <a:pt x="56" y="191"/>
                    <a:pt x="56" y="191"/>
                    <a:pt x="56" y="191"/>
                  </a:cubicBezTo>
                  <a:cubicBezTo>
                    <a:pt x="5" y="552"/>
                    <a:pt x="5" y="552"/>
                    <a:pt x="5" y="552"/>
                  </a:cubicBezTo>
                  <a:cubicBezTo>
                    <a:pt x="81" y="563"/>
                    <a:pt x="81" y="563"/>
                    <a:pt x="81" y="563"/>
                  </a:cubicBezTo>
                  <a:cubicBezTo>
                    <a:pt x="132" y="201"/>
                    <a:pt x="132" y="201"/>
                    <a:pt x="132" y="201"/>
                  </a:cubicBezTo>
                  <a:cubicBezTo>
                    <a:pt x="139" y="202"/>
                    <a:pt x="139" y="202"/>
                    <a:pt x="139" y="202"/>
                  </a:cubicBezTo>
                  <a:cubicBezTo>
                    <a:pt x="144" y="203"/>
                    <a:pt x="151" y="200"/>
                    <a:pt x="154" y="196"/>
                  </a:cubicBezTo>
                  <a:cubicBezTo>
                    <a:pt x="210" y="125"/>
                    <a:pt x="210" y="125"/>
                    <a:pt x="210" y="125"/>
                  </a:cubicBezTo>
                  <a:cubicBezTo>
                    <a:pt x="213" y="120"/>
                    <a:pt x="214" y="113"/>
                    <a:pt x="212" y="108"/>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Freeform 9"/>
            <p:cNvSpPr>
              <a:spLocks/>
            </p:cNvSpPr>
            <p:nvPr/>
          </p:nvSpPr>
          <p:spPr bwMode="auto">
            <a:xfrm>
              <a:off x="10388600" y="2746376"/>
              <a:ext cx="161925" cy="481013"/>
            </a:xfrm>
            <a:custGeom>
              <a:avLst/>
              <a:gdLst>
                <a:gd name="T0" fmla="*/ 186 w 188"/>
                <a:gd name="T1" fmla="*/ 106 h 561"/>
                <a:gd name="T2" fmla="*/ 158 w 188"/>
                <a:gd name="T3" fmla="*/ 35 h 561"/>
                <a:gd name="T4" fmla="*/ 151 w 188"/>
                <a:gd name="T5" fmla="*/ 85 h 561"/>
                <a:gd name="T6" fmla="*/ 126 w 188"/>
                <a:gd name="T7" fmla="*/ 114 h 561"/>
                <a:gd name="T8" fmla="*/ 100 w 188"/>
                <a:gd name="T9" fmla="*/ 110 h 561"/>
                <a:gd name="T10" fmla="*/ 60 w 188"/>
                <a:gd name="T11" fmla="*/ 105 h 561"/>
                <a:gd name="T12" fmla="*/ 44 w 188"/>
                <a:gd name="T13" fmla="*/ 70 h 561"/>
                <a:gd name="T14" fmla="*/ 54 w 188"/>
                <a:gd name="T15" fmla="*/ 0 h 561"/>
                <a:gd name="T16" fmla="*/ 51 w 188"/>
                <a:gd name="T17" fmla="*/ 21 h 561"/>
                <a:gd name="T18" fmla="*/ 4 w 188"/>
                <a:gd name="T19" fmla="*/ 80 h 561"/>
                <a:gd name="T20" fmla="*/ 2 w 188"/>
                <a:gd name="T21" fmla="*/ 97 h 561"/>
                <a:gd name="T22" fmla="*/ 36 w 188"/>
                <a:gd name="T23" fmla="*/ 181 h 561"/>
                <a:gd name="T24" fmla="*/ 49 w 188"/>
                <a:gd name="T25" fmla="*/ 191 h 561"/>
                <a:gd name="T26" fmla="*/ 57 w 188"/>
                <a:gd name="T27" fmla="*/ 193 h 561"/>
                <a:gd name="T28" fmla="*/ 6 w 188"/>
                <a:gd name="T29" fmla="*/ 554 h 561"/>
                <a:gd name="T30" fmla="*/ 55 w 188"/>
                <a:gd name="T31" fmla="*/ 561 h 561"/>
                <a:gd name="T32" fmla="*/ 106 w 188"/>
                <a:gd name="T33" fmla="*/ 199 h 561"/>
                <a:gd name="T34" fmla="*/ 113 w 188"/>
                <a:gd name="T35" fmla="*/ 200 h 561"/>
                <a:gd name="T36" fmla="*/ 128 w 188"/>
                <a:gd name="T37" fmla="*/ 194 h 561"/>
                <a:gd name="T38" fmla="*/ 184 w 188"/>
                <a:gd name="T39" fmla="*/ 123 h 561"/>
                <a:gd name="T40" fmla="*/ 186 w 188"/>
                <a:gd name="T41" fmla="*/ 10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561">
                  <a:moveTo>
                    <a:pt x="186" y="106"/>
                  </a:moveTo>
                  <a:cubicBezTo>
                    <a:pt x="158" y="35"/>
                    <a:pt x="158" y="35"/>
                    <a:pt x="158" y="35"/>
                  </a:cubicBezTo>
                  <a:cubicBezTo>
                    <a:pt x="151" y="85"/>
                    <a:pt x="151" y="85"/>
                    <a:pt x="151" y="85"/>
                  </a:cubicBezTo>
                  <a:cubicBezTo>
                    <a:pt x="126" y="114"/>
                    <a:pt x="126" y="114"/>
                    <a:pt x="126" y="114"/>
                  </a:cubicBezTo>
                  <a:cubicBezTo>
                    <a:pt x="100" y="110"/>
                    <a:pt x="100" y="110"/>
                    <a:pt x="100" y="110"/>
                  </a:cubicBezTo>
                  <a:cubicBezTo>
                    <a:pt x="60" y="105"/>
                    <a:pt x="60" y="105"/>
                    <a:pt x="60" y="105"/>
                  </a:cubicBezTo>
                  <a:cubicBezTo>
                    <a:pt x="44" y="70"/>
                    <a:pt x="44" y="70"/>
                    <a:pt x="44" y="70"/>
                  </a:cubicBezTo>
                  <a:cubicBezTo>
                    <a:pt x="54" y="0"/>
                    <a:pt x="54" y="0"/>
                    <a:pt x="54" y="0"/>
                  </a:cubicBezTo>
                  <a:cubicBezTo>
                    <a:pt x="51" y="21"/>
                    <a:pt x="51" y="21"/>
                    <a:pt x="51" y="21"/>
                  </a:cubicBezTo>
                  <a:cubicBezTo>
                    <a:pt x="4" y="80"/>
                    <a:pt x="4" y="80"/>
                    <a:pt x="4" y="80"/>
                  </a:cubicBezTo>
                  <a:cubicBezTo>
                    <a:pt x="1" y="85"/>
                    <a:pt x="0" y="92"/>
                    <a:pt x="2" y="97"/>
                  </a:cubicBezTo>
                  <a:cubicBezTo>
                    <a:pt x="36" y="181"/>
                    <a:pt x="36" y="181"/>
                    <a:pt x="36" y="181"/>
                  </a:cubicBezTo>
                  <a:cubicBezTo>
                    <a:pt x="38" y="186"/>
                    <a:pt x="44" y="191"/>
                    <a:pt x="49" y="191"/>
                  </a:cubicBezTo>
                  <a:cubicBezTo>
                    <a:pt x="57" y="193"/>
                    <a:pt x="57" y="193"/>
                    <a:pt x="57" y="193"/>
                  </a:cubicBezTo>
                  <a:cubicBezTo>
                    <a:pt x="6" y="554"/>
                    <a:pt x="6" y="554"/>
                    <a:pt x="6" y="554"/>
                  </a:cubicBezTo>
                  <a:cubicBezTo>
                    <a:pt x="55" y="561"/>
                    <a:pt x="55" y="561"/>
                    <a:pt x="55" y="561"/>
                  </a:cubicBezTo>
                  <a:cubicBezTo>
                    <a:pt x="106" y="199"/>
                    <a:pt x="106" y="199"/>
                    <a:pt x="106" y="199"/>
                  </a:cubicBezTo>
                  <a:cubicBezTo>
                    <a:pt x="113" y="200"/>
                    <a:pt x="113" y="200"/>
                    <a:pt x="113" y="200"/>
                  </a:cubicBezTo>
                  <a:cubicBezTo>
                    <a:pt x="118" y="201"/>
                    <a:pt x="125" y="198"/>
                    <a:pt x="128" y="194"/>
                  </a:cubicBezTo>
                  <a:cubicBezTo>
                    <a:pt x="184" y="123"/>
                    <a:pt x="184" y="123"/>
                    <a:pt x="184" y="123"/>
                  </a:cubicBezTo>
                  <a:cubicBezTo>
                    <a:pt x="187" y="118"/>
                    <a:pt x="188" y="111"/>
                    <a:pt x="186" y="106"/>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10"/>
            <p:cNvSpPr>
              <a:spLocks/>
            </p:cNvSpPr>
            <p:nvPr/>
          </p:nvSpPr>
          <p:spPr bwMode="auto">
            <a:xfrm>
              <a:off x="10013950" y="2760663"/>
              <a:ext cx="344488" cy="360363"/>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Freeform 11"/>
            <p:cNvSpPr>
              <a:spLocks/>
            </p:cNvSpPr>
            <p:nvPr/>
          </p:nvSpPr>
          <p:spPr bwMode="auto">
            <a:xfrm>
              <a:off x="10150475" y="2959101"/>
              <a:ext cx="168275" cy="349250"/>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2"/>
            <p:cNvSpPr>
              <a:spLocks/>
            </p:cNvSpPr>
            <p:nvPr/>
          </p:nvSpPr>
          <p:spPr bwMode="auto">
            <a:xfrm>
              <a:off x="10150475" y="2974976"/>
              <a:ext cx="100013" cy="333375"/>
            </a:xfrm>
            <a:custGeom>
              <a:avLst/>
              <a:gdLst>
                <a:gd name="T0" fmla="*/ 27 w 117"/>
                <a:gd name="T1" fmla="*/ 0 h 388"/>
                <a:gd name="T2" fmla="*/ 13 w 117"/>
                <a:gd name="T3" fmla="*/ 3 h 388"/>
                <a:gd name="T4" fmla="*/ 2 w 117"/>
                <a:gd name="T5" fmla="*/ 20 h 388"/>
                <a:gd name="T6" fmla="*/ 85 w 117"/>
                <a:gd name="T7" fmla="*/ 375 h 388"/>
                <a:gd name="T8" fmla="*/ 103 w 117"/>
                <a:gd name="T9" fmla="*/ 386 h 388"/>
                <a:gd name="T10" fmla="*/ 117 w 117"/>
                <a:gd name="T11" fmla="*/ 382 h 388"/>
                <a:gd name="T12" fmla="*/ 27 w 117"/>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17" h="388">
                  <a:moveTo>
                    <a:pt x="27" y="0"/>
                  </a:moveTo>
                  <a:cubicBezTo>
                    <a:pt x="13" y="3"/>
                    <a:pt x="13" y="3"/>
                    <a:pt x="13" y="3"/>
                  </a:cubicBezTo>
                  <a:cubicBezTo>
                    <a:pt x="5" y="5"/>
                    <a:pt x="0" y="13"/>
                    <a:pt x="2" y="20"/>
                  </a:cubicBezTo>
                  <a:cubicBezTo>
                    <a:pt x="85" y="375"/>
                    <a:pt x="85" y="375"/>
                    <a:pt x="85" y="375"/>
                  </a:cubicBezTo>
                  <a:cubicBezTo>
                    <a:pt x="87" y="383"/>
                    <a:pt x="95" y="388"/>
                    <a:pt x="103" y="386"/>
                  </a:cubicBezTo>
                  <a:cubicBezTo>
                    <a:pt x="117" y="382"/>
                    <a:pt x="117" y="382"/>
                    <a:pt x="117" y="382"/>
                  </a:cubicBezTo>
                  <a:lnTo>
                    <a:pt x="27"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Freeform 13"/>
            <p:cNvSpPr>
              <a:spLocks/>
            </p:cNvSpPr>
            <p:nvPr/>
          </p:nvSpPr>
          <p:spPr bwMode="auto">
            <a:xfrm>
              <a:off x="10013950" y="2813051"/>
              <a:ext cx="52388" cy="93663"/>
            </a:xfrm>
            <a:custGeom>
              <a:avLst/>
              <a:gdLst>
                <a:gd name="T0" fmla="*/ 43 w 62"/>
                <a:gd name="T1" fmla="*/ 92 h 110"/>
                <a:gd name="T2" fmla="*/ 26 w 62"/>
                <a:gd name="T3" fmla="*/ 18 h 110"/>
                <a:gd name="T4" fmla="*/ 36 w 62"/>
                <a:gd name="T5" fmla="*/ 0 h 110"/>
                <a:gd name="T6" fmla="*/ 36 w 62"/>
                <a:gd name="T7" fmla="*/ 0 h 110"/>
                <a:gd name="T8" fmla="*/ 23 w 62"/>
                <a:gd name="T9" fmla="*/ 3 h 110"/>
                <a:gd name="T10" fmla="*/ 14 w 62"/>
                <a:gd name="T11" fmla="*/ 6 h 110"/>
                <a:gd name="T12" fmla="*/ 12 w 62"/>
                <a:gd name="T13" fmla="*/ 6 h 110"/>
                <a:gd name="T14" fmla="*/ 1 w 62"/>
                <a:gd name="T15" fmla="*/ 23 h 110"/>
                <a:gd name="T16" fmla="*/ 19 w 62"/>
                <a:gd name="T17" fmla="*/ 98 h 110"/>
                <a:gd name="T18" fmla="*/ 36 w 62"/>
                <a:gd name="T19" fmla="*/ 108 h 110"/>
                <a:gd name="T20" fmla="*/ 38 w 62"/>
                <a:gd name="T21" fmla="*/ 108 h 110"/>
                <a:gd name="T22" fmla="*/ 38 w 62"/>
                <a:gd name="T23" fmla="*/ 108 h 110"/>
                <a:gd name="T24" fmla="*/ 62 w 62"/>
                <a:gd name="T25" fmla="*/ 102 h 110"/>
                <a:gd name="T26" fmla="*/ 62 w 62"/>
                <a:gd name="T27" fmla="*/ 102 h 110"/>
                <a:gd name="T28" fmla="*/ 62 w 62"/>
                <a:gd name="T29" fmla="*/ 102 h 110"/>
                <a:gd name="T30" fmla="*/ 61 w 62"/>
                <a:gd name="T31" fmla="*/ 103 h 110"/>
                <a:gd name="T32" fmla="*/ 43 w 62"/>
                <a:gd name="T33"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10">
                  <a:moveTo>
                    <a:pt x="43" y="92"/>
                  </a:moveTo>
                  <a:cubicBezTo>
                    <a:pt x="26" y="18"/>
                    <a:pt x="26" y="18"/>
                    <a:pt x="26" y="18"/>
                  </a:cubicBezTo>
                  <a:cubicBezTo>
                    <a:pt x="24" y="10"/>
                    <a:pt x="29" y="2"/>
                    <a:pt x="36" y="0"/>
                  </a:cubicBezTo>
                  <a:cubicBezTo>
                    <a:pt x="36" y="0"/>
                    <a:pt x="36" y="0"/>
                    <a:pt x="36" y="0"/>
                  </a:cubicBezTo>
                  <a:cubicBezTo>
                    <a:pt x="23" y="3"/>
                    <a:pt x="23" y="3"/>
                    <a:pt x="23" y="3"/>
                  </a:cubicBezTo>
                  <a:cubicBezTo>
                    <a:pt x="14" y="6"/>
                    <a:pt x="14" y="6"/>
                    <a:pt x="14" y="6"/>
                  </a:cubicBezTo>
                  <a:cubicBezTo>
                    <a:pt x="12" y="6"/>
                    <a:pt x="12" y="6"/>
                    <a:pt x="12" y="6"/>
                  </a:cubicBezTo>
                  <a:cubicBezTo>
                    <a:pt x="4" y="8"/>
                    <a:pt x="0" y="16"/>
                    <a:pt x="1" y="23"/>
                  </a:cubicBezTo>
                  <a:cubicBezTo>
                    <a:pt x="19" y="98"/>
                    <a:pt x="19" y="98"/>
                    <a:pt x="19" y="98"/>
                  </a:cubicBezTo>
                  <a:cubicBezTo>
                    <a:pt x="21" y="105"/>
                    <a:pt x="29" y="110"/>
                    <a:pt x="36" y="108"/>
                  </a:cubicBezTo>
                  <a:cubicBezTo>
                    <a:pt x="38" y="108"/>
                    <a:pt x="38" y="108"/>
                    <a:pt x="38" y="108"/>
                  </a:cubicBezTo>
                  <a:cubicBezTo>
                    <a:pt x="38" y="108"/>
                    <a:pt x="38" y="108"/>
                    <a:pt x="38" y="108"/>
                  </a:cubicBezTo>
                  <a:cubicBezTo>
                    <a:pt x="62" y="102"/>
                    <a:pt x="62" y="102"/>
                    <a:pt x="62" y="102"/>
                  </a:cubicBezTo>
                  <a:cubicBezTo>
                    <a:pt x="62" y="102"/>
                    <a:pt x="62" y="102"/>
                    <a:pt x="62" y="102"/>
                  </a:cubicBezTo>
                  <a:cubicBezTo>
                    <a:pt x="62" y="102"/>
                    <a:pt x="62" y="102"/>
                    <a:pt x="62" y="102"/>
                  </a:cubicBezTo>
                  <a:cubicBezTo>
                    <a:pt x="61" y="103"/>
                    <a:pt x="61" y="103"/>
                    <a:pt x="61" y="103"/>
                  </a:cubicBezTo>
                  <a:cubicBezTo>
                    <a:pt x="53" y="104"/>
                    <a:pt x="45" y="100"/>
                    <a:pt x="43" y="92"/>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Freeform 14"/>
            <p:cNvSpPr>
              <a:spLocks/>
            </p:cNvSpPr>
            <p:nvPr/>
          </p:nvSpPr>
          <p:spPr bwMode="auto">
            <a:xfrm>
              <a:off x="10152063" y="2881313"/>
              <a:ext cx="34925" cy="93663"/>
            </a:xfrm>
            <a:custGeom>
              <a:avLst/>
              <a:gdLst>
                <a:gd name="T0" fmla="*/ 9 w 22"/>
                <a:gd name="T1" fmla="*/ 0 h 59"/>
                <a:gd name="T2" fmla="*/ 0 w 22"/>
                <a:gd name="T3" fmla="*/ 2 h 59"/>
                <a:gd name="T4" fmla="*/ 14 w 22"/>
                <a:gd name="T5" fmla="*/ 59 h 59"/>
                <a:gd name="T6" fmla="*/ 22 w 22"/>
                <a:gd name="T7" fmla="*/ 57 h 59"/>
                <a:gd name="T8" fmla="*/ 9 w 22"/>
                <a:gd name="T9" fmla="*/ 0 h 59"/>
              </a:gdLst>
              <a:ahLst/>
              <a:cxnLst>
                <a:cxn ang="0">
                  <a:pos x="T0" y="T1"/>
                </a:cxn>
                <a:cxn ang="0">
                  <a:pos x="T2" y="T3"/>
                </a:cxn>
                <a:cxn ang="0">
                  <a:pos x="T4" y="T5"/>
                </a:cxn>
                <a:cxn ang="0">
                  <a:pos x="T6" y="T7"/>
                </a:cxn>
                <a:cxn ang="0">
                  <a:pos x="T8" y="T9"/>
                </a:cxn>
              </a:cxnLst>
              <a:rect l="0" t="0" r="r" b="b"/>
              <a:pathLst>
                <a:path w="22" h="59">
                  <a:moveTo>
                    <a:pt x="9" y="0"/>
                  </a:moveTo>
                  <a:lnTo>
                    <a:pt x="0" y="2"/>
                  </a:lnTo>
                  <a:lnTo>
                    <a:pt x="14" y="59"/>
                  </a:lnTo>
                  <a:lnTo>
                    <a:pt x="22" y="57"/>
                  </a:lnTo>
                  <a:lnTo>
                    <a:pt x="9" y="0"/>
                  </a:ln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15"/>
            <p:cNvSpPr>
              <a:spLocks/>
            </p:cNvSpPr>
            <p:nvPr/>
          </p:nvSpPr>
          <p:spPr bwMode="auto">
            <a:xfrm>
              <a:off x="10269538" y="2900363"/>
              <a:ext cx="666750" cy="376238"/>
            </a:xfrm>
            <a:custGeom>
              <a:avLst/>
              <a:gdLst>
                <a:gd name="T0" fmla="*/ 106 w 774"/>
                <a:gd name="T1" fmla="*/ 221 h 438"/>
                <a:gd name="T2" fmla="*/ 103 w 774"/>
                <a:gd name="T3" fmla="*/ 194 h 438"/>
                <a:gd name="T4" fmla="*/ 239 w 774"/>
                <a:gd name="T5" fmla="*/ 59 h 438"/>
                <a:gd name="T6" fmla="*/ 319 w 774"/>
                <a:gd name="T7" fmla="*/ 85 h 438"/>
                <a:gd name="T8" fmla="*/ 467 w 774"/>
                <a:gd name="T9" fmla="*/ 0 h 438"/>
                <a:gd name="T10" fmla="*/ 636 w 774"/>
                <a:gd name="T11" fmla="*/ 167 h 438"/>
                <a:gd name="T12" fmla="*/ 638 w 774"/>
                <a:gd name="T13" fmla="*/ 167 h 438"/>
                <a:gd name="T14" fmla="*/ 774 w 774"/>
                <a:gd name="T15" fmla="*/ 302 h 438"/>
                <a:gd name="T16" fmla="*/ 638 w 774"/>
                <a:gd name="T17" fmla="*/ 438 h 438"/>
                <a:gd name="T18" fmla="*/ 109 w 774"/>
                <a:gd name="T19" fmla="*/ 438 h 438"/>
                <a:gd name="T20" fmla="*/ 0 w 774"/>
                <a:gd name="T21" fmla="*/ 329 h 438"/>
                <a:gd name="T22" fmla="*/ 106 w 774"/>
                <a:gd name="T23" fmla="*/ 22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4" h="438">
                  <a:moveTo>
                    <a:pt x="106" y="221"/>
                  </a:moveTo>
                  <a:cubicBezTo>
                    <a:pt x="104" y="212"/>
                    <a:pt x="103" y="203"/>
                    <a:pt x="103" y="194"/>
                  </a:cubicBezTo>
                  <a:cubicBezTo>
                    <a:pt x="103" y="119"/>
                    <a:pt x="164" y="59"/>
                    <a:pt x="239" y="59"/>
                  </a:cubicBezTo>
                  <a:cubicBezTo>
                    <a:pt x="269" y="59"/>
                    <a:pt x="297" y="69"/>
                    <a:pt x="319" y="85"/>
                  </a:cubicBezTo>
                  <a:cubicBezTo>
                    <a:pt x="349" y="34"/>
                    <a:pt x="404" y="0"/>
                    <a:pt x="467" y="0"/>
                  </a:cubicBezTo>
                  <a:cubicBezTo>
                    <a:pt x="559" y="0"/>
                    <a:pt x="635" y="74"/>
                    <a:pt x="636" y="167"/>
                  </a:cubicBezTo>
                  <a:cubicBezTo>
                    <a:pt x="637" y="167"/>
                    <a:pt x="638" y="167"/>
                    <a:pt x="638" y="167"/>
                  </a:cubicBezTo>
                  <a:cubicBezTo>
                    <a:pt x="713" y="167"/>
                    <a:pt x="774" y="227"/>
                    <a:pt x="774" y="302"/>
                  </a:cubicBezTo>
                  <a:cubicBezTo>
                    <a:pt x="774" y="377"/>
                    <a:pt x="713" y="438"/>
                    <a:pt x="638" y="438"/>
                  </a:cubicBezTo>
                  <a:cubicBezTo>
                    <a:pt x="109" y="438"/>
                    <a:pt x="109" y="438"/>
                    <a:pt x="109" y="438"/>
                  </a:cubicBezTo>
                  <a:cubicBezTo>
                    <a:pt x="49" y="438"/>
                    <a:pt x="0" y="389"/>
                    <a:pt x="0" y="329"/>
                  </a:cubicBezTo>
                  <a:cubicBezTo>
                    <a:pt x="0" y="270"/>
                    <a:pt x="47" y="222"/>
                    <a:pt x="106" y="2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5" name="Freeform 16"/>
            <p:cNvSpPr>
              <a:spLocks/>
            </p:cNvSpPr>
            <p:nvPr/>
          </p:nvSpPr>
          <p:spPr bwMode="auto">
            <a:xfrm>
              <a:off x="10269538" y="3108326"/>
              <a:ext cx="649288" cy="168275"/>
            </a:xfrm>
            <a:custGeom>
              <a:avLst/>
              <a:gdLst>
                <a:gd name="T0" fmla="*/ 44 w 754"/>
                <a:gd name="T1" fmla="*/ 0 h 196"/>
                <a:gd name="T2" fmla="*/ 30 w 754"/>
                <a:gd name="T3" fmla="*/ 52 h 196"/>
                <a:gd name="T4" fmla="*/ 139 w 754"/>
                <a:gd name="T5" fmla="*/ 161 h 196"/>
                <a:gd name="T6" fmla="*/ 668 w 754"/>
                <a:gd name="T7" fmla="*/ 161 h 196"/>
                <a:gd name="T8" fmla="*/ 754 w 754"/>
                <a:gd name="T9" fmla="*/ 130 h 196"/>
                <a:gd name="T10" fmla="*/ 638 w 754"/>
                <a:gd name="T11" fmla="*/ 196 h 196"/>
                <a:gd name="T12" fmla="*/ 109 w 754"/>
                <a:gd name="T13" fmla="*/ 196 h 196"/>
                <a:gd name="T14" fmla="*/ 0 w 754"/>
                <a:gd name="T15" fmla="*/ 87 h 196"/>
                <a:gd name="T16" fmla="*/ 44 w 754"/>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4" h="196">
                  <a:moveTo>
                    <a:pt x="44" y="0"/>
                  </a:moveTo>
                  <a:cubicBezTo>
                    <a:pt x="35" y="16"/>
                    <a:pt x="30" y="34"/>
                    <a:pt x="30" y="52"/>
                  </a:cubicBezTo>
                  <a:cubicBezTo>
                    <a:pt x="30" y="112"/>
                    <a:pt x="79" y="161"/>
                    <a:pt x="139" y="161"/>
                  </a:cubicBezTo>
                  <a:cubicBezTo>
                    <a:pt x="668" y="161"/>
                    <a:pt x="668" y="161"/>
                    <a:pt x="668" y="161"/>
                  </a:cubicBezTo>
                  <a:cubicBezTo>
                    <a:pt x="701" y="161"/>
                    <a:pt x="731" y="149"/>
                    <a:pt x="754" y="130"/>
                  </a:cubicBezTo>
                  <a:cubicBezTo>
                    <a:pt x="730" y="169"/>
                    <a:pt x="687" y="196"/>
                    <a:pt x="638" y="196"/>
                  </a:cubicBezTo>
                  <a:cubicBezTo>
                    <a:pt x="109" y="196"/>
                    <a:pt x="109" y="196"/>
                    <a:pt x="109" y="196"/>
                  </a:cubicBezTo>
                  <a:cubicBezTo>
                    <a:pt x="49" y="196"/>
                    <a:pt x="0" y="147"/>
                    <a:pt x="0" y="87"/>
                  </a:cubicBezTo>
                  <a:cubicBezTo>
                    <a:pt x="0" y="52"/>
                    <a:pt x="17" y="20"/>
                    <a:pt x="4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Rectangle 17"/>
            <p:cNvSpPr>
              <a:spLocks noChangeArrowheads="1"/>
            </p:cNvSpPr>
            <p:nvPr/>
          </p:nvSpPr>
          <p:spPr bwMode="auto">
            <a:xfrm>
              <a:off x="10120313" y="3259138"/>
              <a:ext cx="850900" cy="39211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18"/>
            <p:cNvSpPr>
              <a:spLocks/>
            </p:cNvSpPr>
            <p:nvPr/>
          </p:nvSpPr>
          <p:spPr bwMode="auto">
            <a:xfrm>
              <a:off x="10204450" y="3259138"/>
              <a:ext cx="766763" cy="312738"/>
            </a:xfrm>
            <a:custGeom>
              <a:avLst/>
              <a:gdLst>
                <a:gd name="T0" fmla="*/ 0 w 891"/>
                <a:gd name="T1" fmla="*/ 365 h 365"/>
                <a:gd name="T2" fmla="*/ 891 w 891"/>
                <a:gd name="T3" fmla="*/ 0 h 365"/>
                <a:gd name="T4" fmla="*/ 0 w 891"/>
                <a:gd name="T5" fmla="*/ 0 h 365"/>
                <a:gd name="T6" fmla="*/ 0 w 891"/>
                <a:gd name="T7" fmla="*/ 365 h 365"/>
              </a:gdLst>
              <a:ahLst/>
              <a:cxnLst>
                <a:cxn ang="0">
                  <a:pos x="T0" y="T1"/>
                </a:cxn>
                <a:cxn ang="0">
                  <a:pos x="T2" y="T3"/>
                </a:cxn>
                <a:cxn ang="0">
                  <a:pos x="T4" y="T5"/>
                </a:cxn>
                <a:cxn ang="0">
                  <a:pos x="T6" y="T7"/>
                </a:cxn>
              </a:cxnLst>
              <a:rect l="0" t="0" r="r" b="b"/>
              <a:pathLst>
                <a:path w="891" h="365">
                  <a:moveTo>
                    <a:pt x="0" y="365"/>
                  </a:moveTo>
                  <a:cubicBezTo>
                    <a:pt x="0" y="365"/>
                    <a:pt x="152" y="0"/>
                    <a:pt x="891" y="0"/>
                  </a:cubicBezTo>
                  <a:cubicBezTo>
                    <a:pt x="51" y="0"/>
                    <a:pt x="0" y="0"/>
                    <a:pt x="0" y="0"/>
                  </a:cubicBezTo>
                  <a:lnTo>
                    <a:pt x="0" y="365"/>
                  </a:ln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19"/>
            <p:cNvSpPr>
              <a:spLocks/>
            </p:cNvSpPr>
            <p:nvPr/>
          </p:nvSpPr>
          <p:spPr bwMode="auto">
            <a:xfrm>
              <a:off x="10191750" y="3630613"/>
              <a:ext cx="779463" cy="20638"/>
            </a:xfrm>
            <a:custGeom>
              <a:avLst/>
              <a:gdLst>
                <a:gd name="T0" fmla="*/ 904 w 904"/>
                <a:gd name="T1" fmla="*/ 24 h 24"/>
                <a:gd name="T2" fmla="*/ 904 w 904"/>
                <a:gd name="T3" fmla="*/ 0 h 24"/>
                <a:gd name="T4" fmla="*/ 29 w 904"/>
                <a:gd name="T5" fmla="*/ 0 h 24"/>
                <a:gd name="T6" fmla="*/ 0 w 904"/>
                <a:gd name="T7" fmla="*/ 24 h 24"/>
                <a:gd name="T8" fmla="*/ 904 w 904"/>
                <a:gd name="T9" fmla="*/ 24 h 24"/>
              </a:gdLst>
              <a:ahLst/>
              <a:cxnLst>
                <a:cxn ang="0">
                  <a:pos x="T0" y="T1"/>
                </a:cxn>
                <a:cxn ang="0">
                  <a:pos x="T2" y="T3"/>
                </a:cxn>
                <a:cxn ang="0">
                  <a:pos x="T4" y="T5"/>
                </a:cxn>
                <a:cxn ang="0">
                  <a:pos x="T6" y="T7"/>
                </a:cxn>
                <a:cxn ang="0">
                  <a:pos x="T8" y="T9"/>
                </a:cxn>
              </a:cxnLst>
              <a:rect l="0" t="0" r="r" b="b"/>
              <a:pathLst>
                <a:path w="904" h="24">
                  <a:moveTo>
                    <a:pt x="904" y="24"/>
                  </a:moveTo>
                  <a:cubicBezTo>
                    <a:pt x="904" y="0"/>
                    <a:pt x="904" y="0"/>
                    <a:pt x="904" y="0"/>
                  </a:cubicBezTo>
                  <a:cubicBezTo>
                    <a:pt x="29" y="0"/>
                    <a:pt x="29" y="0"/>
                    <a:pt x="29" y="0"/>
                  </a:cubicBezTo>
                  <a:cubicBezTo>
                    <a:pt x="26" y="14"/>
                    <a:pt x="15" y="24"/>
                    <a:pt x="0" y="24"/>
                  </a:cubicBezTo>
                  <a:lnTo>
                    <a:pt x="904" y="2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20"/>
            <p:cNvSpPr>
              <a:spLocks/>
            </p:cNvSpPr>
            <p:nvPr/>
          </p:nvSpPr>
          <p:spPr bwMode="auto">
            <a:xfrm>
              <a:off x="10028238" y="3160713"/>
              <a:ext cx="193675" cy="490538"/>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21"/>
            <p:cNvSpPr>
              <a:spLocks/>
            </p:cNvSpPr>
            <p:nvPr/>
          </p:nvSpPr>
          <p:spPr bwMode="auto">
            <a:xfrm>
              <a:off x="10588625" y="3213101"/>
              <a:ext cx="349250" cy="471488"/>
            </a:xfrm>
            <a:custGeom>
              <a:avLst/>
              <a:gdLst>
                <a:gd name="T0" fmla="*/ 17 w 404"/>
                <a:gd name="T1" fmla="*/ 550 h 550"/>
                <a:gd name="T2" fmla="*/ 0 w 404"/>
                <a:gd name="T3" fmla="*/ 534 h 550"/>
                <a:gd name="T4" fmla="*/ 0 w 404"/>
                <a:gd name="T5" fmla="*/ 17 h 550"/>
                <a:gd name="T6" fmla="*/ 17 w 404"/>
                <a:gd name="T7" fmla="*/ 0 h 550"/>
                <a:gd name="T8" fmla="*/ 388 w 404"/>
                <a:gd name="T9" fmla="*/ 0 h 550"/>
                <a:gd name="T10" fmla="*/ 404 w 404"/>
                <a:gd name="T11" fmla="*/ 17 h 550"/>
                <a:gd name="T12" fmla="*/ 404 w 404"/>
                <a:gd name="T13" fmla="*/ 534 h 550"/>
                <a:gd name="T14" fmla="*/ 388 w 404"/>
                <a:gd name="T15" fmla="*/ 550 h 550"/>
                <a:gd name="T16" fmla="*/ 17 w 404"/>
                <a:gd name="T1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550">
                  <a:moveTo>
                    <a:pt x="17" y="550"/>
                  </a:moveTo>
                  <a:cubicBezTo>
                    <a:pt x="8" y="550"/>
                    <a:pt x="0" y="543"/>
                    <a:pt x="0" y="534"/>
                  </a:cubicBezTo>
                  <a:cubicBezTo>
                    <a:pt x="0" y="17"/>
                    <a:pt x="0" y="17"/>
                    <a:pt x="0" y="17"/>
                  </a:cubicBezTo>
                  <a:cubicBezTo>
                    <a:pt x="0" y="8"/>
                    <a:pt x="8" y="0"/>
                    <a:pt x="17" y="0"/>
                  </a:cubicBezTo>
                  <a:cubicBezTo>
                    <a:pt x="388" y="0"/>
                    <a:pt x="388" y="0"/>
                    <a:pt x="388" y="0"/>
                  </a:cubicBezTo>
                  <a:cubicBezTo>
                    <a:pt x="396" y="0"/>
                    <a:pt x="404" y="8"/>
                    <a:pt x="404" y="17"/>
                  </a:cubicBezTo>
                  <a:cubicBezTo>
                    <a:pt x="404" y="534"/>
                    <a:pt x="404" y="534"/>
                    <a:pt x="404" y="534"/>
                  </a:cubicBezTo>
                  <a:cubicBezTo>
                    <a:pt x="404" y="543"/>
                    <a:pt x="396" y="550"/>
                    <a:pt x="388" y="550"/>
                  </a:cubicBezTo>
                  <a:lnTo>
                    <a:pt x="17" y="5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22"/>
            <p:cNvSpPr>
              <a:spLocks/>
            </p:cNvSpPr>
            <p:nvPr/>
          </p:nvSpPr>
          <p:spPr bwMode="auto">
            <a:xfrm>
              <a:off x="10594975" y="3213101"/>
              <a:ext cx="347663" cy="471488"/>
            </a:xfrm>
            <a:custGeom>
              <a:avLst/>
              <a:gdLst>
                <a:gd name="T0" fmla="*/ 16 w 403"/>
                <a:gd name="T1" fmla="*/ 550 h 550"/>
                <a:gd name="T2" fmla="*/ 0 w 403"/>
                <a:gd name="T3" fmla="*/ 534 h 550"/>
                <a:gd name="T4" fmla="*/ 0 w 403"/>
                <a:gd name="T5" fmla="*/ 17 h 550"/>
                <a:gd name="T6" fmla="*/ 16 w 403"/>
                <a:gd name="T7" fmla="*/ 0 h 550"/>
                <a:gd name="T8" fmla="*/ 387 w 403"/>
                <a:gd name="T9" fmla="*/ 0 h 550"/>
                <a:gd name="T10" fmla="*/ 403 w 403"/>
                <a:gd name="T11" fmla="*/ 17 h 550"/>
                <a:gd name="T12" fmla="*/ 403 w 403"/>
                <a:gd name="T13" fmla="*/ 534 h 550"/>
                <a:gd name="T14" fmla="*/ 387 w 403"/>
                <a:gd name="T15" fmla="*/ 550 h 550"/>
                <a:gd name="T16" fmla="*/ 16 w 403"/>
                <a:gd name="T17" fmla="*/ 55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3" h="550">
                  <a:moveTo>
                    <a:pt x="16" y="550"/>
                  </a:moveTo>
                  <a:cubicBezTo>
                    <a:pt x="7" y="550"/>
                    <a:pt x="0" y="543"/>
                    <a:pt x="0" y="534"/>
                  </a:cubicBezTo>
                  <a:cubicBezTo>
                    <a:pt x="0" y="17"/>
                    <a:pt x="0" y="17"/>
                    <a:pt x="0" y="17"/>
                  </a:cubicBezTo>
                  <a:cubicBezTo>
                    <a:pt x="0" y="8"/>
                    <a:pt x="7" y="0"/>
                    <a:pt x="16" y="0"/>
                  </a:cubicBezTo>
                  <a:cubicBezTo>
                    <a:pt x="387" y="0"/>
                    <a:pt x="387" y="0"/>
                    <a:pt x="387" y="0"/>
                  </a:cubicBezTo>
                  <a:cubicBezTo>
                    <a:pt x="396" y="0"/>
                    <a:pt x="403" y="8"/>
                    <a:pt x="403" y="17"/>
                  </a:cubicBezTo>
                  <a:cubicBezTo>
                    <a:pt x="403" y="534"/>
                    <a:pt x="403" y="534"/>
                    <a:pt x="403" y="534"/>
                  </a:cubicBezTo>
                  <a:cubicBezTo>
                    <a:pt x="403" y="543"/>
                    <a:pt x="396" y="550"/>
                    <a:pt x="387" y="550"/>
                  </a:cubicBezTo>
                  <a:lnTo>
                    <a:pt x="16" y="55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Rectangle 23"/>
            <p:cNvSpPr>
              <a:spLocks noChangeArrowheads="1"/>
            </p:cNvSpPr>
            <p:nvPr/>
          </p:nvSpPr>
          <p:spPr bwMode="auto">
            <a:xfrm>
              <a:off x="10633075" y="3251201"/>
              <a:ext cx="269875" cy="3952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24"/>
            <p:cNvSpPr>
              <a:spLocks/>
            </p:cNvSpPr>
            <p:nvPr/>
          </p:nvSpPr>
          <p:spPr bwMode="auto">
            <a:xfrm>
              <a:off x="10915650" y="3449638"/>
              <a:ext cx="14288" cy="14288"/>
            </a:xfrm>
            <a:custGeom>
              <a:avLst/>
              <a:gdLst>
                <a:gd name="T0" fmla="*/ 0 w 9"/>
                <a:gd name="T1" fmla="*/ 0 h 9"/>
                <a:gd name="T2" fmla="*/ 1 w 9"/>
                <a:gd name="T3" fmla="*/ 9 h 9"/>
                <a:gd name="T4" fmla="*/ 7 w 9"/>
                <a:gd name="T5" fmla="*/ 9 h 9"/>
                <a:gd name="T6" fmla="*/ 9 w 9"/>
                <a:gd name="T7" fmla="*/ 0 h 9"/>
                <a:gd name="T8" fmla="*/ 0 w 9"/>
                <a:gd name="T9" fmla="*/ 0 h 9"/>
              </a:gdLst>
              <a:ahLst/>
              <a:cxnLst>
                <a:cxn ang="0">
                  <a:pos x="T0" y="T1"/>
                </a:cxn>
                <a:cxn ang="0">
                  <a:pos x="T2" y="T3"/>
                </a:cxn>
                <a:cxn ang="0">
                  <a:pos x="T4" y="T5"/>
                </a:cxn>
                <a:cxn ang="0">
                  <a:pos x="T6" y="T7"/>
                </a:cxn>
                <a:cxn ang="0">
                  <a:pos x="T8" y="T9"/>
                </a:cxn>
              </a:cxnLst>
              <a:rect l="0" t="0" r="r" b="b"/>
              <a:pathLst>
                <a:path w="9" h="9">
                  <a:moveTo>
                    <a:pt x="0" y="0"/>
                  </a:moveTo>
                  <a:lnTo>
                    <a:pt x="1" y="9"/>
                  </a:lnTo>
                  <a:lnTo>
                    <a:pt x="7" y="9"/>
                  </a:lnTo>
                  <a:lnTo>
                    <a:pt x="9"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25"/>
            <p:cNvSpPr>
              <a:spLocks/>
            </p:cNvSpPr>
            <p:nvPr/>
          </p:nvSpPr>
          <p:spPr bwMode="auto">
            <a:xfrm>
              <a:off x="11233150" y="3640138"/>
              <a:ext cx="31750" cy="39688"/>
            </a:xfrm>
            <a:custGeom>
              <a:avLst/>
              <a:gdLst>
                <a:gd name="T0" fmla="*/ 15 w 37"/>
                <a:gd name="T1" fmla="*/ 39 h 47"/>
                <a:gd name="T2" fmla="*/ 0 w 37"/>
                <a:gd name="T3" fmla="*/ 10 h 47"/>
                <a:gd name="T4" fmla="*/ 19 w 37"/>
                <a:gd name="T5" fmla="*/ 0 h 47"/>
                <a:gd name="T6" fmla="*/ 34 w 37"/>
                <a:gd name="T7" fmla="*/ 30 h 47"/>
                <a:gd name="T8" fmla="*/ 30 w 37"/>
                <a:gd name="T9" fmla="*/ 44 h 47"/>
                <a:gd name="T10" fmla="*/ 30 w 37"/>
                <a:gd name="T11" fmla="*/ 44 h 47"/>
                <a:gd name="T12" fmla="*/ 15 w 37"/>
                <a:gd name="T13" fmla="*/ 39 h 47"/>
              </a:gdLst>
              <a:ahLst/>
              <a:cxnLst>
                <a:cxn ang="0">
                  <a:pos x="T0" y="T1"/>
                </a:cxn>
                <a:cxn ang="0">
                  <a:pos x="T2" y="T3"/>
                </a:cxn>
                <a:cxn ang="0">
                  <a:pos x="T4" y="T5"/>
                </a:cxn>
                <a:cxn ang="0">
                  <a:pos x="T6" y="T7"/>
                </a:cxn>
                <a:cxn ang="0">
                  <a:pos x="T8" y="T9"/>
                </a:cxn>
                <a:cxn ang="0">
                  <a:pos x="T10" y="T11"/>
                </a:cxn>
                <a:cxn ang="0">
                  <a:pos x="T12" y="T13"/>
                </a:cxn>
              </a:cxnLst>
              <a:rect l="0" t="0" r="r" b="b"/>
              <a:pathLst>
                <a:path w="37" h="47">
                  <a:moveTo>
                    <a:pt x="15" y="39"/>
                  </a:moveTo>
                  <a:cubicBezTo>
                    <a:pt x="0" y="10"/>
                    <a:pt x="0" y="10"/>
                    <a:pt x="0" y="10"/>
                  </a:cubicBezTo>
                  <a:cubicBezTo>
                    <a:pt x="19" y="0"/>
                    <a:pt x="19" y="0"/>
                    <a:pt x="19" y="0"/>
                  </a:cubicBezTo>
                  <a:cubicBezTo>
                    <a:pt x="34" y="30"/>
                    <a:pt x="34" y="30"/>
                    <a:pt x="34" y="30"/>
                  </a:cubicBezTo>
                  <a:cubicBezTo>
                    <a:pt x="37" y="35"/>
                    <a:pt x="35" y="41"/>
                    <a:pt x="30" y="44"/>
                  </a:cubicBezTo>
                  <a:cubicBezTo>
                    <a:pt x="30" y="44"/>
                    <a:pt x="30" y="44"/>
                    <a:pt x="30" y="44"/>
                  </a:cubicBezTo>
                  <a:cubicBezTo>
                    <a:pt x="25" y="47"/>
                    <a:pt x="18" y="45"/>
                    <a:pt x="15" y="3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26"/>
            <p:cNvSpPr>
              <a:spLocks/>
            </p:cNvSpPr>
            <p:nvPr/>
          </p:nvSpPr>
          <p:spPr bwMode="auto">
            <a:xfrm>
              <a:off x="10768013" y="2794001"/>
              <a:ext cx="484188" cy="806450"/>
            </a:xfrm>
            <a:custGeom>
              <a:avLst/>
              <a:gdLst>
                <a:gd name="T0" fmla="*/ 58 w 305"/>
                <a:gd name="T1" fmla="*/ 0 h 508"/>
                <a:gd name="T2" fmla="*/ 19 w 305"/>
                <a:gd name="T3" fmla="*/ 20 h 508"/>
                <a:gd name="T4" fmla="*/ 0 w 305"/>
                <a:gd name="T5" fmla="*/ 29 h 508"/>
                <a:gd name="T6" fmla="*/ 247 w 305"/>
                <a:gd name="T7" fmla="*/ 508 h 508"/>
                <a:gd name="T8" fmla="*/ 267 w 305"/>
                <a:gd name="T9" fmla="*/ 499 h 508"/>
                <a:gd name="T10" fmla="*/ 305 w 305"/>
                <a:gd name="T11" fmla="*/ 479 h 508"/>
                <a:gd name="T12" fmla="*/ 58 w 305"/>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05" h="508">
                  <a:moveTo>
                    <a:pt x="58" y="0"/>
                  </a:moveTo>
                  <a:lnTo>
                    <a:pt x="19" y="20"/>
                  </a:lnTo>
                  <a:lnTo>
                    <a:pt x="0" y="29"/>
                  </a:lnTo>
                  <a:lnTo>
                    <a:pt x="247" y="508"/>
                  </a:lnTo>
                  <a:lnTo>
                    <a:pt x="267" y="499"/>
                  </a:lnTo>
                  <a:lnTo>
                    <a:pt x="305" y="479"/>
                  </a:lnTo>
                  <a:lnTo>
                    <a:pt x="58"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27"/>
            <p:cNvSpPr>
              <a:spLocks/>
            </p:cNvSpPr>
            <p:nvPr/>
          </p:nvSpPr>
          <p:spPr bwMode="auto">
            <a:xfrm>
              <a:off x="10763250" y="2770188"/>
              <a:ext cx="87313" cy="65088"/>
            </a:xfrm>
            <a:custGeom>
              <a:avLst/>
              <a:gdLst>
                <a:gd name="T0" fmla="*/ 0 w 55"/>
                <a:gd name="T1" fmla="*/ 23 h 41"/>
                <a:gd name="T2" fmla="*/ 9 w 55"/>
                <a:gd name="T3" fmla="*/ 41 h 41"/>
                <a:gd name="T4" fmla="*/ 55 w 55"/>
                <a:gd name="T5" fmla="*/ 18 h 41"/>
                <a:gd name="T6" fmla="*/ 45 w 55"/>
                <a:gd name="T7" fmla="*/ 0 h 41"/>
                <a:gd name="T8" fmla="*/ 0 w 55"/>
                <a:gd name="T9" fmla="*/ 23 h 41"/>
              </a:gdLst>
              <a:ahLst/>
              <a:cxnLst>
                <a:cxn ang="0">
                  <a:pos x="T0" y="T1"/>
                </a:cxn>
                <a:cxn ang="0">
                  <a:pos x="T2" y="T3"/>
                </a:cxn>
                <a:cxn ang="0">
                  <a:pos x="T4" y="T5"/>
                </a:cxn>
                <a:cxn ang="0">
                  <a:pos x="T6" y="T7"/>
                </a:cxn>
                <a:cxn ang="0">
                  <a:pos x="T8" y="T9"/>
                </a:cxn>
              </a:cxnLst>
              <a:rect l="0" t="0" r="r" b="b"/>
              <a:pathLst>
                <a:path w="55" h="41">
                  <a:moveTo>
                    <a:pt x="0" y="23"/>
                  </a:moveTo>
                  <a:lnTo>
                    <a:pt x="9" y="41"/>
                  </a:lnTo>
                  <a:lnTo>
                    <a:pt x="55" y="18"/>
                  </a:lnTo>
                  <a:lnTo>
                    <a:pt x="45" y="0"/>
                  </a:lnTo>
                  <a:lnTo>
                    <a:pt x="0" y="23"/>
                  </a:lnTo>
                  <a:close/>
                </a:path>
              </a:pathLst>
            </a:custGeom>
            <a:solidFill>
              <a:srgbClr val="2811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28"/>
            <p:cNvSpPr>
              <a:spLocks/>
            </p:cNvSpPr>
            <p:nvPr/>
          </p:nvSpPr>
          <p:spPr bwMode="auto">
            <a:xfrm>
              <a:off x="11160125" y="3554413"/>
              <a:ext cx="103188" cy="111125"/>
            </a:xfrm>
            <a:custGeom>
              <a:avLst/>
              <a:gdLst>
                <a:gd name="T0" fmla="*/ 65 w 65"/>
                <a:gd name="T1" fmla="*/ 61 h 70"/>
                <a:gd name="T2" fmla="*/ 58 w 65"/>
                <a:gd name="T3" fmla="*/ 0 h 70"/>
                <a:gd name="T4" fmla="*/ 0 w 65"/>
                <a:gd name="T5" fmla="*/ 29 h 70"/>
                <a:gd name="T6" fmla="*/ 46 w 65"/>
                <a:gd name="T7" fmla="*/ 70 h 70"/>
                <a:gd name="T8" fmla="*/ 65 w 65"/>
                <a:gd name="T9" fmla="*/ 61 h 70"/>
              </a:gdLst>
              <a:ahLst/>
              <a:cxnLst>
                <a:cxn ang="0">
                  <a:pos x="T0" y="T1"/>
                </a:cxn>
                <a:cxn ang="0">
                  <a:pos x="T2" y="T3"/>
                </a:cxn>
                <a:cxn ang="0">
                  <a:pos x="T4" y="T5"/>
                </a:cxn>
                <a:cxn ang="0">
                  <a:pos x="T6" y="T7"/>
                </a:cxn>
                <a:cxn ang="0">
                  <a:pos x="T8" y="T9"/>
                </a:cxn>
              </a:cxnLst>
              <a:rect l="0" t="0" r="r" b="b"/>
              <a:pathLst>
                <a:path w="65" h="70">
                  <a:moveTo>
                    <a:pt x="65" y="61"/>
                  </a:moveTo>
                  <a:lnTo>
                    <a:pt x="58" y="0"/>
                  </a:lnTo>
                  <a:lnTo>
                    <a:pt x="0" y="29"/>
                  </a:lnTo>
                  <a:lnTo>
                    <a:pt x="46" y="70"/>
                  </a:lnTo>
                  <a:lnTo>
                    <a:pt x="65" y="6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Freeform 29"/>
            <p:cNvSpPr>
              <a:spLocks/>
            </p:cNvSpPr>
            <p:nvPr/>
          </p:nvSpPr>
          <p:spPr bwMode="auto">
            <a:xfrm>
              <a:off x="10768013" y="2825751"/>
              <a:ext cx="423863" cy="774700"/>
            </a:xfrm>
            <a:custGeom>
              <a:avLst/>
              <a:gdLst>
                <a:gd name="T0" fmla="*/ 0 w 267"/>
                <a:gd name="T1" fmla="*/ 9 h 488"/>
                <a:gd name="T2" fmla="*/ 247 w 267"/>
                <a:gd name="T3" fmla="*/ 488 h 488"/>
                <a:gd name="T4" fmla="*/ 267 w 267"/>
                <a:gd name="T5" fmla="*/ 479 h 488"/>
                <a:gd name="T6" fmla="*/ 19 w 267"/>
                <a:gd name="T7" fmla="*/ 0 h 488"/>
                <a:gd name="T8" fmla="*/ 0 w 267"/>
                <a:gd name="T9" fmla="*/ 9 h 488"/>
              </a:gdLst>
              <a:ahLst/>
              <a:cxnLst>
                <a:cxn ang="0">
                  <a:pos x="T0" y="T1"/>
                </a:cxn>
                <a:cxn ang="0">
                  <a:pos x="T2" y="T3"/>
                </a:cxn>
                <a:cxn ang="0">
                  <a:pos x="T4" y="T5"/>
                </a:cxn>
                <a:cxn ang="0">
                  <a:pos x="T6" y="T7"/>
                </a:cxn>
                <a:cxn ang="0">
                  <a:pos x="T8" y="T9"/>
                </a:cxn>
              </a:cxnLst>
              <a:rect l="0" t="0" r="r" b="b"/>
              <a:pathLst>
                <a:path w="267" h="488">
                  <a:moveTo>
                    <a:pt x="0" y="9"/>
                  </a:moveTo>
                  <a:lnTo>
                    <a:pt x="247" y="488"/>
                  </a:lnTo>
                  <a:lnTo>
                    <a:pt x="267" y="479"/>
                  </a:lnTo>
                  <a:lnTo>
                    <a:pt x="19" y="0"/>
                  </a:lnTo>
                  <a:lnTo>
                    <a:pt x="0" y="9"/>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30"/>
            <p:cNvSpPr>
              <a:spLocks/>
            </p:cNvSpPr>
            <p:nvPr/>
          </p:nvSpPr>
          <p:spPr bwMode="auto">
            <a:xfrm>
              <a:off x="10721975" y="2701926"/>
              <a:ext cx="122238" cy="111125"/>
            </a:xfrm>
            <a:custGeom>
              <a:avLst/>
              <a:gdLst>
                <a:gd name="T0" fmla="*/ 110 w 141"/>
                <a:gd name="T1" fmla="*/ 12 h 128"/>
                <a:gd name="T2" fmla="*/ 87 w 141"/>
                <a:gd name="T3" fmla="*/ 4 h 128"/>
                <a:gd name="T4" fmla="*/ 47 w 141"/>
                <a:gd name="T5" fmla="*/ 25 h 128"/>
                <a:gd name="T6" fmla="*/ 31 w 141"/>
                <a:gd name="T7" fmla="*/ 33 h 128"/>
                <a:gd name="T8" fmla="*/ 16 w 141"/>
                <a:gd name="T9" fmla="*/ 40 h 128"/>
                <a:gd name="T10" fmla="*/ 11 w 141"/>
                <a:gd name="T11" fmla="*/ 43 h 128"/>
                <a:gd name="T12" fmla="*/ 4 w 141"/>
                <a:gd name="T13" fmla="*/ 66 h 128"/>
                <a:gd name="T14" fmla="*/ 36 w 141"/>
                <a:gd name="T15" fmla="*/ 128 h 128"/>
                <a:gd name="T16" fmla="*/ 71 w 141"/>
                <a:gd name="T17" fmla="*/ 109 h 128"/>
                <a:gd name="T18" fmla="*/ 141 w 141"/>
                <a:gd name="T19" fmla="*/ 73 h 128"/>
                <a:gd name="T20" fmla="*/ 110 w 141"/>
                <a:gd name="T21" fmla="*/ 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28">
                  <a:moveTo>
                    <a:pt x="110" y="12"/>
                  </a:moveTo>
                  <a:cubicBezTo>
                    <a:pt x="106" y="3"/>
                    <a:pt x="95" y="0"/>
                    <a:pt x="87" y="4"/>
                  </a:cubicBezTo>
                  <a:cubicBezTo>
                    <a:pt x="47" y="25"/>
                    <a:pt x="47" y="25"/>
                    <a:pt x="47" y="25"/>
                  </a:cubicBezTo>
                  <a:cubicBezTo>
                    <a:pt x="43" y="27"/>
                    <a:pt x="37" y="30"/>
                    <a:pt x="31" y="33"/>
                  </a:cubicBezTo>
                  <a:cubicBezTo>
                    <a:pt x="26" y="35"/>
                    <a:pt x="20" y="38"/>
                    <a:pt x="16" y="40"/>
                  </a:cubicBezTo>
                  <a:cubicBezTo>
                    <a:pt x="11" y="43"/>
                    <a:pt x="11" y="43"/>
                    <a:pt x="11" y="43"/>
                  </a:cubicBezTo>
                  <a:cubicBezTo>
                    <a:pt x="3" y="47"/>
                    <a:pt x="0" y="58"/>
                    <a:pt x="4" y="66"/>
                  </a:cubicBezTo>
                  <a:cubicBezTo>
                    <a:pt x="36" y="128"/>
                    <a:pt x="36" y="128"/>
                    <a:pt x="36" y="128"/>
                  </a:cubicBezTo>
                  <a:cubicBezTo>
                    <a:pt x="71" y="109"/>
                    <a:pt x="71" y="109"/>
                    <a:pt x="71" y="109"/>
                  </a:cubicBezTo>
                  <a:cubicBezTo>
                    <a:pt x="141" y="73"/>
                    <a:pt x="141" y="73"/>
                    <a:pt x="141" y="73"/>
                  </a:cubicBezTo>
                  <a:lnTo>
                    <a:pt x="110" y="1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0" name="Freeform 31"/>
            <p:cNvSpPr>
              <a:spLocks/>
            </p:cNvSpPr>
            <p:nvPr/>
          </p:nvSpPr>
          <p:spPr bwMode="auto">
            <a:xfrm>
              <a:off x="10723563" y="2732088"/>
              <a:ext cx="58738" cy="79375"/>
            </a:xfrm>
            <a:custGeom>
              <a:avLst/>
              <a:gdLst>
                <a:gd name="T0" fmla="*/ 68 w 69"/>
                <a:gd name="T1" fmla="*/ 71 h 93"/>
                <a:gd name="T2" fmla="*/ 33 w 69"/>
                <a:gd name="T3" fmla="*/ 3 h 93"/>
                <a:gd name="T4" fmla="*/ 26 w 69"/>
                <a:gd name="T5" fmla="*/ 1 h 93"/>
                <a:gd name="T6" fmla="*/ 15 w 69"/>
                <a:gd name="T7" fmla="*/ 6 h 93"/>
                <a:gd name="T8" fmla="*/ 15 w 69"/>
                <a:gd name="T9" fmla="*/ 6 h 93"/>
                <a:gd name="T10" fmla="*/ 5 w 69"/>
                <a:gd name="T11" fmla="*/ 37 h 93"/>
                <a:gd name="T12" fmla="*/ 32 w 69"/>
                <a:gd name="T13" fmla="*/ 89 h 93"/>
                <a:gd name="T14" fmla="*/ 39 w 69"/>
                <a:gd name="T15" fmla="*/ 91 h 93"/>
                <a:gd name="T16" fmla="*/ 65 w 69"/>
                <a:gd name="T17" fmla="*/ 78 h 93"/>
                <a:gd name="T18" fmla="*/ 68 w 69"/>
                <a:gd name="T19"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93">
                  <a:moveTo>
                    <a:pt x="68" y="71"/>
                  </a:moveTo>
                  <a:cubicBezTo>
                    <a:pt x="33" y="3"/>
                    <a:pt x="33" y="3"/>
                    <a:pt x="33" y="3"/>
                  </a:cubicBezTo>
                  <a:cubicBezTo>
                    <a:pt x="31" y="1"/>
                    <a:pt x="28" y="0"/>
                    <a:pt x="26" y="1"/>
                  </a:cubicBezTo>
                  <a:cubicBezTo>
                    <a:pt x="22" y="3"/>
                    <a:pt x="18" y="5"/>
                    <a:pt x="15" y="6"/>
                  </a:cubicBezTo>
                  <a:cubicBezTo>
                    <a:pt x="15" y="6"/>
                    <a:pt x="15" y="6"/>
                    <a:pt x="15" y="6"/>
                  </a:cubicBezTo>
                  <a:cubicBezTo>
                    <a:pt x="4" y="12"/>
                    <a:pt x="0" y="26"/>
                    <a:pt x="5" y="37"/>
                  </a:cubicBezTo>
                  <a:cubicBezTo>
                    <a:pt x="32" y="89"/>
                    <a:pt x="32" y="89"/>
                    <a:pt x="32" y="89"/>
                  </a:cubicBezTo>
                  <a:cubicBezTo>
                    <a:pt x="34" y="92"/>
                    <a:pt x="37" y="93"/>
                    <a:pt x="39" y="91"/>
                  </a:cubicBezTo>
                  <a:cubicBezTo>
                    <a:pt x="65" y="78"/>
                    <a:pt x="65" y="78"/>
                    <a:pt x="65" y="78"/>
                  </a:cubicBezTo>
                  <a:cubicBezTo>
                    <a:pt x="68" y="77"/>
                    <a:pt x="69" y="73"/>
                    <a:pt x="68" y="71"/>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1" name="Freeform 32"/>
            <p:cNvSpPr>
              <a:spLocks/>
            </p:cNvSpPr>
            <p:nvPr/>
          </p:nvSpPr>
          <p:spPr bwMode="auto">
            <a:xfrm>
              <a:off x="11122025" y="3295651"/>
              <a:ext cx="68263" cy="115888"/>
            </a:xfrm>
            <a:custGeom>
              <a:avLst/>
              <a:gdLst>
                <a:gd name="T0" fmla="*/ 36 w 43"/>
                <a:gd name="T1" fmla="*/ 73 h 73"/>
                <a:gd name="T2" fmla="*/ 0 w 43"/>
                <a:gd name="T3" fmla="*/ 4 h 73"/>
                <a:gd name="T4" fmla="*/ 7 w 43"/>
                <a:gd name="T5" fmla="*/ 0 h 73"/>
                <a:gd name="T6" fmla="*/ 43 w 43"/>
                <a:gd name="T7" fmla="*/ 69 h 73"/>
                <a:gd name="T8" fmla="*/ 36 w 43"/>
                <a:gd name="T9" fmla="*/ 73 h 73"/>
              </a:gdLst>
              <a:ahLst/>
              <a:cxnLst>
                <a:cxn ang="0">
                  <a:pos x="T0" y="T1"/>
                </a:cxn>
                <a:cxn ang="0">
                  <a:pos x="T2" y="T3"/>
                </a:cxn>
                <a:cxn ang="0">
                  <a:pos x="T4" y="T5"/>
                </a:cxn>
                <a:cxn ang="0">
                  <a:pos x="T6" y="T7"/>
                </a:cxn>
                <a:cxn ang="0">
                  <a:pos x="T8" y="T9"/>
                </a:cxn>
              </a:cxnLst>
              <a:rect l="0" t="0" r="r" b="b"/>
              <a:pathLst>
                <a:path w="43" h="73">
                  <a:moveTo>
                    <a:pt x="36" y="73"/>
                  </a:moveTo>
                  <a:lnTo>
                    <a:pt x="0" y="4"/>
                  </a:lnTo>
                  <a:lnTo>
                    <a:pt x="7" y="0"/>
                  </a:lnTo>
                  <a:lnTo>
                    <a:pt x="43" y="69"/>
                  </a:lnTo>
                  <a:lnTo>
                    <a:pt x="36"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Freeform 33"/>
            <p:cNvSpPr>
              <a:spLocks/>
            </p:cNvSpPr>
            <p:nvPr/>
          </p:nvSpPr>
          <p:spPr bwMode="auto">
            <a:xfrm>
              <a:off x="11122025" y="3298826"/>
              <a:ext cx="63500" cy="112713"/>
            </a:xfrm>
            <a:custGeom>
              <a:avLst/>
              <a:gdLst>
                <a:gd name="T0" fmla="*/ 36 w 40"/>
                <a:gd name="T1" fmla="*/ 71 h 71"/>
                <a:gd name="T2" fmla="*/ 0 w 40"/>
                <a:gd name="T3" fmla="*/ 2 h 71"/>
                <a:gd name="T4" fmla="*/ 4 w 40"/>
                <a:gd name="T5" fmla="*/ 0 h 71"/>
                <a:gd name="T6" fmla="*/ 40 w 40"/>
                <a:gd name="T7" fmla="*/ 69 h 71"/>
                <a:gd name="T8" fmla="*/ 36 w 40"/>
                <a:gd name="T9" fmla="*/ 71 h 71"/>
              </a:gdLst>
              <a:ahLst/>
              <a:cxnLst>
                <a:cxn ang="0">
                  <a:pos x="T0" y="T1"/>
                </a:cxn>
                <a:cxn ang="0">
                  <a:pos x="T2" y="T3"/>
                </a:cxn>
                <a:cxn ang="0">
                  <a:pos x="T4" y="T5"/>
                </a:cxn>
                <a:cxn ang="0">
                  <a:pos x="T6" y="T7"/>
                </a:cxn>
                <a:cxn ang="0">
                  <a:pos x="T8" y="T9"/>
                </a:cxn>
              </a:cxnLst>
              <a:rect l="0" t="0" r="r" b="b"/>
              <a:pathLst>
                <a:path w="40" h="71">
                  <a:moveTo>
                    <a:pt x="36" y="71"/>
                  </a:moveTo>
                  <a:lnTo>
                    <a:pt x="0" y="2"/>
                  </a:lnTo>
                  <a:lnTo>
                    <a:pt x="4" y="0"/>
                  </a:lnTo>
                  <a:lnTo>
                    <a:pt x="40" y="69"/>
                  </a:lnTo>
                  <a:lnTo>
                    <a:pt x="36" y="7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3" name="Rectangle 34"/>
            <p:cNvSpPr>
              <a:spLocks noChangeArrowheads="1"/>
            </p:cNvSpPr>
            <p:nvPr/>
          </p:nvSpPr>
          <p:spPr bwMode="auto">
            <a:xfrm>
              <a:off x="10656888" y="3324226"/>
              <a:ext cx="223838" cy="282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35"/>
            <p:cNvSpPr>
              <a:spLocks noEditPoints="1"/>
            </p:cNvSpPr>
            <p:nvPr/>
          </p:nvSpPr>
          <p:spPr bwMode="auto">
            <a:xfrm>
              <a:off x="10688638" y="3263901"/>
              <a:ext cx="158750" cy="66675"/>
            </a:xfrm>
            <a:custGeom>
              <a:avLst/>
              <a:gdLst>
                <a:gd name="T0" fmla="*/ 175 w 183"/>
                <a:gd name="T1" fmla="*/ 35 h 79"/>
                <a:gd name="T2" fmla="*/ 128 w 183"/>
                <a:gd name="T3" fmla="*/ 35 h 79"/>
                <a:gd name="T4" fmla="*/ 93 w 183"/>
                <a:gd name="T5" fmla="*/ 0 h 79"/>
                <a:gd name="T6" fmla="*/ 57 w 183"/>
                <a:gd name="T7" fmla="*/ 35 h 79"/>
                <a:gd name="T8" fmla="*/ 8 w 183"/>
                <a:gd name="T9" fmla="*/ 35 h 79"/>
                <a:gd name="T10" fmla="*/ 0 w 183"/>
                <a:gd name="T11" fmla="*/ 43 h 79"/>
                <a:gd name="T12" fmla="*/ 0 w 183"/>
                <a:gd name="T13" fmla="*/ 71 h 79"/>
                <a:gd name="T14" fmla="*/ 8 w 183"/>
                <a:gd name="T15" fmla="*/ 79 h 79"/>
                <a:gd name="T16" fmla="*/ 175 w 183"/>
                <a:gd name="T17" fmla="*/ 79 h 79"/>
                <a:gd name="T18" fmla="*/ 183 w 183"/>
                <a:gd name="T19" fmla="*/ 71 h 79"/>
                <a:gd name="T20" fmla="*/ 183 w 183"/>
                <a:gd name="T21" fmla="*/ 43 h 79"/>
                <a:gd name="T22" fmla="*/ 175 w 183"/>
                <a:gd name="T23" fmla="*/ 35 h 79"/>
                <a:gd name="T24" fmla="*/ 73 w 183"/>
                <a:gd name="T25" fmla="*/ 35 h 79"/>
                <a:gd name="T26" fmla="*/ 93 w 183"/>
                <a:gd name="T27" fmla="*/ 15 h 79"/>
                <a:gd name="T28" fmla="*/ 112 w 183"/>
                <a:gd name="T29" fmla="*/ 35 h 79"/>
                <a:gd name="T30" fmla="*/ 73 w 183"/>
                <a:gd name="T31" fmla="*/ 3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79">
                  <a:moveTo>
                    <a:pt x="175" y="35"/>
                  </a:moveTo>
                  <a:cubicBezTo>
                    <a:pt x="128" y="35"/>
                    <a:pt x="128" y="35"/>
                    <a:pt x="128" y="35"/>
                  </a:cubicBezTo>
                  <a:cubicBezTo>
                    <a:pt x="128" y="15"/>
                    <a:pt x="112" y="0"/>
                    <a:pt x="93" y="0"/>
                  </a:cubicBezTo>
                  <a:cubicBezTo>
                    <a:pt x="73" y="0"/>
                    <a:pt x="57" y="15"/>
                    <a:pt x="57" y="35"/>
                  </a:cubicBezTo>
                  <a:cubicBezTo>
                    <a:pt x="8" y="35"/>
                    <a:pt x="8" y="35"/>
                    <a:pt x="8" y="35"/>
                  </a:cubicBezTo>
                  <a:cubicBezTo>
                    <a:pt x="4" y="35"/>
                    <a:pt x="0" y="38"/>
                    <a:pt x="0" y="43"/>
                  </a:cubicBezTo>
                  <a:cubicBezTo>
                    <a:pt x="0" y="71"/>
                    <a:pt x="0" y="71"/>
                    <a:pt x="0" y="71"/>
                  </a:cubicBezTo>
                  <a:cubicBezTo>
                    <a:pt x="0" y="75"/>
                    <a:pt x="4" y="79"/>
                    <a:pt x="8" y="79"/>
                  </a:cubicBezTo>
                  <a:cubicBezTo>
                    <a:pt x="175" y="79"/>
                    <a:pt x="175" y="79"/>
                    <a:pt x="175" y="79"/>
                  </a:cubicBezTo>
                  <a:cubicBezTo>
                    <a:pt x="180" y="79"/>
                    <a:pt x="183" y="75"/>
                    <a:pt x="183" y="71"/>
                  </a:cubicBezTo>
                  <a:cubicBezTo>
                    <a:pt x="183" y="43"/>
                    <a:pt x="183" y="43"/>
                    <a:pt x="183" y="43"/>
                  </a:cubicBezTo>
                  <a:cubicBezTo>
                    <a:pt x="183" y="38"/>
                    <a:pt x="180" y="35"/>
                    <a:pt x="175" y="35"/>
                  </a:cubicBezTo>
                  <a:close/>
                  <a:moveTo>
                    <a:pt x="73" y="35"/>
                  </a:moveTo>
                  <a:cubicBezTo>
                    <a:pt x="73" y="24"/>
                    <a:pt x="82" y="15"/>
                    <a:pt x="93" y="15"/>
                  </a:cubicBezTo>
                  <a:cubicBezTo>
                    <a:pt x="103" y="15"/>
                    <a:pt x="112" y="24"/>
                    <a:pt x="112" y="35"/>
                  </a:cubicBezTo>
                  <a:lnTo>
                    <a:pt x="73"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Freeform 36"/>
            <p:cNvSpPr>
              <a:spLocks/>
            </p:cNvSpPr>
            <p:nvPr/>
          </p:nvSpPr>
          <p:spPr bwMode="auto">
            <a:xfrm>
              <a:off x="10688638" y="3435351"/>
              <a:ext cx="160338" cy="14288"/>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6" name="Freeform 37"/>
            <p:cNvSpPr>
              <a:spLocks/>
            </p:cNvSpPr>
            <p:nvPr/>
          </p:nvSpPr>
          <p:spPr bwMode="auto">
            <a:xfrm>
              <a:off x="10688638" y="3386138"/>
              <a:ext cx="85725" cy="15875"/>
            </a:xfrm>
            <a:custGeom>
              <a:avLst/>
              <a:gdLst>
                <a:gd name="T0" fmla="*/ 90 w 99"/>
                <a:gd name="T1" fmla="*/ 19 h 19"/>
                <a:gd name="T2" fmla="*/ 9 w 99"/>
                <a:gd name="T3" fmla="*/ 19 h 19"/>
                <a:gd name="T4" fmla="*/ 0 w 99"/>
                <a:gd name="T5" fmla="*/ 10 h 19"/>
                <a:gd name="T6" fmla="*/ 9 w 99"/>
                <a:gd name="T7" fmla="*/ 0 h 19"/>
                <a:gd name="T8" fmla="*/ 90 w 99"/>
                <a:gd name="T9" fmla="*/ 0 h 19"/>
                <a:gd name="T10" fmla="*/ 99 w 99"/>
                <a:gd name="T11" fmla="*/ 10 h 19"/>
                <a:gd name="T12" fmla="*/ 90 w 9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99" h="19">
                  <a:moveTo>
                    <a:pt x="90" y="19"/>
                  </a:moveTo>
                  <a:cubicBezTo>
                    <a:pt x="9" y="19"/>
                    <a:pt x="9" y="19"/>
                    <a:pt x="9" y="19"/>
                  </a:cubicBezTo>
                  <a:cubicBezTo>
                    <a:pt x="4" y="19"/>
                    <a:pt x="0" y="15"/>
                    <a:pt x="0" y="10"/>
                  </a:cubicBezTo>
                  <a:cubicBezTo>
                    <a:pt x="0" y="5"/>
                    <a:pt x="4" y="0"/>
                    <a:pt x="9" y="0"/>
                  </a:cubicBezTo>
                  <a:cubicBezTo>
                    <a:pt x="90" y="0"/>
                    <a:pt x="90" y="0"/>
                    <a:pt x="90" y="0"/>
                  </a:cubicBezTo>
                  <a:cubicBezTo>
                    <a:pt x="95" y="0"/>
                    <a:pt x="99" y="5"/>
                    <a:pt x="99" y="10"/>
                  </a:cubicBezTo>
                  <a:cubicBezTo>
                    <a:pt x="99" y="15"/>
                    <a:pt x="95" y="19"/>
                    <a:pt x="90" y="19"/>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38"/>
            <p:cNvSpPr>
              <a:spLocks/>
            </p:cNvSpPr>
            <p:nvPr/>
          </p:nvSpPr>
          <p:spPr bwMode="auto">
            <a:xfrm>
              <a:off x="10688638" y="3462338"/>
              <a:ext cx="160338" cy="15875"/>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Freeform 39"/>
            <p:cNvSpPr>
              <a:spLocks/>
            </p:cNvSpPr>
            <p:nvPr/>
          </p:nvSpPr>
          <p:spPr bwMode="auto">
            <a:xfrm>
              <a:off x="10688638" y="3490913"/>
              <a:ext cx="160338" cy="14288"/>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40"/>
            <p:cNvSpPr>
              <a:spLocks/>
            </p:cNvSpPr>
            <p:nvPr/>
          </p:nvSpPr>
          <p:spPr bwMode="auto">
            <a:xfrm>
              <a:off x="10688638" y="3517901"/>
              <a:ext cx="160338" cy="15875"/>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41"/>
            <p:cNvSpPr>
              <a:spLocks/>
            </p:cNvSpPr>
            <p:nvPr/>
          </p:nvSpPr>
          <p:spPr bwMode="auto">
            <a:xfrm>
              <a:off x="10688638" y="3546476"/>
              <a:ext cx="160338" cy="15875"/>
            </a:xfrm>
            <a:custGeom>
              <a:avLst/>
              <a:gdLst>
                <a:gd name="T0" fmla="*/ 176 w 185"/>
                <a:gd name="T1" fmla="*/ 18 h 18"/>
                <a:gd name="T2" fmla="*/ 9 w 185"/>
                <a:gd name="T3" fmla="*/ 18 h 18"/>
                <a:gd name="T4" fmla="*/ 0 w 185"/>
                <a:gd name="T5" fmla="*/ 9 h 18"/>
                <a:gd name="T6" fmla="*/ 9 w 185"/>
                <a:gd name="T7" fmla="*/ 0 h 18"/>
                <a:gd name="T8" fmla="*/ 176 w 185"/>
                <a:gd name="T9" fmla="*/ 0 h 18"/>
                <a:gd name="T10" fmla="*/ 185 w 185"/>
                <a:gd name="T11" fmla="*/ 9 h 18"/>
                <a:gd name="T12" fmla="*/ 176 w 18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85" h="18">
                  <a:moveTo>
                    <a:pt x="176" y="18"/>
                  </a:moveTo>
                  <a:cubicBezTo>
                    <a:pt x="9" y="18"/>
                    <a:pt x="9" y="18"/>
                    <a:pt x="9" y="18"/>
                  </a:cubicBezTo>
                  <a:cubicBezTo>
                    <a:pt x="4" y="18"/>
                    <a:pt x="0" y="14"/>
                    <a:pt x="0" y="9"/>
                  </a:cubicBezTo>
                  <a:cubicBezTo>
                    <a:pt x="0" y="4"/>
                    <a:pt x="4" y="0"/>
                    <a:pt x="9" y="0"/>
                  </a:cubicBezTo>
                  <a:cubicBezTo>
                    <a:pt x="176" y="0"/>
                    <a:pt x="176" y="0"/>
                    <a:pt x="176" y="0"/>
                  </a:cubicBezTo>
                  <a:cubicBezTo>
                    <a:pt x="181" y="0"/>
                    <a:pt x="185" y="4"/>
                    <a:pt x="185" y="9"/>
                  </a:cubicBezTo>
                  <a:cubicBezTo>
                    <a:pt x="185" y="14"/>
                    <a:pt x="181" y="18"/>
                    <a:pt x="176" y="1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141" name="Picture 140"/>
          <p:cNvPicPr>
            <a:picLocks noChangeAspect="1"/>
          </p:cNvPicPr>
          <p:nvPr/>
        </p:nvPicPr>
        <p:blipFill>
          <a:blip r:embed="rId4"/>
          <a:stretch>
            <a:fillRect/>
          </a:stretch>
        </p:blipFill>
        <p:spPr>
          <a:xfrm>
            <a:off x="3222790" y="2256613"/>
            <a:ext cx="252954" cy="1637882"/>
          </a:xfrm>
          <a:prstGeom prst="rect">
            <a:avLst/>
          </a:prstGeom>
        </p:spPr>
      </p:pic>
      <p:pic>
        <p:nvPicPr>
          <p:cNvPr id="142" name="Picture 141"/>
          <p:cNvPicPr>
            <a:picLocks noChangeAspect="1"/>
          </p:cNvPicPr>
          <p:nvPr/>
        </p:nvPicPr>
        <p:blipFill>
          <a:blip r:embed="rId5"/>
          <a:stretch>
            <a:fillRect/>
          </a:stretch>
        </p:blipFill>
        <p:spPr>
          <a:xfrm>
            <a:off x="491687" y="2493407"/>
            <a:ext cx="633906" cy="1405361"/>
          </a:xfrm>
          <a:prstGeom prst="rect">
            <a:avLst/>
          </a:prstGeom>
        </p:spPr>
      </p:pic>
      <p:pic>
        <p:nvPicPr>
          <p:cNvPr id="143" name="Picture 142"/>
          <p:cNvPicPr>
            <a:picLocks noChangeAspect="1"/>
          </p:cNvPicPr>
          <p:nvPr/>
        </p:nvPicPr>
        <p:blipFill>
          <a:blip r:embed="rId6"/>
          <a:stretch>
            <a:fillRect/>
          </a:stretch>
        </p:blipFill>
        <p:spPr>
          <a:xfrm>
            <a:off x="1093462" y="1919141"/>
            <a:ext cx="786266" cy="475792"/>
          </a:xfrm>
          <a:prstGeom prst="rect">
            <a:avLst/>
          </a:prstGeom>
        </p:spPr>
      </p:pic>
      <p:pic>
        <p:nvPicPr>
          <p:cNvPr id="144" name="Picture 143"/>
          <p:cNvPicPr>
            <a:picLocks noChangeAspect="1"/>
          </p:cNvPicPr>
          <p:nvPr/>
        </p:nvPicPr>
        <p:blipFill>
          <a:blip r:embed="rId7"/>
          <a:stretch>
            <a:fillRect/>
          </a:stretch>
        </p:blipFill>
        <p:spPr>
          <a:xfrm>
            <a:off x="2034460" y="1901587"/>
            <a:ext cx="994211" cy="485099"/>
          </a:xfrm>
          <a:prstGeom prst="rect">
            <a:avLst/>
          </a:prstGeom>
        </p:spPr>
      </p:pic>
      <p:sp>
        <p:nvSpPr>
          <p:cNvPr id="145" name="TextBox 144"/>
          <p:cNvSpPr txBox="1"/>
          <p:nvPr/>
        </p:nvSpPr>
        <p:spPr>
          <a:xfrm>
            <a:off x="3621823" y="5347436"/>
            <a:ext cx="587132" cy="762459"/>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3264" b="1" i="0" u="none" strike="noStrike" kern="0" cap="none" spc="0" normalizeH="0" baseline="0" noProof="0" dirty="0">
                <a:ln>
                  <a:noFill/>
                </a:ln>
                <a:solidFill>
                  <a:srgbClr val="FFFFFF"/>
                </a:solidFill>
                <a:effectLst/>
                <a:uLnTx/>
                <a:uFillTx/>
                <a:latin typeface="Segoe UI" charset="0"/>
                <a:ea typeface="Segoe UI" charset="0"/>
                <a:cs typeface="Segoe UI" charset="0"/>
              </a:rPr>
              <a:t>+</a:t>
            </a:r>
            <a:endParaRPr kumimoji="0" lang="en-US" sz="3264" b="0" i="0" u="none" strike="noStrike" kern="0" cap="none" spc="0" normalizeH="0" baseline="0" noProof="0" dirty="0">
              <a:ln>
                <a:noFill/>
              </a:ln>
              <a:solidFill>
                <a:srgbClr val="FFFFFF"/>
              </a:solidFill>
              <a:effectLst/>
              <a:uLnTx/>
              <a:uFillTx/>
              <a:latin typeface="Segoe UI"/>
              <a:ea typeface="+mn-ea"/>
              <a:cs typeface="+mn-cs"/>
            </a:endParaRPr>
          </a:p>
        </p:txBody>
      </p:sp>
      <p:sp>
        <p:nvSpPr>
          <p:cNvPr id="146" name="TextBox 145"/>
          <p:cNvSpPr txBox="1"/>
          <p:nvPr/>
        </p:nvSpPr>
        <p:spPr>
          <a:xfrm>
            <a:off x="8139674" y="5318014"/>
            <a:ext cx="587132" cy="762459"/>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3264" b="1" i="0" u="none" strike="noStrike" kern="0" cap="none" spc="0" normalizeH="0" baseline="0" noProof="0" dirty="0">
                <a:ln>
                  <a:noFill/>
                </a:ln>
                <a:solidFill>
                  <a:srgbClr val="FFFFFF"/>
                </a:solidFill>
                <a:effectLst/>
                <a:uLnTx/>
                <a:uFillTx/>
                <a:latin typeface="Segoe UI" charset="0"/>
                <a:ea typeface="+mn-ea"/>
                <a:cs typeface="Segoe UI" charset="0"/>
              </a:rPr>
              <a:t>=</a:t>
            </a:r>
            <a:endParaRPr kumimoji="0" lang="en-US" sz="3264"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13887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35EF940-1EA0-42DA-AA3E-CD934084D546}"/>
              </a:ext>
            </a:extLst>
          </p:cNvPr>
          <p:cNvSpPr/>
          <p:nvPr/>
        </p:nvSpPr>
        <p:spPr>
          <a:xfrm>
            <a:off x="7119760" y="1105165"/>
            <a:ext cx="3590799" cy="478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7880" y="4630827"/>
            <a:ext cx="2842160" cy="1970976"/>
          </a:xfrm>
          <a:prstGeom prst="rect">
            <a:avLst/>
          </a:prstGeom>
        </p:spPr>
      </p:pic>
      <p:sp>
        <p:nvSpPr>
          <p:cNvPr id="2" name="Title 1"/>
          <p:cNvSpPr>
            <a:spLocks noGrp="1"/>
          </p:cNvSpPr>
          <p:nvPr>
            <p:ph type="title"/>
          </p:nvPr>
        </p:nvSpPr>
        <p:spPr>
          <a:xfrm>
            <a:off x="277168" y="89466"/>
            <a:ext cx="10724938" cy="1351760"/>
          </a:xfrm>
        </p:spPr>
        <p:txBody>
          <a:bodyPr/>
          <a:lstStyle/>
          <a:p>
            <a:r>
              <a:rPr lang="en-US" dirty="0">
                <a:gradFill>
                  <a:gsLst>
                    <a:gs pos="6195">
                      <a:schemeClr val="tx1"/>
                    </a:gs>
                    <a:gs pos="26000">
                      <a:schemeClr val="tx1"/>
                    </a:gs>
                  </a:gsLst>
                  <a:lin ang="5400000" scaled="0"/>
                </a:gradFill>
              </a:rPr>
              <a:t>Batch Rendering</a:t>
            </a:r>
          </a:p>
        </p:txBody>
      </p:sp>
      <p:sp>
        <p:nvSpPr>
          <p:cNvPr id="6" name="Right Arrow 5"/>
          <p:cNvSpPr/>
          <p:nvPr/>
        </p:nvSpPr>
        <p:spPr bwMode="auto">
          <a:xfrm rot="5400000">
            <a:off x="8524071" y="4108018"/>
            <a:ext cx="840691" cy="187318"/>
          </a:xfrm>
          <a:prstGeom prst="rightArrow">
            <a:avLst>
              <a:gd name="adj1" fmla="val 100000"/>
              <a:gd name="adj2" fmla="val 42651"/>
            </a:avLst>
          </a:prstGeom>
          <a:solidFill>
            <a:srgbClr val="3FACA1">
              <a:alpha val="6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7" name="Rectangle 6"/>
          <p:cNvSpPr/>
          <p:nvPr/>
        </p:nvSpPr>
        <p:spPr bwMode="auto">
          <a:xfrm>
            <a:off x="1446402" y="1531412"/>
            <a:ext cx="3743400" cy="4916774"/>
          </a:xfrm>
          <a:prstGeom prst="rect">
            <a:avLst/>
          </a:prstGeom>
          <a:no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91414"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Autodesk 3ds Max / Maya</a:t>
            </a:r>
          </a:p>
        </p:txBody>
      </p:sp>
      <p:cxnSp>
        <p:nvCxnSpPr>
          <p:cNvPr id="9" name="Straight Arrow Connector 8"/>
          <p:cNvCxnSpPr>
            <a:cxnSpLocks/>
          </p:cNvCxnSpPr>
          <p:nvPr/>
        </p:nvCxnSpPr>
        <p:spPr>
          <a:xfrm flipV="1">
            <a:off x="5200409" y="2369649"/>
            <a:ext cx="1912743" cy="217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bwMode="auto">
          <a:xfrm>
            <a:off x="5668180" y="2242842"/>
            <a:ext cx="1029970" cy="274201"/>
          </a:xfrm>
          <a:prstGeom prst="roundRect">
            <a:avLst>
              <a:gd name="adj" fmla="val 42737"/>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097" b="1"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Upload assets</a:t>
            </a:r>
          </a:p>
        </p:txBody>
      </p:sp>
      <p:cxnSp>
        <p:nvCxnSpPr>
          <p:cNvPr id="11" name="Straight Arrow Connector 10"/>
          <p:cNvCxnSpPr/>
          <p:nvPr/>
        </p:nvCxnSpPr>
        <p:spPr>
          <a:xfrm flipV="1">
            <a:off x="5194857" y="2778127"/>
            <a:ext cx="1933492" cy="934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bwMode="auto">
          <a:xfrm>
            <a:off x="5668180" y="2682853"/>
            <a:ext cx="1029970" cy="274201"/>
          </a:xfrm>
          <a:prstGeom prst="roundRect">
            <a:avLst>
              <a:gd name="adj" fmla="val 42737"/>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097" b="1"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Submit job</a:t>
            </a:r>
          </a:p>
        </p:txBody>
      </p:sp>
      <p:cxnSp>
        <p:nvCxnSpPr>
          <p:cNvPr id="13" name="Straight Arrow Connector 12"/>
          <p:cNvCxnSpPr/>
          <p:nvPr/>
        </p:nvCxnSpPr>
        <p:spPr>
          <a:xfrm>
            <a:off x="5194858" y="3198774"/>
            <a:ext cx="1903395" cy="2354"/>
          </a:xfrm>
          <a:prstGeom prst="straightConnector1">
            <a:avLst/>
          </a:prstGeom>
          <a:ln w="28575">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bwMode="auto">
          <a:xfrm>
            <a:off x="5668180" y="3094151"/>
            <a:ext cx="1029970" cy="274201"/>
          </a:xfrm>
          <a:prstGeom prst="roundRect">
            <a:avLst>
              <a:gd name="adj" fmla="val 42737"/>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1" rIns="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097" b="1"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Return outputs</a:t>
            </a:r>
          </a:p>
        </p:txBody>
      </p:sp>
      <p:grpSp>
        <p:nvGrpSpPr>
          <p:cNvPr id="26" name="Group 25"/>
          <p:cNvGrpSpPr/>
          <p:nvPr/>
        </p:nvGrpSpPr>
        <p:grpSpPr>
          <a:xfrm>
            <a:off x="7350515" y="2638994"/>
            <a:ext cx="948824" cy="964050"/>
            <a:chOff x="7851173" y="2429492"/>
            <a:chExt cx="949228" cy="964461"/>
          </a:xfrm>
        </p:grpSpPr>
        <p:grpSp>
          <p:nvGrpSpPr>
            <p:cNvPr id="27" name="Group 26"/>
            <p:cNvGrpSpPr/>
            <p:nvPr/>
          </p:nvGrpSpPr>
          <p:grpSpPr>
            <a:xfrm>
              <a:off x="7851173" y="2429492"/>
              <a:ext cx="949228" cy="964461"/>
              <a:chOff x="7691031" y="3769403"/>
              <a:chExt cx="949228" cy="964461"/>
            </a:xfrm>
          </p:grpSpPr>
          <p:sp>
            <p:nvSpPr>
              <p:cNvPr id="29" name="Rectangle 28"/>
              <p:cNvSpPr/>
              <p:nvPr/>
            </p:nvSpPr>
            <p:spPr bwMode="auto">
              <a:xfrm>
                <a:off x="7691031" y="3769403"/>
                <a:ext cx="949228" cy="96446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VM</a:t>
                </a:r>
              </a:p>
            </p:txBody>
          </p:sp>
          <p:sp>
            <p:nvSpPr>
              <p:cNvPr id="30" name="Rectangle 29"/>
              <p:cNvSpPr/>
              <p:nvPr/>
            </p:nvSpPr>
            <p:spPr bwMode="auto">
              <a:xfrm>
                <a:off x="7691031" y="4322390"/>
                <a:ext cx="949228" cy="411473"/>
              </a:xfrm>
              <a:prstGeom prst="rect">
                <a:avLst/>
              </a:prstGeom>
              <a:solidFill>
                <a:schemeClr val="bg2">
                  <a:lumMod val="50000"/>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04" tIns="146241" rIns="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071" b="1"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Renderer</a:t>
                </a:r>
              </a:p>
            </p:txBody>
          </p:sp>
        </p:grpSp>
        <p:pic>
          <p:nvPicPr>
            <p:cNvPr id="28" name="Image 42" descr="Gear icon.png"/>
            <p:cNvPicPr>
              <a:picLocks noChangeAspect="1"/>
            </p:cNvPicPr>
            <p:nvPr/>
          </p:nvPicPr>
          <p:blipFill>
            <a:blip r:embed="rId4" cstate="print"/>
            <a:stretch>
              <a:fillRect/>
            </a:stretch>
          </p:blipFill>
          <p:spPr>
            <a:xfrm>
              <a:off x="7867302" y="3032386"/>
              <a:ext cx="348181" cy="281998"/>
            </a:xfrm>
            <a:prstGeom prst="rect">
              <a:avLst/>
            </a:prstGeom>
          </p:spPr>
        </p:pic>
      </p:grpSp>
      <p:grpSp>
        <p:nvGrpSpPr>
          <p:cNvPr id="31" name="Group 30"/>
          <p:cNvGrpSpPr/>
          <p:nvPr/>
        </p:nvGrpSpPr>
        <p:grpSpPr>
          <a:xfrm>
            <a:off x="8463045" y="2635204"/>
            <a:ext cx="948824" cy="964050"/>
            <a:chOff x="7851173" y="2429492"/>
            <a:chExt cx="949228" cy="964461"/>
          </a:xfrm>
        </p:grpSpPr>
        <p:grpSp>
          <p:nvGrpSpPr>
            <p:cNvPr id="32" name="Group 31"/>
            <p:cNvGrpSpPr/>
            <p:nvPr/>
          </p:nvGrpSpPr>
          <p:grpSpPr>
            <a:xfrm>
              <a:off x="7851173" y="2429492"/>
              <a:ext cx="949228" cy="964461"/>
              <a:chOff x="7691031" y="3769403"/>
              <a:chExt cx="949228" cy="964461"/>
            </a:xfrm>
          </p:grpSpPr>
          <p:sp>
            <p:nvSpPr>
              <p:cNvPr id="34" name="Rectangle 33"/>
              <p:cNvSpPr/>
              <p:nvPr/>
            </p:nvSpPr>
            <p:spPr bwMode="auto">
              <a:xfrm>
                <a:off x="7691031" y="3769403"/>
                <a:ext cx="949228" cy="96446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VM</a:t>
                </a:r>
              </a:p>
            </p:txBody>
          </p:sp>
          <p:sp>
            <p:nvSpPr>
              <p:cNvPr id="35" name="Rectangle 34"/>
              <p:cNvSpPr/>
              <p:nvPr/>
            </p:nvSpPr>
            <p:spPr bwMode="auto">
              <a:xfrm>
                <a:off x="7691031" y="4322390"/>
                <a:ext cx="949228" cy="411473"/>
              </a:xfrm>
              <a:prstGeom prst="rect">
                <a:avLst/>
              </a:prstGeom>
              <a:solidFill>
                <a:schemeClr val="bg2">
                  <a:lumMod val="50000"/>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04" tIns="146241" rIns="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122" b="1"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Renderer</a:t>
                </a:r>
                <a:endParaRPr kumimoji="0" lang="en-US" sz="1147" b="1"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endParaRPr>
              </a:p>
            </p:txBody>
          </p:sp>
        </p:grpSp>
        <p:pic>
          <p:nvPicPr>
            <p:cNvPr id="33" name="Image 42" descr="Gear icon.png"/>
            <p:cNvPicPr>
              <a:picLocks noChangeAspect="1"/>
            </p:cNvPicPr>
            <p:nvPr/>
          </p:nvPicPr>
          <p:blipFill>
            <a:blip r:embed="rId4" cstate="print"/>
            <a:stretch>
              <a:fillRect/>
            </a:stretch>
          </p:blipFill>
          <p:spPr>
            <a:xfrm>
              <a:off x="7867302" y="3032386"/>
              <a:ext cx="348181" cy="281998"/>
            </a:xfrm>
            <a:prstGeom prst="rect">
              <a:avLst/>
            </a:prstGeom>
          </p:spPr>
        </p:pic>
      </p:grpSp>
      <p:grpSp>
        <p:nvGrpSpPr>
          <p:cNvPr id="36" name="Group 35"/>
          <p:cNvGrpSpPr/>
          <p:nvPr/>
        </p:nvGrpSpPr>
        <p:grpSpPr>
          <a:xfrm>
            <a:off x="9575572" y="2638993"/>
            <a:ext cx="948824" cy="964050"/>
            <a:chOff x="7851173" y="2429492"/>
            <a:chExt cx="949228" cy="964461"/>
          </a:xfrm>
        </p:grpSpPr>
        <p:grpSp>
          <p:nvGrpSpPr>
            <p:cNvPr id="37" name="Group 36"/>
            <p:cNvGrpSpPr/>
            <p:nvPr/>
          </p:nvGrpSpPr>
          <p:grpSpPr>
            <a:xfrm>
              <a:off x="7851173" y="2429492"/>
              <a:ext cx="949228" cy="964461"/>
              <a:chOff x="7691031" y="3769403"/>
              <a:chExt cx="949228" cy="964461"/>
            </a:xfrm>
          </p:grpSpPr>
          <p:sp>
            <p:nvSpPr>
              <p:cNvPr id="39" name="Rectangle 38"/>
              <p:cNvSpPr/>
              <p:nvPr/>
            </p:nvSpPr>
            <p:spPr bwMode="auto">
              <a:xfrm>
                <a:off x="7691031" y="3769403"/>
                <a:ext cx="949228" cy="96446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VM</a:t>
                </a:r>
              </a:p>
            </p:txBody>
          </p:sp>
          <p:sp>
            <p:nvSpPr>
              <p:cNvPr id="40" name="Rectangle 39"/>
              <p:cNvSpPr/>
              <p:nvPr/>
            </p:nvSpPr>
            <p:spPr bwMode="auto">
              <a:xfrm>
                <a:off x="7691031" y="4322390"/>
                <a:ext cx="949228" cy="411473"/>
              </a:xfrm>
              <a:prstGeom prst="rect">
                <a:avLst/>
              </a:prstGeom>
              <a:solidFill>
                <a:schemeClr val="bg2">
                  <a:lumMod val="50000"/>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04" tIns="146241" rIns="0" bIns="146241"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122" b="1"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Renderer</a:t>
                </a:r>
                <a:endParaRPr kumimoji="0" lang="en-US" sz="1147" b="1"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endParaRPr>
              </a:p>
            </p:txBody>
          </p:sp>
        </p:grpSp>
        <p:pic>
          <p:nvPicPr>
            <p:cNvPr id="38" name="Image 42" descr="Gear icon.png"/>
            <p:cNvPicPr>
              <a:picLocks noChangeAspect="1"/>
            </p:cNvPicPr>
            <p:nvPr/>
          </p:nvPicPr>
          <p:blipFill>
            <a:blip r:embed="rId4" cstate="print"/>
            <a:stretch>
              <a:fillRect/>
            </a:stretch>
          </p:blipFill>
          <p:spPr>
            <a:xfrm>
              <a:off x="7867302" y="3032386"/>
              <a:ext cx="348181" cy="281998"/>
            </a:xfrm>
            <a:prstGeom prst="rect">
              <a:avLst/>
            </a:prstGeom>
          </p:spPr>
        </p:pic>
      </p:grpSp>
      <p:sp>
        <p:nvSpPr>
          <p:cNvPr id="41" name="Rectangle 40"/>
          <p:cNvSpPr/>
          <p:nvPr/>
        </p:nvSpPr>
        <p:spPr bwMode="auto">
          <a:xfrm>
            <a:off x="1611256" y="2060080"/>
            <a:ext cx="3412766" cy="5498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Integrated Client Plugin</a:t>
            </a:r>
          </a:p>
        </p:txBody>
      </p:sp>
      <p:sp>
        <p:nvSpPr>
          <p:cNvPr id="55" name="TextBox 54"/>
          <p:cNvSpPr txBox="1"/>
          <p:nvPr/>
        </p:nvSpPr>
        <p:spPr>
          <a:xfrm>
            <a:off x="7901919" y="1103845"/>
            <a:ext cx="1577268" cy="521350"/>
          </a:xfrm>
          <a:prstGeom prst="rect">
            <a:avLst/>
          </a:prstGeom>
          <a:noFill/>
        </p:spPr>
        <p:txBody>
          <a:bodyPr wrap="square" lIns="0" tIns="146241" rIns="0" bIns="146241" rtlCol="0">
            <a:spAutoFit/>
          </a:bodyPr>
          <a:lstStyle/>
          <a:p>
            <a:pPr marL="0" marR="0" lvl="0" indent="0" algn="l" defTabSz="932086" rtl="0" eaLnBrk="1" fontAlgn="auto" latinLnBrk="0" hangingPunct="1">
              <a:lnSpc>
                <a:spcPct val="9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Consolas" panose="020B0609020204030204" pitchFamily="49" charset="0"/>
                <a:ea typeface="Segoe UI Historic" panose="020B0502040204020203" pitchFamily="34" charset="0"/>
                <a:cs typeface="Segoe UI Historic" panose="020B0502040204020203" pitchFamily="34" charset="0"/>
              </a:rPr>
              <a:t>Azure Batch</a:t>
            </a:r>
          </a:p>
        </p:txBody>
      </p:sp>
      <p:sp>
        <p:nvSpPr>
          <p:cNvPr id="57" name="Rectangle 56"/>
          <p:cNvSpPr/>
          <p:nvPr/>
        </p:nvSpPr>
        <p:spPr>
          <a:xfrm>
            <a:off x="7119760" y="1105165"/>
            <a:ext cx="3590799" cy="267616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7" name="Picture 4" descr="https://rendering.azure.com/images/3ds-ma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9551" y="2092709"/>
            <a:ext cx="1223792" cy="4895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rendering.azure.com/images/may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668" y="1586849"/>
            <a:ext cx="1443856" cy="57754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https://rendering.azure.com/images/solid-ang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6425" y="1762865"/>
            <a:ext cx="1557234" cy="6228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B46BEDE-A83A-4114-B00B-F06338ECE0AD}"/>
              </a:ext>
            </a:extLst>
          </p:cNvPr>
          <p:cNvPicPr>
            <a:picLocks noChangeAspect="1"/>
          </p:cNvPicPr>
          <p:nvPr/>
        </p:nvPicPr>
        <p:blipFill rotWithShape="1">
          <a:blip r:embed="rId8">
            <a:extLst>
              <a:ext uri="{28A0092B-C50C-407E-A947-70E740481C1C}">
                <a14:useLocalDpi xmlns:a14="http://schemas.microsoft.com/office/drawing/2010/main" val="0"/>
              </a:ext>
            </a:extLst>
          </a:blip>
          <a:srcRect l="6414" t="28832" r="51277" b="13273"/>
          <a:stretch/>
        </p:blipFill>
        <p:spPr>
          <a:xfrm>
            <a:off x="1611255" y="2609899"/>
            <a:ext cx="3412767" cy="3731537"/>
          </a:xfrm>
          <a:prstGeom prst="rect">
            <a:avLst/>
          </a:prstGeom>
        </p:spPr>
      </p:pic>
      <p:sp>
        <p:nvSpPr>
          <p:cNvPr id="56" name="Rectangle 55">
            <a:extLst>
              <a:ext uri="{FF2B5EF4-FFF2-40B4-BE49-F238E27FC236}">
                <a16:creationId xmlns:a16="http://schemas.microsoft.com/office/drawing/2014/main" id="{1C58DC2F-5CD2-422C-B904-9CF1346D9D2E}"/>
              </a:ext>
            </a:extLst>
          </p:cNvPr>
          <p:cNvSpPr/>
          <p:nvPr/>
        </p:nvSpPr>
        <p:spPr bwMode="auto">
          <a:xfrm>
            <a:off x="8299339" y="3891185"/>
            <a:ext cx="1320122" cy="587159"/>
          </a:xfrm>
          <a:prstGeom prst="rect">
            <a:avLst/>
          </a:prstGeom>
          <a:solidFill>
            <a:srgbClr val="3FAC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6241" rIns="0" bIns="146241" numCol="1" spcCol="0" rtlCol="0" fromWordArt="0" anchor="ctr" anchorCtr="0" forceAA="0" compatLnSpc="1">
            <a:prstTxWarp prst="textNoShape">
              <a:avLst/>
            </a:prstTxWarp>
            <a:noAutofit/>
          </a:bodyPr>
          <a:lstStyle/>
          <a:p>
            <a:pPr marL="174862" marR="0" lvl="0" indent="-174862" algn="l" defTabSz="93193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24" b="0"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Monitoring</a:t>
            </a:r>
          </a:p>
          <a:p>
            <a:pPr marL="174862" marR="0" lvl="0" indent="-174862" algn="l" defTabSz="93193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24" b="0"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Reporting</a:t>
            </a:r>
          </a:p>
          <a:p>
            <a:pPr marL="174862" marR="0" lvl="0" indent="-174862" algn="l" defTabSz="93193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224" b="0" i="0" u="none" strike="noStrike" kern="0" cap="none" spc="0" normalizeH="0" baseline="0" noProof="0" dirty="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Single bill</a:t>
            </a:r>
          </a:p>
        </p:txBody>
      </p:sp>
      <p:pic>
        <p:nvPicPr>
          <p:cNvPr id="45" name="Picture 44">
            <a:extLst>
              <a:ext uri="{FF2B5EF4-FFF2-40B4-BE49-F238E27FC236}">
                <a16:creationId xmlns:a16="http://schemas.microsoft.com/office/drawing/2014/main" id="{0E480359-A9CA-4053-9BA0-2EC420BF9B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6451" y="1163759"/>
            <a:ext cx="647162" cy="398715"/>
          </a:xfrm>
          <a:prstGeom prst="rect">
            <a:avLst/>
          </a:prstGeom>
        </p:spPr>
      </p:pic>
    </p:spTree>
    <p:extLst>
      <p:ext uri="{BB962C8B-B14F-4D97-AF65-F5344CB8AC3E}">
        <p14:creationId xmlns:p14="http://schemas.microsoft.com/office/powerpoint/2010/main" val="3188945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doAzureParallel</a:t>
            </a:r>
            <a:endParaRPr lang="en-US" dirty="0"/>
          </a:p>
        </p:txBody>
      </p:sp>
      <p:sp>
        <p:nvSpPr>
          <p:cNvPr id="5" name="Content Placeholder 4"/>
          <p:cNvSpPr>
            <a:spLocks noGrp="1"/>
          </p:cNvSpPr>
          <p:nvPr>
            <p:ph sz="quarter" idx="10"/>
          </p:nvPr>
        </p:nvSpPr>
        <p:spPr>
          <a:xfrm>
            <a:off x="274638" y="1697062"/>
            <a:ext cx="10972800" cy="2271391"/>
          </a:xfrm>
        </p:spPr>
        <p:txBody>
          <a:bodyPr/>
          <a:lstStyle/>
          <a:p>
            <a:pPr marL="0" indent="0">
              <a:buNone/>
            </a:pPr>
            <a:r>
              <a:rPr lang="en-US" dirty="0"/>
              <a:t>Offload parallel R functions with 5 lines of code</a:t>
            </a:r>
          </a:p>
          <a:p>
            <a:pPr marL="0" indent="0">
              <a:buNone/>
            </a:pPr>
            <a:r>
              <a:rPr lang="en-US"/>
              <a:t>Demo </a:t>
            </a:r>
            <a:r>
              <a:rPr lang="en-US" dirty="0"/>
              <a:t>and example of Batch in an end-user app</a:t>
            </a:r>
          </a:p>
          <a:p>
            <a:pPr marL="342900" lvl="1" indent="0">
              <a:buNone/>
            </a:pPr>
            <a:r>
              <a:rPr lang="en-US" dirty="0"/>
              <a:t>Download and install from </a:t>
            </a:r>
            <a:r>
              <a:rPr lang="en-US" u="sng" dirty="0">
                <a:hlinkClick r:id="rId3"/>
              </a:rPr>
              <a:t>www.github.com/Azure/doAzureParallel</a:t>
            </a:r>
            <a:endParaRPr lang="en-US" dirty="0"/>
          </a:p>
          <a:p>
            <a:pPr marL="344488" lvl="1" indent="0">
              <a:buNone/>
            </a:pPr>
            <a:r>
              <a:rPr lang="en-US" dirty="0"/>
              <a:t>Great for hackathons</a:t>
            </a:r>
          </a:p>
          <a:p>
            <a:endParaRPr lang="en-US" dirty="0"/>
          </a:p>
        </p:txBody>
      </p:sp>
    </p:spTree>
    <p:extLst>
      <p:ext uri="{BB962C8B-B14F-4D97-AF65-F5344CB8AC3E}">
        <p14:creationId xmlns:p14="http://schemas.microsoft.com/office/powerpoint/2010/main" val="64766043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800" dirty="0">
                <a:gradFill>
                  <a:gsLst>
                    <a:gs pos="6195">
                      <a:schemeClr val="tx1"/>
                    </a:gs>
                    <a:gs pos="26000">
                      <a:schemeClr val="tx1"/>
                    </a:gs>
                  </a:gsLst>
                  <a:lin ang="5400000" scaled="0"/>
                </a:gradFill>
              </a:rPr>
              <a:t>Batch Shipyard</a:t>
            </a:r>
          </a:p>
        </p:txBody>
      </p:sp>
      <p:sp>
        <p:nvSpPr>
          <p:cNvPr id="3" name="Text Placeholder 2"/>
          <p:cNvSpPr>
            <a:spLocks noGrp="1"/>
          </p:cNvSpPr>
          <p:nvPr>
            <p:ph type="body" sz="quarter" idx="10"/>
          </p:nvPr>
        </p:nvSpPr>
        <p:spPr>
          <a:xfrm>
            <a:off x="275546" y="1595940"/>
            <a:ext cx="11887100" cy="5065825"/>
          </a:xfrm>
        </p:spPr>
        <p:txBody>
          <a:bodyPr/>
          <a:lstStyle/>
          <a:p>
            <a:pPr marL="0" indent="0">
              <a:buNone/>
            </a:pPr>
            <a:r>
              <a:rPr lang="en-US" sz="3200" dirty="0"/>
              <a:t>Tool to help provision and execute batch processing, HPC, and AI Docker workloads on Azure Batch compute pools</a:t>
            </a:r>
          </a:p>
          <a:p>
            <a:pPr marL="0" indent="0">
              <a:buNone/>
            </a:pPr>
            <a:endParaRPr lang="en-US" sz="3600" dirty="0"/>
          </a:p>
          <a:p>
            <a:pPr marL="0" indent="0">
              <a:buNone/>
            </a:pPr>
            <a:r>
              <a:rPr lang="en-US" sz="3200" i="1" dirty="0"/>
              <a:t>Run </a:t>
            </a:r>
            <a:r>
              <a:rPr lang="en-US" sz="3200" i="1" dirty="0" err="1"/>
              <a:t>Dockerized</a:t>
            </a:r>
            <a:r>
              <a:rPr lang="en-US" sz="3200" i="1" dirty="0"/>
              <a:t> tasks with simple configuration files</a:t>
            </a:r>
          </a:p>
          <a:p>
            <a:pPr marL="0" indent="0">
              <a:buNone/>
            </a:pPr>
            <a:endParaRPr lang="en-US" sz="3200" dirty="0"/>
          </a:p>
          <a:p>
            <a:pPr marL="0" indent="0">
              <a:buNone/>
            </a:pPr>
            <a:r>
              <a:rPr lang="en-US" sz="3200" dirty="0"/>
              <a:t>Built on Python</a:t>
            </a:r>
          </a:p>
          <a:p>
            <a:pPr marL="0" indent="0">
              <a:buNone/>
            </a:pPr>
            <a:r>
              <a:rPr lang="en-US" sz="3200" dirty="0"/>
              <a:t>Open source community project </a:t>
            </a:r>
          </a:p>
          <a:p>
            <a:pPr marL="0" indent="0">
              <a:buNone/>
            </a:pPr>
            <a:r>
              <a:rPr lang="en-US" sz="3200" dirty="0"/>
              <a:t>Get ideas out for feedback and to unblock customers </a:t>
            </a:r>
          </a:p>
          <a:p>
            <a:pPr marL="0" indent="0">
              <a:buNone/>
            </a:pPr>
            <a:r>
              <a:rPr lang="en-US" sz="3200" dirty="0"/>
              <a:t>Features may move into Batch Service and SDK</a:t>
            </a:r>
            <a:endParaRPr lang="en-US" sz="3600" dirty="0"/>
          </a:p>
        </p:txBody>
      </p:sp>
      <p:sp>
        <p:nvSpPr>
          <p:cNvPr id="4" name="TextBox 3"/>
          <p:cNvSpPr txBox="1"/>
          <p:nvPr/>
        </p:nvSpPr>
        <p:spPr>
          <a:xfrm>
            <a:off x="274833" y="6529617"/>
            <a:ext cx="7692170" cy="583860"/>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3"/>
              </a:rPr>
              <a:t>https://github.com/Azure/batch-shipyard</a:t>
            </a:r>
            <a:r>
              <a:rPr kumimoji="0" lang="en-US" sz="204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p>
        </p:txBody>
      </p:sp>
      <p:pic>
        <p:nvPicPr>
          <p:cNvPr id="5" name="Picture 4">
            <a:extLst>
              <a:ext uri="{FF2B5EF4-FFF2-40B4-BE49-F238E27FC236}">
                <a16:creationId xmlns:a16="http://schemas.microsoft.com/office/drawing/2014/main" id="{0FC0841C-2B01-4104-A615-72B9194884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7156" y="5062987"/>
            <a:ext cx="2288437" cy="1905491"/>
          </a:xfrm>
          <a:prstGeom prst="rect">
            <a:avLst/>
          </a:prstGeom>
        </p:spPr>
      </p:pic>
    </p:spTree>
    <p:extLst>
      <p:ext uri="{BB962C8B-B14F-4D97-AF65-F5344CB8AC3E}">
        <p14:creationId xmlns:p14="http://schemas.microsoft.com/office/powerpoint/2010/main" val="23318726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800" dirty="0">
                <a:gradFill>
                  <a:gsLst>
                    <a:gs pos="6195">
                      <a:schemeClr val="tx1"/>
                    </a:gs>
                    <a:gs pos="26000">
                      <a:schemeClr val="tx1"/>
                    </a:gs>
                  </a:gsLst>
                  <a:lin ang="5400000" scaled="0"/>
                </a:gradFill>
              </a:rPr>
              <a:t>Major Batch Shipyard Features</a:t>
            </a:r>
          </a:p>
        </p:txBody>
      </p:sp>
      <p:sp>
        <p:nvSpPr>
          <p:cNvPr id="3" name="Text Placeholder 2"/>
          <p:cNvSpPr>
            <a:spLocks noGrp="1"/>
          </p:cNvSpPr>
          <p:nvPr>
            <p:ph type="body" sz="quarter" idx="10"/>
          </p:nvPr>
        </p:nvSpPr>
        <p:spPr>
          <a:xfrm>
            <a:off x="275546" y="1466864"/>
            <a:ext cx="11887100" cy="5733972"/>
          </a:xfrm>
        </p:spPr>
        <p:txBody>
          <a:bodyPr/>
          <a:lstStyle/>
          <a:p>
            <a:pPr marL="0" indent="0">
              <a:lnSpc>
                <a:spcPct val="100000"/>
              </a:lnSpc>
              <a:spcBef>
                <a:spcPts val="0"/>
              </a:spcBef>
              <a:spcAft>
                <a:spcPts val="1632"/>
              </a:spcAft>
              <a:buNone/>
            </a:pPr>
            <a:r>
              <a:rPr lang="en-US" sz="1800" b="1" dirty="0"/>
              <a:t>Docker Host Engine installation </a:t>
            </a:r>
            <a:r>
              <a:rPr lang="en-US" sz="1800" dirty="0"/>
              <a:t>tuned for Azure Batch and images deployed to nodes with support for private registries, including Azure Container Registry</a:t>
            </a:r>
          </a:p>
          <a:p>
            <a:pPr marL="0" indent="0">
              <a:lnSpc>
                <a:spcPct val="100000"/>
              </a:lnSpc>
              <a:spcBef>
                <a:spcPts val="0"/>
              </a:spcBef>
              <a:spcAft>
                <a:spcPts val="1632"/>
              </a:spcAft>
              <a:buNone/>
            </a:pPr>
            <a:r>
              <a:rPr lang="en-US" sz="1800" b="1" dirty="0"/>
              <a:t>Data movement for jobs </a:t>
            </a:r>
            <a:r>
              <a:rPr lang="en-US" sz="1800" dirty="0"/>
              <a:t>between locally accessible storage systems, remote filesystems, Azure Blob or File Storage, and compute nodes</a:t>
            </a:r>
          </a:p>
          <a:p>
            <a:pPr marL="0" indent="0">
              <a:lnSpc>
                <a:spcPct val="100000"/>
              </a:lnSpc>
              <a:spcBef>
                <a:spcPts val="0"/>
              </a:spcBef>
              <a:spcAft>
                <a:spcPts val="1632"/>
              </a:spcAft>
              <a:buNone/>
            </a:pPr>
            <a:r>
              <a:rPr lang="en-US" sz="1800" b="1" dirty="0"/>
              <a:t>Standalone remote filesystem provisioning and auto-linking</a:t>
            </a:r>
            <a:r>
              <a:rPr lang="en-US" sz="1800" dirty="0"/>
              <a:t> these filesystems to compute nodes with support for NFS and </a:t>
            </a:r>
            <a:r>
              <a:rPr lang="en-US" sz="1800" dirty="0" err="1"/>
              <a:t>GlusterFS</a:t>
            </a:r>
            <a:r>
              <a:rPr lang="en-US" sz="1800" dirty="0"/>
              <a:t> distributed network file systems</a:t>
            </a:r>
          </a:p>
          <a:p>
            <a:pPr marL="0" indent="0">
              <a:lnSpc>
                <a:spcPct val="100000"/>
              </a:lnSpc>
              <a:spcBef>
                <a:spcPts val="0"/>
              </a:spcBef>
              <a:spcAft>
                <a:spcPts val="1632"/>
              </a:spcAft>
              <a:buNone/>
            </a:pPr>
            <a:r>
              <a:rPr lang="en-US" sz="1800" b="1" dirty="0"/>
              <a:t>Full pass-through of the Batch API </a:t>
            </a:r>
            <a:r>
              <a:rPr lang="en-US" sz="1800" dirty="0"/>
              <a:t>to Docker containers executed on compute nodes allowing complex processing pipelines and </a:t>
            </a:r>
            <a:r>
              <a:rPr lang="en-US" sz="1800" dirty="0" err="1"/>
              <a:t>DAGs</a:t>
            </a:r>
            <a:endParaRPr lang="en-US" sz="1800" dirty="0"/>
          </a:p>
          <a:p>
            <a:pPr marL="0" indent="0">
              <a:lnSpc>
                <a:spcPct val="100000"/>
              </a:lnSpc>
              <a:spcBef>
                <a:spcPts val="0"/>
              </a:spcBef>
              <a:spcAft>
                <a:spcPts val="1632"/>
              </a:spcAft>
              <a:buNone/>
            </a:pPr>
            <a:r>
              <a:rPr lang="en-US" sz="1800" b="1" dirty="0"/>
              <a:t>Transparent support for GPU and InfiniBand/RDMA </a:t>
            </a:r>
            <a:r>
              <a:rPr lang="en-US" sz="1800" dirty="0"/>
              <a:t>to Docker containers with automatic setup</a:t>
            </a:r>
          </a:p>
          <a:p>
            <a:pPr marL="0" indent="0">
              <a:lnSpc>
                <a:spcPct val="100000"/>
              </a:lnSpc>
              <a:spcBef>
                <a:spcPts val="0"/>
              </a:spcBef>
              <a:spcAft>
                <a:spcPts val="1632"/>
              </a:spcAft>
              <a:buNone/>
            </a:pPr>
            <a:r>
              <a:rPr lang="en-US" sz="1800" b="1" dirty="0"/>
              <a:t>Multi-instance tasks </a:t>
            </a:r>
            <a:r>
              <a:rPr lang="en-US" sz="1800" dirty="0"/>
              <a:t>for </a:t>
            </a:r>
            <a:r>
              <a:rPr lang="en-US" sz="1800" dirty="0" err="1"/>
              <a:t>Dockerized</a:t>
            </a:r>
            <a:r>
              <a:rPr lang="en-US" sz="1800" dirty="0"/>
              <a:t> </a:t>
            </a:r>
            <a:r>
              <a:rPr lang="en-US" sz="1800" dirty="0" err="1"/>
              <a:t>MPI</a:t>
            </a:r>
            <a:r>
              <a:rPr lang="en-US" sz="1800" dirty="0"/>
              <a:t> and multi-node cluster applications with automatic job completion and Docker task termination</a:t>
            </a:r>
          </a:p>
          <a:p>
            <a:pPr marL="0" indent="0">
              <a:lnSpc>
                <a:spcPct val="100000"/>
              </a:lnSpc>
              <a:spcBef>
                <a:spcPts val="0"/>
              </a:spcBef>
              <a:spcAft>
                <a:spcPts val="1632"/>
              </a:spcAft>
              <a:buNone/>
            </a:pPr>
            <a:r>
              <a:rPr lang="en-US" sz="1800" b="1" dirty="0"/>
              <a:t>Automatic setup of SSH</a:t>
            </a:r>
            <a:r>
              <a:rPr lang="en-US" sz="1800" dirty="0"/>
              <a:t> users to all nodes and optional tunneling to Docker hosts</a:t>
            </a:r>
          </a:p>
          <a:p>
            <a:pPr marL="0" indent="0">
              <a:lnSpc>
                <a:spcPct val="100000"/>
              </a:lnSpc>
              <a:spcBef>
                <a:spcPts val="0"/>
              </a:spcBef>
              <a:spcAft>
                <a:spcPts val="1632"/>
              </a:spcAft>
              <a:buNone/>
            </a:pPr>
            <a:r>
              <a:rPr lang="en-US" sz="1800" b="1" dirty="0"/>
              <a:t>Azure Function App integration</a:t>
            </a:r>
            <a:r>
              <a:rPr lang="en-US" sz="1800" dirty="0"/>
              <a:t> and support as an execution target for triggers</a:t>
            </a:r>
          </a:p>
        </p:txBody>
      </p:sp>
    </p:spTree>
    <p:extLst>
      <p:ext uri="{BB962C8B-B14F-4D97-AF65-F5344CB8AC3E}">
        <p14:creationId xmlns:p14="http://schemas.microsoft.com/office/powerpoint/2010/main" val="2602931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farm3.static.flickr.com/2676/4062776435_b934a09cc8_b.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19076" b="21875"/>
          <a:stretch/>
        </p:blipFill>
        <p:spPr bwMode="auto">
          <a:xfrm>
            <a:off x="6" y="-148856"/>
            <a:ext cx="12429504" cy="733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441950" y="6712011"/>
            <a:ext cx="6994525" cy="286306"/>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http://www.flickr.com/photos/mwichary/4062776435/in/set-72157622706796148</a:t>
            </a:r>
          </a:p>
        </p:txBody>
      </p:sp>
      <p:sp>
        <p:nvSpPr>
          <p:cNvPr id="4" name="Title 1"/>
          <p:cNvSpPr txBox="1">
            <a:spLocks/>
          </p:cNvSpPr>
          <p:nvPr/>
        </p:nvSpPr>
        <p:spPr>
          <a:xfrm>
            <a:off x="0" y="3264112"/>
            <a:ext cx="12436475" cy="679651"/>
          </a:xfrm>
          <a:prstGeom prst="rect">
            <a:avLst/>
          </a:prstGeom>
        </p:spPr>
        <p:txBody>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150" normalizeH="0" baseline="0" noProof="0" dirty="0">
                <a:ln w="3175">
                  <a:noFill/>
                </a:ln>
                <a:solidFill>
                  <a:srgbClr val="FFFFFF"/>
                </a:solidFill>
                <a:effectLst>
                  <a:outerShdw blurRad="38100" dist="38100" dir="2700000" algn="tl">
                    <a:srgbClr val="000000">
                      <a:alpha val="43137"/>
                    </a:srgbClr>
                  </a:outerShdw>
                </a:effectLst>
                <a:uLnTx/>
                <a:uFillTx/>
                <a:latin typeface="Segoe UI"/>
                <a:ea typeface="Segoe UI Black" panose="020B0A02040204020203" pitchFamily="34" charset="0"/>
                <a:cs typeface="Segoe UI Black" panose="020B0A02040204020203" pitchFamily="34" charset="0"/>
              </a:rPr>
              <a:t>Things to Keep in Mind</a:t>
            </a:r>
          </a:p>
        </p:txBody>
      </p:sp>
    </p:spTree>
    <p:extLst>
      <p:ext uri="{BB962C8B-B14F-4D97-AF65-F5344CB8AC3E}">
        <p14:creationId xmlns:p14="http://schemas.microsoft.com/office/powerpoint/2010/main" val="156352153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Movement and Patterns</a:t>
            </a:r>
            <a:endParaRPr lang="en-US" dirty="0"/>
          </a:p>
        </p:txBody>
      </p:sp>
      <p:sp>
        <p:nvSpPr>
          <p:cNvPr id="3" name="Content Placeholder 2"/>
          <p:cNvSpPr>
            <a:spLocks noGrp="1"/>
          </p:cNvSpPr>
          <p:nvPr>
            <p:ph sz="quarter" idx="10"/>
          </p:nvPr>
        </p:nvSpPr>
        <p:spPr>
          <a:xfrm>
            <a:off x="274638" y="1697062"/>
            <a:ext cx="10972800" cy="4235006"/>
          </a:xfrm>
        </p:spPr>
        <p:txBody>
          <a:bodyPr/>
          <a:lstStyle/>
          <a:p>
            <a:r>
              <a:rPr lang="en-US" dirty="0"/>
              <a:t>Need to think about scaling both compute and storage</a:t>
            </a:r>
          </a:p>
          <a:p>
            <a:pPr lvl="1"/>
            <a:r>
              <a:rPr lang="en-US" dirty="0"/>
              <a:t>Managing custom images (scale sets will be making this easier)</a:t>
            </a:r>
          </a:p>
          <a:p>
            <a:pPr lvl="1"/>
            <a:r>
              <a:rPr lang="en-US" dirty="0"/>
              <a:t>Distribute one file to many</a:t>
            </a:r>
          </a:p>
          <a:p>
            <a:pPr lvl="1"/>
            <a:r>
              <a:rPr lang="en-US" dirty="0"/>
              <a:t>Write many VMs to one share</a:t>
            </a:r>
          </a:p>
          <a:p>
            <a:pPr lvl="1"/>
            <a:r>
              <a:rPr lang="en-US" dirty="0"/>
              <a:t>Handling large files (block blobs)</a:t>
            </a:r>
          </a:p>
          <a:p>
            <a:r>
              <a:rPr lang="en-US" dirty="0"/>
              <a:t>Tools</a:t>
            </a:r>
          </a:p>
          <a:p>
            <a:pPr lvl="1"/>
            <a:r>
              <a:rPr lang="en-US" dirty="0"/>
              <a:t>Create multiple storage accounts</a:t>
            </a:r>
          </a:p>
          <a:p>
            <a:pPr lvl="1"/>
            <a:r>
              <a:rPr lang="en-US" dirty="0"/>
              <a:t>Spread out the first letters of storage account names as much as possible</a:t>
            </a:r>
          </a:p>
          <a:p>
            <a:pPr lvl="1"/>
            <a:r>
              <a:rPr lang="en-US" dirty="0"/>
              <a:t>Consider premium storage</a:t>
            </a:r>
          </a:p>
          <a:p>
            <a:pPr lvl="1"/>
            <a:r>
              <a:rPr lang="en-US" dirty="0"/>
              <a:t>Intel </a:t>
            </a:r>
            <a:r>
              <a:rPr lang="en-US" dirty="0" err="1"/>
              <a:t>Lustre</a:t>
            </a:r>
            <a:r>
              <a:rPr lang="en-US" dirty="0"/>
              <a:t> parallel file system or </a:t>
            </a:r>
            <a:r>
              <a:rPr lang="en-US" dirty="0" err="1"/>
              <a:t>gluster</a:t>
            </a:r>
            <a:r>
              <a:rPr lang="en-US" dirty="0"/>
              <a:t> from </a:t>
            </a:r>
            <a:r>
              <a:rPr lang="en-US" dirty="0" err="1"/>
              <a:t>RedHat</a:t>
            </a:r>
            <a:endParaRPr lang="en-US" dirty="0"/>
          </a:p>
        </p:txBody>
      </p:sp>
    </p:spTree>
    <p:extLst>
      <p:ext uri="{BB962C8B-B14F-4D97-AF65-F5344CB8AC3E}">
        <p14:creationId xmlns:p14="http://schemas.microsoft.com/office/powerpoint/2010/main" val="1126948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Models</a:t>
            </a:r>
          </a:p>
        </p:txBody>
      </p:sp>
      <p:sp>
        <p:nvSpPr>
          <p:cNvPr id="3" name="Content Placeholder 2"/>
          <p:cNvSpPr>
            <a:spLocks noGrp="1"/>
          </p:cNvSpPr>
          <p:nvPr>
            <p:ph sz="quarter" idx="10"/>
          </p:nvPr>
        </p:nvSpPr>
        <p:spPr>
          <a:xfrm>
            <a:off x="274638" y="1697062"/>
            <a:ext cx="10972800" cy="2794611"/>
          </a:xfrm>
        </p:spPr>
        <p:txBody>
          <a:bodyPr/>
          <a:lstStyle/>
          <a:p>
            <a:r>
              <a:rPr lang="en-US" sz="3200" dirty="0">
                <a:latin typeface="+mj-lt"/>
              </a:rPr>
              <a:t>Customer goal: Lowest blended cost and most flexibility</a:t>
            </a:r>
          </a:p>
          <a:p>
            <a:endParaRPr lang="en-US" sz="3200" dirty="0">
              <a:latin typeface="+mj-lt"/>
            </a:endParaRPr>
          </a:p>
          <a:p>
            <a:r>
              <a:rPr lang="en-US" sz="3200" dirty="0">
                <a:latin typeface="+mj-lt"/>
              </a:rPr>
              <a:t>On-Demand</a:t>
            </a:r>
          </a:p>
          <a:p>
            <a:r>
              <a:rPr lang="en-US" sz="3200" dirty="0">
                <a:latin typeface="+mj-lt"/>
              </a:rPr>
              <a:t>Reservations (discount and SLA)</a:t>
            </a:r>
          </a:p>
          <a:p>
            <a:r>
              <a:rPr lang="en-US" sz="3200" dirty="0">
                <a:latin typeface="+mj-lt"/>
              </a:rPr>
              <a:t>Low priority (spot)—Coming first for Batch</a:t>
            </a:r>
          </a:p>
        </p:txBody>
      </p:sp>
    </p:spTree>
    <p:extLst>
      <p:ext uri="{BB962C8B-B14F-4D97-AF65-F5344CB8AC3E}">
        <p14:creationId xmlns:p14="http://schemas.microsoft.com/office/powerpoint/2010/main" val="663495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54304"/>
          <a:stretch/>
        </p:blipFill>
        <p:spPr>
          <a:xfrm>
            <a:off x="103369" y="3752602"/>
            <a:ext cx="514655" cy="325649"/>
          </a:xfrm>
          <a:prstGeom prst="rect">
            <a:avLst/>
          </a:prstGeom>
        </p:spPr>
      </p:pic>
      <p:sp>
        <p:nvSpPr>
          <p:cNvPr id="3" name="Rectangle 2"/>
          <p:cNvSpPr/>
          <p:nvPr/>
        </p:nvSpPr>
        <p:spPr>
          <a:xfrm flipH="1">
            <a:off x="705152" y="2554874"/>
            <a:ext cx="11612999" cy="1410098"/>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282" tIns="91414" rIns="91414" bIns="91414" numCol="1" spcCol="0" rtlCol="0" fromWordArt="0" anchor="ctr" anchorCtr="0" forceAA="0" compatLnSpc="1">
            <a:prstTxWarp prst="textNoShape">
              <a:avLst/>
            </a:prstTxWarp>
            <a:noAutofit/>
          </a:bodyPr>
          <a:lstStyle/>
          <a:p>
            <a:pPr marL="0" marR="0" lvl="0" indent="0" algn="l" defTabSz="932114" rtl="0"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dirty="0">
              <a:ln>
                <a:noFill/>
              </a:ln>
              <a:solidFill>
                <a:srgbClr val="5C2D91"/>
              </a:solidFill>
              <a:effectLst/>
              <a:uLnTx/>
              <a:uFillTx/>
              <a:latin typeface="Segoe UI"/>
              <a:ea typeface="+mn-ea"/>
              <a:cs typeface="Segoe UI" panose="020B0502040204020203" pitchFamily="34" charset="0"/>
            </a:endParaRPr>
          </a:p>
        </p:txBody>
      </p:sp>
      <p:sp>
        <p:nvSpPr>
          <p:cNvPr id="4" name="Rectangle 3"/>
          <p:cNvSpPr/>
          <p:nvPr/>
        </p:nvSpPr>
        <p:spPr bwMode="auto">
          <a:xfrm>
            <a:off x="100230" y="2528032"/>
            <a:ext cx="521595" cy="141659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vert270" wrap="square" lIns="93247" tIns="146262" rIns="93247" bIns="146262"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1198"/>
              </a:spcAft>
              <a:buClrTx/>
              <a:buSzTx/>
              <a:buFontTx/>
              <a:buNone/>
              <a:tabLst/>
              <a:defRPr/>
            </a:pPr>
            <a:r>
              <a:rPr kumimoji="0" lang="en-IN" sz="163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US Gov</a:t>
            </a:r>
          </a:p>
        </p:txBody>
      </p:sp>
      <p:grpSp>
        <p:nvGrpSpPr>
          <p:cNvPr id="5" name="Group 4"/>
          <p:cNvGrpSpPr/>
          <p:nvPr/>
        </p:nvGrpSpPr>
        <p:grpSpPr>
          <a:xfrm>
            <a:off x="92993" y="2524135"/>
            <a:ext cx="202136" cy="460732"/>
            <a:chOff x="453059" y="2002971"/>
            <a:chExt cx="302696" cy="369965"/>
          </a:xfrm>
        </p:grpSpPr>
        <p:sp>
          <p:nvSpPr>
            <p:cNvPr id="6" name="Isosceles Triangle 5"/>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 name="Isosceles Triangle 6"/>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pic>
        <p:nvPicPr>
          <p:cNvPr id="8"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l="19912" r="16881" b="43417"/>
          <a:stretch/>
        </p:blipFill>
        <p:spPr>
          <a:xfrm>
            <a:off x="5489302" y="4224215"/>
            <a:ext cx="774762" cy="690182"/>
          </a:xfrm>
          <a:prstGeom prst="rect">
            <a:avLst/>
          </a:prstGeom>
        </p:spPr>
      </p:pic>
      <p:sp>
        <p:nvSpPr>
          <p:cNvPr id="9" name="Rectangle 8"/>
          <p:cNvSpPr/>
          <p:nvPr/>
        </p:nvSpPr>
        <p:spPr>
          <a:xfrm>
            <a:off x="5417452" y="4886951"/>
            <a:ext cx="897828" cy="41435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HIPAA / HITECH Act</a:t>
            </a:r>
          </a:p>
        </p:txBody>
      </p:sp>
      <p:sp>
        <p:nvSpPr>
          <p:cNvPr id="10" name="Rectangle 9"/>
          <p:cNvSpPr/>
          <p:nvPr/>
        </p:nvSpPr>
        <p:spPr>
          <a:xfrm>
            <a:off x="749917" y="3393222"/>
            <a:ext cx="968437" cy="41435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Moderate</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JAB P-ATO</a:t>
            </a:r>
          </a:p>
        </p:txBody>
      </p:sp>
      <p:sp>
        <p:nvSpPr>
          <p:cNvPr id="11" name="Rectangle 10"/>
          <p:cNvSpPr/>
          <p:nvPr/>
        </p:nvSpPr>
        <p:spPr>
          <a:xfrm>
            <a:off x="7279326" y="3589839"/>
            <a:ext cx="812764" cy="254226"/>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FIPS 140-2</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8751" y="4376814"/>
            <a:ext cx="669981" cy="270227"/>
          </a:xfrm>
          <a:prstGeom prst="rect">
            <a:avLst/>
          </a:prstGeom>
        </p:spPr>
      </p:pic>
      <p:sp>
        <p:nvSpPr>
          <p:cNvPr id="13" name="Rectangle 12"/>
          <p:cNvSpPr/>
          <p:nvPr/>
        </p:nvSpPr>
        <p:spPr>
          <a:xfrm>
            <a:off x="10086427" y="5042703"/>
            <a:ext cx="756846" cy="255664"/>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FERPA</a:t>
            </a:r>
          </a:p>
        </p:txBody>
      </p:sp>
      <p:sp>
        <p:nvSpPr>
          <p:cNvPr id="15" name="Rectangle 14"/>
          <p:cNvSpPr/>
          <p:nvPr/>
        </p:nvSpPr>
        <p:spPr>
          <a:xfrm>
            <a:off x="2836432" y="3399858"/>
            <a:ext cx="873248" cy="414295"/>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DoD DISA</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SRG Level 2</a:t>
            </a:r>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6897" y="4310269"/>
            <a:ext cx="515964" cy="515964"/>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2855" t="2105" r="5136" b="14296"/>
          <a:stretch/>
        </p:blipFill>
        <p:spPr>
          <a:xfrm>
            <a:off x="937067" y="2826722"/>
            <a:ext cx="598948" cy="37216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46918" y="2795553"/>
            <a:ext cx="557235" cy="542868"/>
          </a:xfrm>
          <a:prstGeom prst="rect">
            <a:avLst/>
          </a:prstGeom>
        </p:spPr>
      </p:pic>
      <p:sp>
        <p:nvSpPr>
          <p:cNvPr id="19" name="Rectangle 18"/>
          <p:cNvSpPr/>
          <p:nvPr/>
        </p:nvSpPr>
        <p:spPr>
          <a:xfrm>
            <a:off x="9595159" y="3503180"/>
            <a:ext cx="461307" cy="254226"/>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ITAR</a:t>
            </a:r>
          </a:p>
        </p:txBody>
      </p:sp>
      <p:sp>
        <p:nvSpPr>
          <p:cNvPr id="20" name="Rectangle 19"/>
          <p:cNvSpPr/>
          <p:nvPr/>
        </p:nvSpPr>
        <p:spPr>
          <a:xfrm>
            <a:off x="10582564" y="3494624"/>
            <a:ext cx="425344" cy="254226"/>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CJIS</a:t>
            </a:r>
          </a:p>
        </p:txBody>
      </p:sp>
      <p:sp>
        <p:nvSpPr>
          <p:cNvPr id="21" name="Rectangle 20"/>
          <p:cNvSpPr/>
          <p:nvPr/>
        </p:nvSpPr>
        <p:spPr>
          <a:xfrm>
            <a:off x="7106242" y="4845519"/>
            <a:ext cx="1093987" cy="41435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GxP</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21 CFR Part 11</a:t>
            </a:r>
          </a:p>
        </p:txBody>
      </p:sp>
      <p:sp>
        <p:nvSpPr>
          <p:cNvPr id="22" name="Rectangle 21"/>
          <p:cNvSpPr/>
          <p:nvPr/>
        </p:nvSpPr>
        <p:spPr>
          <a:xfrm>
            <a:off x="11393115" y="3481983"/>
            <a:ext cx="698338" cy="254226"/>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IRS 1075</a:t>
            </a:r>
          </a:p>
        </p:txBody>
      </p:sp>
      <p:pic>
        <p:nvPicPr>
          <p:cNvPr id="23" name="Picture 6" descr="image0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91" y="2761451"/>
            <a:ext cx="652359" cy="652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a:off x="8459587" y="3443187"/>
            <a:ext cx="788000" cy="41435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Section 508 VPAT</a:t>
            </a:r>
          </a:p>
        </p:txBody>
      </p:sp>
      <p:sp>
        <p:nvSpPr>
          <p:cNvPr id="25" name="Rectangle 24"/>
          <p:cNvSpPr/>
          <p:nvPr/>
        </p:nvSpPr>
        <p:spPr>
          <a:xfrm flipH="1">
            <a:off x="705153" y="1068868"/>
            <a:ext cx="11612999" cy="1410098"/>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282" tIns="91414" rIns="91414" bIns="91414" numCol="1" spcCol="0" rtlCol="0" fromWordArt="0" anchor="ctr" anchorCtr="0" forceAA="0" compatLnSpc="1">
            <a:prstTxWarp prst="textNoShape">
              <a:avLst/>
            </a:prstTxWarp>
            <a:noAutofit/>
          </a:bodyPr>
          <a:lstStyle/>
          <a:p>
            <a:pPr marL="0" marR="0" lvl="0" indent="0" algn="l" defTabSz="932114" rtl="0"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dirty="0">
              <a:ln>
                <a:noFill/>
              </a:ln>
              <a:solidFill>
                <a:srgbClr val="5C2D91"/>
              </a:solidFill>
              <a:effectLst/>
              <a:uLnTx/>
              <a:uFillTx/>
              <a:latin typeface="Segoe UI"/>
              <a:ea typeface="+mn-ea"/>
              <a:cs typeface="Segoe UI" panose="020B0502040204020203" pitchFamily="34" charset="0"/>
            </a:endParaRPr>
          </a:p>
        </p:txBody>
      </p:sp>
      <p:grpSp>
        <p:nvGrpSpPr>
          <p:cNvPr id="26" name="Group 25"/>
          <p:cNvGrpSpPr/>
          <p:nvPr/>
        </p:nvGrpSpPr>
        <p:grpSpPr>
          <a:xfrm>
            <a:off x="90907" y="1068867"/>
            <a:ext cx="669971" cy="1523417"/>
            <a:chOff x="440120" y="1776513"/>
            <a:chExt cx="1716908" cy="1493893"/>
          </a:xfrm>
        </p:grpSpPr>
        <p:pic>
          <p:nvPicPr>
            <p:cNvPr id="27" name="Picture 26"/>
            <p:cNvPicPr>
              <a:picLocks noChangeAspect="1"/>
            </p:cNvPicPr>
            <p:nvPr/>
          </p:nvPicPr>
          <p:blipFill rotWithShape="1">
            <a:blip r:embed="rId10" cstate="print">
              <a:extLst>
                <a:ext uri="{28A0092B-C50C-407E-A947-70E740481C1C}">
                  <a14:useLocalDpi xmlns:a14="http://schemas.microsoft.com/office/drawing/2010/main" val="0"/>
                </a:ext>
              </a:extLst>
            </a:blip>
            <a:srcRect t="54304"/>
            <a:stretch/>
          </p:blipFill>
          <p:spPr>
            <a:xfrm>
              <a:off x="440120" y="2951068"/>
              <a:ext cx="1372230" cy="319338"/>
            </a:xfrm>
            <a:prstGeom prst="rect">
              <a:avLst/>
            </a:prstGeom>
          </p:spPr>
        </p:pic>
        <p:sp>
          <p:nvSpPr>
            <p:cNvPr id="28" name="Rectangle 27"/>
            <p:cNvSpPr/>
            <p:nvPr/>
          </p:nvSpPr>
          <p:spPr bwMode="auto">
            <a:xfrm>
              <a:off x="448213" y="1776513"/>
              <a:ext cx="1364136" cy="138913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vert270" wrap="square" lIns="93247" tIns="146262" rIns="93247" bIns="146262" numCol="1" spcCol="0" rtlCol="0" fromWordArt="0" anchor="ctr" anchorCtr="0" forceAA="0" compatLnSpc="1">
              <a:prstTxWarp prst="textNoShape">
                <a:avLst/>
              </a:prstTxWarp>
              <a:noAutofit/>
            </a:bodyPr>
            <a:lstStyle/>
            <a:p>
              <a:pPr marL="0" marR="0" lvl="0" indent="1588" algn="ctr" defTabSz="932384" rtl="0" eaLnBrk="1" fontAlgn="base" latinLnBrk="0" hangingPunct="1">
                <a:lnSpc>
                  <a:spcPct val="100000"/>
                </a:lnSpc>
                <a:spcBef>
                  <a:spcPct val="0"/>
                </a:spcBef>
                <a:spcAft>
                  <a:spcPts val="1198"/>
                </a:spcAft>
                <a:buClr>
                  <a:srgbClr val="FFFFFF"/>
                </a:buClr>
                <a:buSzPct val="80000"/>
                <a:buFontTx/>
                <a:buNone/>
                <a:tabLst/>
                <a:defRPr/>
              </a:pPr>
              <a:r>
                <a:rPr kumimoji="0" lang="en-IN" sz="163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Global</a:t>
              </a:r>
            </a:p>
          </p:txBody>
        </p:sp>
        <p:grpSp>
          <p:nvGrpSpPr>
            <p:cNvPr id="29" name="Group 28"/>
            <p:cNvGrpSpPr/>
            <p:nvPr/>
          </p:nvGrpSpPr>
          <p:grpSpPr>
            <a:xfrm>
              <a:off x="448212" y="1776513"/>
              <a:ext cx="551338" cy="451803"/>
              <a:chOff x="453059" y="2002971"/>
              <a:chExt cx="302696" cy="369965"/>
            </a:xfrm>
          </p:grpSpPr>
          <p:sp>
            <p:nvSpPr>
              <p:cNvPr id="33" name="Isosceles Triangle 32"/>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146262" rIns="93247"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4" name="Isosceles Triangle 33"/>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146262" rIns="93247"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30" name="Group 29"/>
            <p:cNvGrpSpPr/>
            <p:nvPr/>
          </p:nvGrpSpPr>
          <p:grpSpPr>
            <a:xfrm rot="16200000" flipV="1">
              <a:off x="1443391" y="2452018"/>
              <a:ext cx="577493" cy="849780"/>
              <a:chOff x="453059" y="2002973"/>
              <a:chExt cx="302696" cy="588525"/>
            </a:xfrm>
          </p:grpSpPr>
          <p:sp>
            <p:nvSpPr>
              <p:cNvPr id="31" name="Isosceles Triangle 30"/>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146262" rIns="93247"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2" name="Isosceles Triangle 31"/>
              <p:cNvSpPr/>
              <p:nvPr/>
            </p:nvSpPr>
            <p:spPr bwMode="auto">
              <a:xfrm rot="5400000">
                <a:off x="316164" y="2358429"/>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146262" rIns="93247"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grpSp>
        <p:nvGrpSpPr>
          <p:cNvPr id="35" name="Group 34"/>
          <p:cNvGrpSpPr/>
          <p:nvPr/>
        </p:nvGrpSpPr>
        <p:grpSpPr>
          <a:xfrm>
            <a:off x="1039663" y="1356421"/>
            <a:ext cx="599836" cy="923843"/>
            <a:chOff x="2009525" y="1938043"/>
            <a:chExt cx="588211" cy="905939"/>
          </a:xfrm>
        </p:grpSpPr>
        <p:pic>
          <p:nvPicPr>
            <p:cNvPr id="36" name="Picture 35"/>
            <p:cNvPicPr>
              <a:picLocks noChangeAspect="1"/>
            </p:cNvPicPr>
            <p:nvPr/>
          </p:nvPicPr>
          <p:blipFill>
            <a:blip r:embed="rId11"/>
            <a:stretch>
              <a:fillRect/>
            </a:stretch>
          </p:blipFill>
          <p:spPr>
            <a:xfrm>
              <a:off x="2009525" y="1938043"/>
              <a:ext cx="507549" cy="508624"/>
            </a:xfrm>
            <a:prstGeom prst="rect">
              <a:avLst/>
            </a:prstGeom>
          </p:spPr>
        </p:pic>
        <p:sp>
          <p:nvSpPr>
            <p:cNvPr id="37" name="Rectangle 36"/>
            <p:cNvSpPr/>
            <p:nvPr/>
          </p:nvSpPr>
          <p:spPr>
            <a:xfrm>
              <a:off x="2030427" y="2693119"/>
              <a:ext cx="567309" cy="150863"/>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ISO 27001</a:t>
              </a:r>
            </a:p>
          </p:txBody>
        </p:sp>
      </p:grpSp>
      <p:grpSp>
        <p:nvGrpSpPr>
          <p:cNvPr id="38" name="Group 37"/>
          <p:cNvGrpSpPr/>
          <p:nvPr/>
        </p:nvGrpSpPr>
        <p:grpSpPr>
          <a:xfrm>
            <a:off x="5367379" y="1350198"/>
            <a:ext cx="761211" cy="777050"/>
            <a:chOff x="2689207" y="2081991"/>
            <a:chExt cx="746459" cy="761991"/>
          </a:xfrm>
        </p:grpSpPr>
        <p:pic>
          <p:nvPicPr>
            <p:cNvPr id="39" name="Picture 38"/>
            <p:cNvPicPr>
              <a:picLocks noChangeAspect="1"/>
            </p:cNvPicPr>
            <p:nvPr/>
          </p:nvPicPr>
          <p:blipFill>
            <a:blip r:embed="rId12"/>
            <a:stretch>
              <a:fillRect/>
            </a:stretch>
          </p:blipFill>
          <p:spPr>
            <a:xfrm>
              <a:off x="2793922" y="2081991"/>
              <a:ext cx="551183" cy="504603"/>
            </a:xfrm>
            <a:prstGeom prst="rect">
              <a:avLst/>
            </a:prstGeom>
          </p:spPr>
        </p:pic>
        <p:sp>
          <p:nvSpPr>
            <p:cNvPr id="40" name="Rectangle 39"/>
            <p:cNvSpPr/>
            <p:nvPr/>
          </p:nvSpPr>
          <p:spPr>
            <a:xfrm>
              <a:off x="2689207" y="2693119"/>
              <a:ext cx="746459" cy="150863"/>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SOC 1</a:t>
              </a:r>
            </a:p>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Type 2</a:t>
              </a:r>
            </a:p>
          </p:txBody>
        </p:sp>
      </p:grpSp>
      <p:grpSp>
        <p:nvGrpSpPr>
          <p:cNvPr id="44" name="Group 43"/>
          <p:cNvGrpSpPr/>
          <p:nvPr/>
        </p:nvGrpSpPr>
        <p:grpSpPr>
          <a:xfrm>
            <a:off x="2143342" y="1385182"/>
            <a:ext cx="619529" cy="895082"/>
            <a:chOff x="6079879" y="2004346"/>
            <a:chExt cx="607523" cy="877736"/>
          </a:xfrm>
        </p:grpSpPr>
        <p:pic>
          <p:nvPicPr>
            <p:cNvPr id="45" name="Picture 14" descr="http://www.theauditpeople.com/sites/default/files/pictures/iso-logo.pn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6117805" y="2731219"/>
              <a:ext cx="567308" cy="150863"/>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ISO 27018</a:t>
              </a:r>
            </a:p>
          </p:txBody>
        </p:sp>
      </p:grpSp>
      <p:grpSp>
        <p:nvGrpSpPr>
          <p:cNvPr id="47" name="Group 46"/>
          <p:cNvGrpSpPr/>
          <p:nvPr/>
        </p:nvGrpSpPr>
        <p:grpSpPr>
          <a:xfrm>
            <a:off x="8779107" y="1385181"/>
            <a:ext cx="849212" cy="924094"/>
            <a:chOff x="8601167" y="2088661"/>
            <a:chExt cx="832754" cy="906185"/>
          </a:xfrm>
        </p:grpSpPr>
        <p:pic>
          <p:nvPicPr>
            <p:cNvPr id="48" name="Picture 47"/>
            <p:cNvPicPr>
              <a:picLocks noChangeAspect="1"/>
            </p:cNvPicPr>
            <p:nvPr/>
          </p:nvPicPr>
          <p:blipFill>
            <a:blip r:embed="rId14"/>
            <a:stretch>
              <a:fillRect/>
            </a:stretch>
          </p:blipFill>
          <p:spPr>
            <a:xfrm>
              <a:off x="8601167" y="2088661"/>
              <a:ext cx="745906" cy="286011"/>
            </a:xfrm>
            <a:prstGeom prst="rect">
              <a:avLst/>
            </a:prstGeom>
          </p:spPr>
        </p:pic>
        <p:sp>
          <p:nvSpPr>
            <p:cNvPr id="49" name="Rectangle 48"/>
            <p:cNvSpPr/>
            <p:nvPr/>
          </p:nvSpPr>
          <p:spPr>
            <a:xfrm>
              <a:off x="8605745" y="2693119"/>
              <a:ext cx="828176" cy="301727"/>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CSA STAR</a:t>
              </a:r>
            </a:p>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Self-Assessment</a:t>
              </a:r>
            </a:p>
            <a:p>
              <a:pPr marL="0" marR="0" lvl="0" indent="0" algn="ctr" defTabSz="608913" rtl="0" eaLnBrk="1" fontAlgn="ctr"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50" name="Rectangle 49"/>
          <p:cNvSpPr/>
          <p:nvPr/>
        </p:nvSpPr>
        <p:spPr>
          <a:xfrm flipH="1">
            <a:off x="705150" y="5513774"/>
            <a:ext cx="11612998" cy="1410098"/>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282" tIns="91414" rIns="91414" bIns="91414" numCol="1" spcCol="0" rtlCol="0" fromWordArt="0" anchor="ctr" anchorCtr="0" forceAA="0" compatLnSpc="1">
            <a:prstTxWarp prst="textNoShape">
              <a:avLst/>
            </a:prstTxWarp>
            <a:noAutofit/>
          </a:bodyPr>
          <a:lstStyle/>
          <a:p>
            <a:pPr marL="0" marR="0" lvl="0" indent="0" algn="l" defTabSz="932114" rtl="0"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dirty="0">
              <a:ln>
                <a:noFill/>
              </a:ln>
              <a:solidFill>
                <a:srgbClr val="5C2D91"/>
              </a:solidFill>
              <a:effectLst/>
              <a:uLnTx/>
              <a:uFillTx/>
              <a:latin typeface="Segoe UI"/>
              <a:ea typeface="+mn-ea"/>
              <a:cs typeface="Segoe UI" panose="020B0502040204020203" pitchFamily="34" charset="0"/>
            </a:endParaRPr>
          </a:p>
        </p:txBody>
      </p:sp>
      <p:pic>
        <p:nvPicPr>
          <p:cNvPr id="51" name="Picture 50"/>
          <p:cNvPicPr>
            <a:picLocks noChangeAspect="1"/>
          </p:cNvPicPr>
          <p:nvPr/>
        </p:nvPicPr>
        <p:blipFill rotWithShape="1">
          <a:blip r:embed="rId15" cstate="print">
            <a:extLst>
              <a:ext uri="{28A0092B-C50C-407E-A947-70E740481C1C}">
                <a14:useLocalDpi xmlns:a14="http://schemas.microsoft.com/office/drawing/2010/main" val="0"/>
              </a:ext>
            </a:extLst>
          </a:blip>
          <a:srcRect t="54304"/>
          <a:stretch/>
        </p:blipFill>
        <p:spPr>
          <a:xfrm>
            <a:off x="55844" y="6716440"/>
            <a:ext cx="581496" cy="325649"/>
          </a:xfrm>
          <a:prstGeom prst="rect">
            <a:avLst/>
          </a:prstGeom>
        </p:spPr>
      </p:pic>
      <p:sp>
        <p:nvSpPr>
          <p:cNvPr id="52" name="Rectangle 51"/>
          <p:cNvSpPr/>
          <p:nvPr/>
        </p:nvSpPr>
        <p:spPr bwMode="auto">
          <a:xfrm>
            <a:off x="100745" y="5513773"/>
            <a:ext cx="520745" cy="141659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vert270" wrap="square" lIns="93247" tIns="146262" rIns="93247" bIns="146262" numCol="1" spcCol="0" rtlCol="0" fromWordArt="0" anchor="ctr" anchorCtr="0" forceAA="0" compatLnSpc="1">
            <a:prstTxWarp prst="textNoShape">
              <a:avLst/>
            </a:prstTxWarp>
            <a:noAutofit/>
          </a:bodyPr>
          <a:lstStyle/>
          <a:p>
            <a:pPr marL="0" marR="0" lvl="0" indent="0" algn="ctr" defTabSz="932384" rtl="0" eaLnBrk="1" fontAlgn="auto" latinLnBrk="0" hangingPunct="1">
              <a:lnSpc>
                <a:spcPct val="100000"/>
              </a:lnSpc>
              <a:spcBef>
                <a:spcPts val="0"/>
              </a:spcBef>
              <a:spcAft>
                <a:spcPts val="1198"/>
              </a:spcAft>
              <a:buClrTx/>
              <a:buSzTx/>
              <a:buFontTx/>
              <a:buNone/>
              <a:tabLst/>
              <a:defRPr/>
            </a:pPr>
            <a:r>
              <a:rPr kumimoji="0" lang="en-IN" sz="163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Regional</a:t>
            </a:r>
          </a:p>
        </p:txBody>
      </p:sp>
      <p:grpSp>
        <p:nvGrpSpPr>
          <p:cNvPr id="53" name="Group 52"/>
          <p:cNvGrpSpPr/>
          <p:nvPr/>
        </p:nvGrpSpPr>
        <p:grpSpPr>
          <a:xfrm>
            <a:off x="94837" y="5513772"/>
            <a:ext cx="235021" cy="460732"/>
            <a:chOff x="453059" y="2002971"/>
            <a:chExt cx="302696" cy="369965"/>
          </a:xfrm>
        </p:grpSpPr>
        <p:sp>
          <p:nvSpPr>
            <p:cNvPr id="54" name="Isosceles Triangle 53"/>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5" name="Isosceles Triangle 54"/>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56" name="Group 55"/>
          <p:cNvGrpSpPr/>
          <p:nvPr/>
        </p:nvGrpSpPr>
        <p:grpSpPr>
          <a:xfrm>
            <a:off x="4251952" y="5867291"/>
            <a:ext cx="1198918" cy="913714"/>
            <a:chOff x="6756898" y="4960051"/>
            <a:chExt cx="1175684" cy="896006"/>
          </a:xfrm>
        </p:grpSpPr>
        <p:pic>
          <p:nvPicPr>
            <p:cNvPr id="57" name="Picture 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88394" y="4960051"/>
              <a:ext cx="686510" cy="224676"/>
            </a:xfrm>
            <a:prstGeom prst="rect">
              <a:avLst/>
            </a:prstGeom>
          </p:spPr>
        </p:pic>
        <p:sp>
          <p:nvSpPr>
            <p:cNvPr id="58" name="Rectangle 57"/>
            <p:cNvSpPr/>
            <p:nvPr/>
          </p:nvSpPr>
          <p:spPr>
            <a:xfrm>
              <a:off x="6756898" y="5449734"/>
              <a:ext cx="1175684" cy="40632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Singapore</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MTCS</a:t>
              </a:r>
            </a:p>
          </p:txBody>
        </p:sp>
      </p:grpSp>
      <p:grpSp>
        <p:nvGrpSpPr>
          <p:cNvPr id="59" name="Group 58"/>
          <p:cNvGrpSpPr/>
          <p:nvPr/>
        </p:nvGrpSpPr>
        <p:grpSpPr>
          <a:xfrm>
            <a:off x="1829272" y="5816461"/>
            <a:ext cx="1140822" cy="964543"/>
            <a:chOff x="3341295" y="4852258"/>
            <a:chExt cx="1118712" cy="945850"/>
          </a:xfrm>
        </p:grpSpPr>
        <p:sp>
          <p:nvSpPr>
            <p:cNvPr id="60" name="Rectangle 59"/>
            <p:cNvSpPr/>
            <p:nvPr/>
          </p:nvSpPr>
          <p:spPr>
            <a:xfrm>
              <a:off x="3341295" y="5391785"/>
              <a:ext cx="1118712" cy="40632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UK </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G-Cloud</a:t>
              </a:r>
            </a:p>
          </p:txBody>
        </p:sp>
        <p:pic>
          <p:nvPicPr>
            <p:cNvPr id="61" name="Picture 6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96364" y="4852258"/>
              <a:ext cx="434130" cy="434130"/>
            </a:xfrm>
            <a:prstGeom prst="rect">
              <a:avLst/>
            </a:prstGeom>
          </p:spPr>
        </p:pic>
      </p:grpSp>
      <p:sp>
        <p:nvSpPr>
          <p:cNvPr id="63" name="Rectangle 62"/>
          <p:cNvSpPr/>
          <p:nvPr/>
        </p:nvSpPr>
        <p:spPr>
          <a:xfrm>
            <a:off x="5099088" y="6375802"/>
            <a:ext cx="976764" cy="414295"/>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Australia</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IRAP/CCSL</a:t>
            </a:r>
          </a:p>
        </p:txBody>
      </p:sp>
      <p:pic>
        <p:nvPicPr>
          <p:cNvPr id="64" name="Picture 63" descr="IRAP logo">
            <a:hlinkClick r:id="rId18"/>
          </p:cNvPr>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248785" y="5796821"/>
            <a:ext cx="580283" cy="383377"/>
          </a:xfrm>
          <a:prstGeom prst="rect">
            <a:avLst/>
          </a:prstGeom>
          <a:noFill/>
          <a:ln>
            <a:noFill/>
          </a:ln>
        </p:spPr>
      </p:pic>
      <p:grpSp>
        <p:nvGrpSpPr>
          <p:cNvPr id="65" name="Group 64"/>
          <p:cNvGrpSpPr/>
          <p:nvPr/>
        </p:nvGrpSpPr>
        <p:grpSpPr>
          <a:xfrm>
            <a:off x="4681380" y="4402414"/>
            <a:ext cx="774281" cy="862857"/>
            <a:chOff x="9307921" y="5047223"/>
            <a:chExt cx="759276" cy="846135"/>
          </a:xfrm>
        </p:grpSpPr>
        <p:pic>
          <p:nvPicPr>
            <p:cNvPr id="66" name="Picture 65" descr="FISC : The Center for Financial Industry Infomation System">
              <a:hlinkClick r:id="rId20" tooltip="&quot;FISC HOME&quot;"/>
            </p:cNvPr>
            <p:cNvPicPr/>
            <p:nvPr/>
          </p:nvPicPr>
          <p:blipFill rotWithShape="1">
            <a:blip r:embed="rId21">
              <a:extLst>
                <a:ext uri="{28A0092B-C50C-407E-A947-70E740481C1C}">
                  <a14:useLocalDpi xmlns:a14="http://schemas.microsoft.com/office/drawing/2010/main" val="0"/>
                </a:ext>
              </a:extLst>
            </a:blip>
            <a:srcRect r="68254"/>
            <a:stretch/>
          </p:blipFill>
          <p:spPr bwMode="auto">
            <a:xfrm>
              <a:off x="9360080" y="5047223"/>
              <a:ext cx="648055" cy="268835"/>
            </a:xfrm>
            <a:prstGeom prst="rect">
              <a:avLst/>
            </a:prstGeom>
            <a:noFill/>
            <a:ln>
              <a:noFill/>
            </a:ln>
          </p:spPr>
        </p:pic>
        <p:sp>
          <p:nvSpPr>
            <p:cNvPr id="67" name="Rectangle 66"/>
            <p:cNvSpPr/>
            <p:nvPr/>
          </p:nvSpPr>
          <p:spPr>
            <a:xfrm>
              <a:off x="9307921" y="5487035"/>
              <a:ext cx="759276" cy="40632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FISC</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Japan</a:t>
              </a:r>
            </a:p>
          </p:txBody>
        </p:sp>
      </p:grpSp>
      <p:sp>
        <p:nvSpPr>
          <p:cNvPr id="70" name="Rectangle 69"/>
          <p:cNvSpPr/>
          <p:nvPr/>
        </p:nvSpPr>
        <p:spPr>
          <a:xfrm>
            <a:off x="2292102" y="6366649"/>
            <a:ext cx="1346412" cy="41435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China</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DJCP</a:t>
            </a:r>
          </a:p>
        </p:txBody>
      </p:sp>
      <p:grpSp>
        <p:nvGrpSpPr>
          <p:cNvPr id="71" name="Group 70"/>
          <p:cNvGrpSpPr/>
          <p:nvPr/>
        </p:nvGrpSpPr>
        <p:grpSpPr>
          <a:xfrm>
            <a:off x="5660179" y="5696033"/>
            <a:ext cx="1124289" cy="1134506"/>
            <a:chOff x="8634005" y="4918776"/>
            <a:chExt cx="1102500" cy="1112520"/>
          </a:xfrm>
        </p:grpSpPr>
        <p:pic>
          <p:nvPicPr>
            <p:cNvPr id="72" name="Picture 71" descr="http://ts1.mm.bing.net/th?&amp;id=HN.607999990459468225&amp;w=300&amp;h=300&amp;c=0&amp;pid=1.9&amp;rs=0&amp;p=0"/>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52054" y="4918776"/>
              <a:ext cx="480288" cy="438831"/>
            </a:xfrm>
            <a:prstGeom prst="rect">
              <a:avLst/>
            </a:prstGeom>
            <a:noFill/>
            <a:ln>
              <a:noFill/>
            </a:ln>
          </p:spPr>
        </p:pic>
        <p:sp>
          <p:nvSpPr>
            <p:cNvPr id="73" name="Rectangle 72"/>
            <p:cNvSpPr/>
            <p:nvPr/>
          </p:nvSpPr>
          <p:spPr>
            <a:xfrm>
              <a:off x="8634005" y="5467985"/>
              <a:ext cx="1102500" cy="563311"/>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 New </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Zealand </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GCIO</a:t>
              </a:r>
            </a:p>
          </p:txBody>
        </p:sp>
      </p:grpSp>
      <p:grpSp>
        <p:nvGrpSpPr>
          <p:cNvPr id="74" name="Group 73"/>
          <p:cNvGrpSpPr/>
          <p:nvPr/>
        </p:nvGrpSpPr>
        <p:grpSpPr>
          <a:xfrm>
            <a:off x="3136604" y="5709748"/>
            <a:ext cx="774064" cy="1068236"/>
            <a:chOff x="5191759" y="4818257"/>
            <a:chExt cx="759063" cy="1047533"/>
          </a:xfrm>
        </p:grpSpPr>
        <p:pic>
          <p:nvPicPr>
            <p:cNvPr id="75" name="Picture 8" descr="image00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04426" y="4818257"/>
              <a:ext cx="525119" cy="52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p:cNvSpPr/>
            <p:nvPr/>
          </p:nvSpPr>
          <p:spPr>
            <a:xfrm>
              <a:off x="5191759" y="5458460"/>
              <a:ext cx="759063" cy="407330"/>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China</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GB 18030</a:t>
              </a:r>
            </a:p>
          </p:txBody>
        </p:sp>
      </p:grpSp>
      <p:grpSp>
        <p:nvGrpSpPr>
          <p:cNvPr id="77" name="Group 76"/>
          <p:cNvGrpSpPr/>
          <p:nvPr/>
        </p:nvGrpSpPr>
        <p:grpSpPr>
          <a:xfrm>
            <a:off x="1148733" y="5783963"/>
            <a:ext cx="1151891" cy="993722"/>
            <a:chOff x="2519257" y="4843701"/>
            <a:chExt cx="1129567" cy="974464"/>
          </a:xfrm>
        </p:grpSpPr>
        <p:sp>
          <p:nvSpPr>
            <p:cNvPr id="78" name="Rectangle 77"/>
            <p:cNvSpPr/>
            <p:nvPr/>
          </p:nvSpPr>
          <p:spPr>
            <a:xfrm>
              <a:off x="2519257" y="5410835"/>
              <a:ext cx="1129567" cy="407330"/>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EU</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Model Clauses</a:t>
              </a:r>
            </a:p>
          </p:txBody>
        </p:sp>
        <p:pic>
          <p:nvPicPr>
            <p:cNvPr id="79" name="Picture 7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745915" y="4843701"/>
              <a:ext cx="670164" cy="464402"/>
            </a:xfrm>
            <a:prstGeom prst="rect">
              <a:avLst/>
            </a:prstGeom>
          </p:spPr>
        </p:pic>
      </p:grpSp>
      <p:grpSp>
        <p:nvGrpSpPr>
          <p:cNvPr id="80" name="Group 79"/>
          <p:cNvGrpSpPr/>
          <p:nvPr/>
        </p:nvGrpSpPr>
        <p:grpSpPr>
          <a:xfrm>
            <a:off x="7053342" y="5723226"/>
            <a:ext cx="638033" cy="1047272"/>
            <a:chOff x="10373334" y="4890874"/>
            <a:chExt cx="625668" cy="1026976"/>
          </a:xfrm>
        </p:grpSpPr>
        <p:sp>
          <p:nvSpPr>
            <p:cNvPr id="81" name="Rectangle 80"/>
            <p:cNvSpPr/>
            <p:nvPr/>
          </p:nvSpPr>
          <p:spPr>
            <a:xfrm>
              <a:off x="10373334" y="5511527"/>
              <a:ext cx="625668" cy="40632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ENISA</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IAF</a:t>
              </a:r>
            </a:p>
          </p:txBody>
        </p:sp>
        <p:pic>
          <p:nvPicPr>
            <p:cNvPr id="82" name="Picture 8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444921" y="4890874"/>
              <a:ext cx="503536" cy="475338"/>
            </a:xfrm>
            <a:prstGeom prst="rect">
              <a:avLst/>
            </a:prstGeom>
          </p:spPr>
        </p:pic>
      </p:grpSp>
      <p:grpSp>
        <p:nvGrpSpPr>
          <p:cNvPr id="83" name="Group 82"/>
          <p:cNvGrpSpPr/>
          <p:nvPr/>
        </p:nvGrpSpPr>
        <p:grpSpPr>
          <a:xfrm>
            <a:off x="554423" y="5844354"/>
            <a:ext cx="874958" cy="936649"/>
            <a:chOff x="1660820" y="4976226"/>
            <a:chExt cx="858001" cy="918497"/>
          </a:xfrm>
        </p:grpSpPr>
        <p:pic>
          <p:nvPicPr>
            <p:cNvPr id="84" name="Picture 8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870297" y="4976226"/>
              <a:ext cx="519800" cy="311712"/>
            </a:xfrm>
            <a:prstGeom prst="rect">
              <a:avLst/>
            </a:prstGeom>
          </p:spPr>
        </p:pic>
        <p:sp>
          <p:nvSpPr>
            <p:cNvPr id="85" name="Rectangle 84"/>
            <p:cNvSpPr/>
            <p:nvPr/>
          </p:nvSpPr>
          <p:spPr>
            <a:xfrm>
              <a:off x="1660820" y="5488401"/>
              <a:ext cx="858001" cy="406322"/>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Argentina PDPA</a:t>
              </a:r>
            </a:p>
          </p:txBody>
        </p:sp>
      </p:grpSp>
      <p:grpSp>
        <p:nvGrpSpPr>
          <p:cNvPr id="89" name="Group 88"/>
          <p:cNvGrpSpPr/>
          <p:nvPr/>
        </p:nvGrpSpPr>
        <p:grpSpPr>
          <a:xfrm>
            <a:off x="7592303" y="5744139"/>
            <a:ext cx="806930" cy="1013936"/>
            <a:chOff x="10971914" y="4952139"/>
            <a:chExt cx="791292" cy="994286"/>
          </a:xfrm>
        </p:grpSpPr>
        <p:pic>
          <p:nvPicPr>
            <p:cNvPr id="90" name="Picture 89" descr="http://jcispa.jasa.jp/wp/wp-content/themes/jcispa_academica/images/fig_cslogo01.png"/>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132291" y="4952139"/>
              <a:ext cx="470538" cy="414073"/>
            </a:xfrm>
            <a:prstGeom prst="rect">
              <a:avLst/>
            </a:prstGeom>
            <a:noFill/>
            <a:ln>
              <a:noFill/>
            </a:ln>
          </p:spPr>
        </p:pic>
        <p:sp>
          <p:nvSpPr>
            <p:cNvPr id="91" name="Rectangle 90"/>
            <p:cNvSpPr/>
            <p:nvPr/>
          </p:nvSpPr>
          <p:spPr>
            <a:xfrm>
              <a:off x="10971914" y="5540102"/>
              <a:ext cx="791292" cy="40632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Japan CS Mark Gold</a:t>
              </a:r>
            </a:p>
          </p:txBody>
        </p:sp>
      </p:grpSp>
      <p:pic>
        <p:nvPicPr>
          <p:cNvPr id="92" name="Picture 91" descr="FedRAMP"/>
          <p:cNvPicPr/>
          <p:nvPr/>
        </p:nvPicPr>
        <p:blipFill>
          <a:blip r:embed="rId28">
            <a:extLst>
              <a:ext uri="{28A0092B-C50C-407E-A947-70E740481C1C}">
                <a14:useLocalDpi xmlns:a14="http://schemas.microsoft.com/office/drawing/2010/main" val="0"/>
              </a:ext>
            </a:extLst>
          </a:blip>
          <a:srcRect/>
          <a:stretch>
            <a:fillRect/>
          </a:stretch>
        </p:blipFill>
        <p:spPr bwMode="auto">
          <a:xfrm>
            <a:off x="6159579" y="2856178"/>
            <a:ext cx="697020" cy="244307"/>
          </a:xfrm>
          <a:prstGeom prst="rect">
            <a:avLst/>
          </a:prstGeom>
          <a:noFill/>
          <a:ln>
            <a:noFill/>
          </a:ln>
        </p:spPr>
      </p:pic>
      <p:sp>
        <p:nvSpPr>
          <p:cNvPr id="93" name="Rectangle 92"/>
          <p:cNvSpPr/>
          <p:nvPr/>
        </p:nvSpPr>
        <p:spPr>
          <a:xfrm>
            <a:off x="6061608" y="3456508"/>
            <a:ext cx="855267" cy="254226"/>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SP 800-171</a:t>
            </a:r>
          </a:p>
        </p:txBody>
      </p:sp>
      <p:sp>
        <p:nvSpPr>
          <p:cNvPr id="95" name="Rectangle 94"/>
          <p:cNvSpPr/>
          <p:nvPr/>
        </p:nvSpPr>
        <p:spPr>
          <a:xfrm>
            <a:off x="3741006" y="6376699"/>
            <a:ext cx="739333" cy="41435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China</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TRUCS</a:t>
            </a:r>
          </a:p>
        </p:txBody>
      </p:sp>
      <p:sp>
        <p:nvSpPr>
          <p:cNvPr id="97" name="Rectangle 96"/>
          <p:cNvSpPr/>
          <p:nvPr/>
        </p:nvSpPr>
        <p:spPr>
          <a:xfrm>
            <a:off x="8388927" y="6355885"/>
            <a:ext cx="594182" cy="414295"/>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Spain</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ENS</a:t>
            </a:r>
          </a:p>
        </p:txBody>
      </p:sp>
      <p:sp>
        <p:nvSpPr>
          <p:cNvPr id="98" name="Rectangle 97"/>
          <p:cNvSpPr/>
          <p:nvPr/>
        </p:nvSpPr>
        <p:spPr>
          <a:xfrm flipH="1">
            <a:off x="705151" y="4043451"/>
            <a:ext cx="11612998" cy="1410098"/>
          </a:xfrm>
          <a:prstGeom prst="rect">
            <a:avLst/>
          </a:prstGeom>
          <a:no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282" tIns="91414" rIns="91414" bIns="91414" numCol="1" spcCol="0" rtlCol="0" fromWordArt="0" anchor="ctr" anchorCtr="0" forceAA="0" compatLnSpc="1">
            <a:prstTxWarp prst="textNoShape">
              <a:avLst/>
            </a:prstTxWarp>
            <a:noAutofit/>
          </a:bodyPr>
          <a:lstStyle/>
          <a:p>
            <a:pPr marL="0" marR="0" lvl="0" indent="0" algn="l" defTabSz="932114" rtl="0"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dirty="0">
              <a:ln>
                <a:noFill/>
              </a:ln>
              <a:solidFill>
                <a:srgbClr val="5C2D91"/>
              </a:solidFill>
              <a:effectLst/>
              <a:uLnTx/>
              <a:uFillTx/>
              <a:latin typeface="Segoe UI"/>
              <a:ea typeface="+mn-ea"/>
              <a:cs typeface="Segoe UI" panose="020B0502040204020203" pitchFamily="34" charset="0"/>
            </a:endParaRPr>
          </a:p>
        </p:txBody>
      </p:sp>
      <p:grpSp>
        <p:nvGrpSpPr>
          <p:cNvPr id="99" name="Group 98"/>
          <p:cNvGrpSpPr/>
          <p:nvPr/>
        </p:nvGrpSpPr>
        <p:grpSpPr>
          <a:xfrm>
            <a:off x="90907" y="4043450"/>
            <a:ext cx="669971" cy="1523417"/>
            <a:chOff x="440120" y="1776513"/>
            <a:chExt cx="1716908" cy="1493893"/>
          </a:xfrm>
        </p:grpSpPr>
        <p:pic>
          <p:nvPicPr>
            <p:cNvPr id="100" name="Picture 99"/>
            <p:cNvPicPr>
              <a:picLocks noChangeAspect="1"/>
            </p:cNvPicPr>
            <p:nvPr/>
          </p:nvPicPr>
          <p:blipFill rotWithShape="1">
            <a:blip r:embed="rId29" cstate="print">
              <a:extLst>
                <a:ext uri="{28A0092B-C50C-407E-A947-70E740481C1C}">
                  <a14:useLocalDpi xmlns:a14="http://schemas.microsoft.com/office/drawing/2010/main" val="0"/>
                </a:ext>
              </a:extLst>
            </a:blip>
            <a:srcRect t="54304"/>
            <a:stretch/>
          </p:blipFill>
          <p:spPr>
            <a:xfrm>
              <a:off x="440120" y="2951068"/>
              <a:ext cx="1372230" cy="319338"/>
            </a:xfrm>
            <a:prstGeom prst="rect">
              <a:avLst/>
            </a:prstGeom>
          </p:spPr>
        </p:pic>
        <p:sp>
          <p:nvSpPr>
            <p:cNvPr id="101" name="Rectangle 100"/>
            <p:cNvSpPr/>
            <p:nvPr/>
          </p:nvSpPr>
          <p:spPr bwMode="auto">
            <a:xfrm>
              <a:off x="448213" y="1776513"/>
              <a:ext cx="1364137" cy="1389138"/>
            </a:xfrm>
            <a:prstGeom prst="rect">
              <a:avLst/>
            </a:prstGeom>
            <a:solidFill>
              <a:srgbClr val="FF8C00">
                <a:lumMod val="75000"/>
              </a:srgbClr>
            </a:solidFill>
            <a:ln w="9525" cap="flat" cmpd="sng" algn="ctr">
              <a:noFill/>
              <a:prstDash val="solid"/>
              <a:headEnd type="none" w="med" len="med"/>
              <a:tailEnd type="none" w="med" len="med"/>
            </a:ln>
            <a:effectLst/>
          </p:spPr>
          <p:txBody>
            <a:bodyPr rot="0" spcFirstLastPara="0" vertOverflow="overflow" horzOverflow="overflow" vert="vert270" wrap="square" lIns="93247" tIns="146262" rIns="93247" bIns="146262" numCol="1" spcCol="0" rtlCol="0" fromWordArt="0" anchor="ctr" anchorCtr="0" forceAA="0" compatLnSpc="1">
              <a:prstTxWarp prst="textNoShape">
                <a:avLst/>
              </a:prstTxWarp>
              <a:noAutofit/>
            </a:bodyPr>
            <a:lstStyle/>
            <a:p>
              <a:pPr marL="0" marR="0" lvl="0" indent="1588" algn="ctr" defTabSz="932384" rtl="0" eaLnBrk="1" fontAlgn="base" latinLnBrk="0" hangingPunct="1">
                <a:lnSpc>
                  <a:spcPct val="100000"/>
                </a:lnSpc>
                <a:spcBef>
                  <a:spcPct val="0"/>
                </a:spcBef>
                <a:spcAft>
                  <a:spcPts val="1198"/>
                </a:spcAft>
                <a:buClr>
                  <a:srgbClr val="FFFFFF"/>
                </a:buClr>
                <a:buSzPct val="80000"/>
                <a:buFontTx/>
                <a:buNone/>
                <a:tabLst/>
                <a:defRPr/>
              </a:pPr>
              <a:r>
                <a:rPr kumimoji="0" lang="en-IN" sz="163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Industry</a:t>
              </a:r>
            </a:p>
          </p:txBody>
        </p:sp>
        <p:grpSp>
          <p:nvGrpSpPr>
            <p:cNvPr id="102" name="Group 101"/>
            <p:cNvGrpSpPr/>
            <p:nvPr/>
          </p:nvGrpSpPr>
          <p:grpSpPr>
            <a:xfrm>
              <a:off x="448212" y="1776513"/>
              <a:ext cx="551338" cy="451803"/>
              <a:chOff x="453059" y="2002971"/>
              <a:chExt cx="302696" cy="369965"/>
            </a:xfrm>
          </p:grpSpPr>
          <p:sp>
            <p:nvSpPr>
              <p:cNvPr id="106" name="Isosceles Triangle 105"/>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146262" rIns="93247"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7" name="Isosceles Triangle 106"/>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146262" rIns="93247"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03" name="Group 102"/>
            <p:cNvGrpSpPr/>
            <p:nvPr/>
          </p:nvGrpSpPr>
          <p:grpSpPr>
            <a:xfrm rot="16200000" flipV="1">
              <a:off x="1443391" y="2452018"/>
              <a:ext cx="577493" cy="849780"/>
              <a:chOff x="453059" y="2002973"/>
              <a:chExt cx="302696" cy="588525"/>
            </a:xfrm>
          </p:grpSpPr>
          <p:sp>
            <p:nvSpPr>
              <p:cNvPr id="104" name="Isosceles Triangle 103"/>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146262" rIns="93247"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5" name="Isosceles Triangle 104"/>
              <p:cNvSpPr/>
              <p:nvPr/>
            </p:nvSpPr>
            <p:spPr bwMode="auto">
              <a:xfrm rot="5400000">
                <a:off x="316164" y="2358429"/>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146262" rIns="93247"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sp>
        <p:nvSpPr>
          <p:cNvPr id="108" name="Rectangle 107"/>
          <p:cNvSpPr/>
          <p:nvPr/>
        </p:nvSpPr>
        <p:spPr>
          <a:xfrm>
            <a:off x="668078" y="4939860"/>
            <a:ext cx="874992" cy="153844"/>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PCI DSS</a:t>
            </a:r>
          </a:p>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Level 1</a:t>
            </a:r>
          </a:p>
        </p:txBody>
      </p:sp>
      <p:grpSp>
        <p:nvGrpSpPr>
          <p:cNvPr id="109" name="Group 108"/>
          <p:cNvGrpSpPr/>
          <p:nvPr/>
        </p:nvGrpSpPr>
        <p:grpSpPr>
          <a:xfrm>
            <a:off x="1531390" y="4275957"/>
            <a:ext cx="661818" cy="1077688"/>
            <a:chOff x="6855393" y="1938043"/>
            <a:chExt cx="648992" cy="1056803"/>
          </a:xfrm>
        </p:grpSpPr>
        <p:pic>
          <p:nvPicPr>
            <p:cNvPr id="110" name="Picture 10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874688" y="1938043"/>
              <a:ext cx="610402" cy="610402"/>
            </a:xfrm>
            <a:prstGeom prst="rect">
              <a:avLst/>
            </a:prstGeom>
          </p:spPr>
        </p:pic>
        <p:sp>
          <p:nvSpPr>
            <p:cNvPr id="111" name="Rectangle 110"/>
            <p:cNvSpPr/>
            <p:nvPr/>
          </p:nvSpPr>
          <p:spPr>
            <a:xfrm>
              <a:off x="6855393" y="2693119"/>
              <a:ext cx="648992" cy="301727"/>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CDSA</a:t>
              </a:r>
            </a:p>
          </p:txBody>
        </p:sp>
      </p:grpSp>
      <p:grpSp>
        <p:nvGrpSpPr>
          <p:cNvPr id="112" name="Group 111"/>
          <p:cNvGrpSpPr/>
          <p:nvPr/>
        </p:nvGrpSpPr>
        <p:grpSpPr>
          <a:xfrm>
            <a:off x="3661560" y="4292835"/>
            <a:ext cx="1190694" cy="966011"/>
            <a:chOff x="9456752" y="2047556"/>
            <a:chExt cx="1167619" cy="947290"/>
          </a:xfrm>
        </p:grpSpPr>
        <p:sp>
          <p:nvSpPr>
            <p:cNvPr id="113" name="Rectangle 112"/>
            <p:cNvSpPr/>
            <p:nvPr/>
          </p:nvSpPr>
          <p:spPr>
            <a:xfrm>
              <a:off x="9456752" y="2693119"/>
              <a:ext cx="1167619" cy="301727"/>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Shared</a:t>
              </a:r>
            </a:p>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Assessments</a:t>
              </a:r>
            </a:p>
          </p:txBody>
        </p:sp>
        <p:pic>
          <p:nvPicPr>
            <p:cNvPr id="114" name="Picture 11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722517" y="2047556"/>
              <a:ext cx="668883" cy="331034"/>
            </a:xfrm>
            <a:prstGeom prst="rect">
              <a:avLst/>
            </a:prstGeom>
          </p:spPr>
        </p:pic>
      </p:grpSp>
      <p:sp>
        <p:nvSpPr>
          <p:cNvPr id="116" name="Rectangle 115"/>
          <p:cNvSpPr/>
          <p:nvPr/>
        </p:nvSpPr>
        <p:spPr>
          <a:xfrm>
            <a:off x="2208765" y="5039962"/>
            <a:ext cx="761211" cy="153844"/>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MPAA</a:t>
            </a:r>
          </a:p>
        </p:txBody>
      </p:sp>
      <p:grpSp>
        <p:nvGrpSpPr>
          <p:cNvPr id="118" name="Group 117"/>
          <p:cNvGrpSpPr/>
          <p:nvPr/>
        </p:nvGrpSpPr>
        <p:grpSpPr>
          <a:xfrm>
            <a:off x="6392118" y="5705807"/>
            <a:ext cx="842049" cy="1010632"/>
            <a:chOff x="10515657" y="1956174"/>
            <a:chExt cx="825730" cy="991047"/>
          </a:xfrm>
        </p:grpSpPr>
        <p:sp>
          <p:nvSpPr>
            <p:cNvPr id="119" name="Rectangle 118"/>
            <p:cNvSpPr/>
            <p:nvPr/>
          </p:nvSpPr>
          <p:spPr>
            <a:xfrm>
              <a:off x="10515657" y="2645494"/>
              <a:ext cx="825730" cy="301727"/>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Japan My</a:t>
              </a:r>
            </a:p>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Number Act</a:t>
              </a:r>
            </a:p>
          </p:txBody>
        </p:sp>
        <p:pic>
          <p:nvPicPr>
            <p:cNvPr id="120" name="Picture 11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632672" y="1956174"/>
              <a:ext cx="604559" cy="462720"/>
            </a:xfrm>
            <a:prstGeom prst="rect">
              <a:avLst/>
            </a:prstGeom>
          </p:spPr>
        </p:pic>
      </p:grpSp>
      <p:grpSp>
        <p:nvGrpSpPr>
          <p:cNvPr id="121" name="Group 120"/>
          <p:cNvGrpSpPr/>
          <p:nvPr/>
        </p:nvGrpSpPr>
        <p:grpSpPr>
          <a:xfrm>
            <a:off x="2979240" y="4273815"/>
            <a:ext cx="782021" cy="846307"/>
            <a:chOff x="11881673" y="1933631"/>
            <a:chExt cx="766866" cy="829906"/>
          </a:xfrm>
        </p:grpSpPr>
        <p:pic>
          <p:nvPicPr>
            <p:cNvPr id="122" name="Picture 12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936050" y="1933631"/>
              <a:ext cx="712489" cy="474297"/>
            </a:xfrm>
            <a:prstGeom prst="rect">
              <a:avLst/>
            </a:prstGeom>
          </p:spPr>
        </p:pic>
        <p:sp>
          <p:nvSpPr>
            <p:cNvPr id="123" name="Rectangle 122"/>
            <p:cNvSpPr/>
            <p:nvPr/>
          </p:nvSpPr>
          <p:spPr>
            <a:xfrm>
              <a:off x="11881673" y="2612674"/>
              <a:ext cx="746459" cy="150863"/>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FACT</a:t>
              </a:r>
            </a:p>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UK</a:t>
              </a:r>
            </a:p>
          </p:txBody>
        </p:sp>
      </p:grpSp>
      <p:sp>
        <p:nvSpPr>
          <p:cNvPr id="125" name="Rectangle 124"/>
          <p:cNvSpPr/>
          <p:nvPr/>
        </p:nvSpPr>
        <p:spPr>
          <a:xfrm>
            <a:off x="1736314" y="3381069"/>
            <a:ext cx="968437" cy="41435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High</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JAB P-ATO</a:t>
            </a:r>
          </a:p>
        </p:txBody>
      </p:sp>
      <p:pic>
        <p:nvPicPr>
          <p:cNvPr id="128" name="Picture 15" descr="http://www.filetransferglossary.com/wp-content/uploads/2011/01/FIPS_140-2_validated_logo.gif"/>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347366" y="2776099"/>
            <a:ext cx="667780" cy="662956"/>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7" descr="https://upload.wikimedia.org/wikipedia/commons/thumb/4/43/US-FederalTradeCommission-Seal.svg/2000px-US-FederalTradeCommission-Seal.svg.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0863528" y="4320179"/>
            <a:ext cx="525315" cy="525315"/>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p:cNvSpPr/>
          <p:nvPr/>
        </p:nvSpPr>
        <p:spPr>
          <a:xfrm>
            <a:off x="10749303" y="5039487"/>
            <a:ext cx="756846" cy="255664"/>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GLBA</a:t>
            </a:r>
          </a:p>
        </p:txBody>
      </p:sp>
      <p:sp>
        <p:nvSpPr>
          <p:cNvPr id="132" name="Rectangle 131"/>
          <p:cNvSpPr/>
          <p:nvPr/>
        </p:nvSpPr>
        <p:spPr>
          <a:xfrm>
            <a:off x="3846847" y="3413870"/>
            <a:ext cx="873248" cy="414295"/>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DoD DISA</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SRG Level 4</a:t>
            </a:r>
          </a:p>
        </p:txBody>
      </p:sp>
      <p:pic>
        <p:nvPicPr>
          <p:cNvPr id="134" name="Picture 133" descr="Spain ENS Logo"/>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336387" y="5738846"/>
            <a:ext cx="708116" cy="541980"/>
          </a:xfrm>
          <a:prstGeom prst="rect">
            <a:avLst/>
          </a:prstGeom>
          <a:noFill/>
          <a:extLst>
            <a:ext uri="{909E8E84-426E-40DD-AFC4-6F175D3DCCD1}">
              <a14:hiddenFill xmlns:a14="http://schemas.microsoft.com/office/drawing/2010/main">
                <a:solidFill>
                  <a:srgbClr val="FFFFFF"/>
                </a:solidFill>
              </a14:hiddenFill>
            </a:ext>
          </a:extLst>
        </p:spPr>
      </p:pic>
      <p:sp>
        <p:nvSpPr>
          <p:cNvPr id="136" name="Title 1"/>
          <p:cNvSpPr txBox="1">
            <a:spLocks/>
          </p:cNvSpPr>
          <p:nvPr/>
        </p:nvSpPr>
        <p:spPr>
          <a:xfrm>
            <a:off x="1763" y="497"/>
            <a:ext cx="12167383" cy="838080"/>
          </a:xfrm>
          <a:prstGeom prst="rect">
            <a:avLst/>
          </a:prstGeom>
          <a:solidFill>
            <a:schemeClr val="tx1"/>
          </a:solidFill>
        </p:spPr>
        <p:txBody>
          <a:bodyPr vert="horz" wrap="square" lIns="279741" tIns="186494" rIns="149196" bIns="93247" rtlCol="0" anchor="t" anchorCtr="0">
            <a:noAutofit/>
          </a:bodyPr>
          <a:lstStyle>
            <a:lvl1pPr algn="l" defTabSz="914367" rtl="0" eaLnBrk="1" latinLnBrk="0" hangingPunct="1">
              <a:lnSpc>
                <a:spcPct val="90000"/>
              </a:lnSpc>
              <a:spcBef>
                <a:spcPct val="0"/>
              </a:spcBef>
              <a:buNone/>
              <a:defRPr lang="en-US" sz="3921" b="0" kern="1200" cap="none" spc="-100" baseline="0">
                <a:ln w="3175">
                  <a:noFill/>
                </a:ln>
                <a:solidFill>
                  <a:schemeClr val="accent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r>
              <a:rPr kumimoji="0" lang="en-US" sz="3672" b="0" i="0" u="none" strike="noStrike" kern="1200" cap="none" spc="-102" normalizeH="0" baseline="0" noProof="0" dirty="0">
                <a:ln w="3175">
                  <a:noFill/>
                </a:ln>
                <a:solidFill>
                  <a:srgbClr val="333333"/>
                </a:solidFill>
                <a:effectLst/>
                <a:uLnTx/>
                <a:uFillTx/>
                <a:latin typeface="Segoe UI Light"/>
                <a:ea typeface="+mn-ea"/>
                <a:cs typeface="Segoe UI" pitchFamily="34" charset="0"/>
              </a:rPr>
              <a:t>Azure covers 54 compliance offerings</a:t>
            </a:r>
          </a:p>
        </p:txBody>
      </p:sp>
      <p:sp>
        <p:nvSpPr>
          <p:cNvPr id="137" name="Text Placeholder 3"/>
          <p:cNvSpPr txBox="1">
            <a:spLocks/>
          </p:cNvSpPr>
          <p:nvPr/>
        </p:nvSpPr>
        <p:spPr>
          <a:xfrm>
            <a:off x="24242" y="711323"/>
            <a:ext cx="12150453" cy="380946"/>
          </a:xfrm>
          <a:prstGeom prst="rect">
            <a:avLst/>
          </a:prstGeom>
        </p:spPr>
        <p:txBody>
          <a:bodyPr vert="horz" wrap="square" lIns="279741" tIns="0" rIns="149196" bIns="93247"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040" b="0" i="0" u="none" strike="noStrike" kern="1200" cap="none" spc="0" normalizeH="0" baseline="0" noProof="0" dirty="0">
                <a:ln>
                  <a:noFill/>
                </a:ln>
                <a:solidFill>
                  <a:srgbClr val="505050"/>
                </a:solidFill>
                <a:effectLst/>
                <a:uLnTx/>
                <a:uFillTx/>
                <a:latin typeface="Segoe UI"/>
                <a:ea typeface="+mn-ea"/>
                <a:cs typeface="+mn-cs"/>
              </a:rPr>
              <a:t>Azure has the deepest and most comprehensive compliance coverage in the industry</a:t>
            </a:r>
          </a:p>
        </p:txBody>
      </p:sp>
      <p:pic>
        <p:nvPicPr>
          <p:cNvPr id="3074" name="Picture 2" descr="https://www.basefarm.com/sites/default/files/media/Article/basefarm-pci-dss_0.jp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86264" y="4283428"/>
            <a:ext cx="670958" cy="4582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elevation-us.com/wp-content/uploads/2016/01/CMS-logo.png"/>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085285" y="4274274"/>
            <a:ext cx="1006478" cy="50324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p:cNvSpPr/>
          <p:nvPr/>
        </p:nvSpPr>
        <p:spPr>
          <a:xfrm>
            <a:off x="8246024" y="5003605"/>
            <a:ext cx="756846" cy="255664"/>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MARS-E</a:t>
            </a:r>
          </a:p>
        </p:txBody>
      </p:sp>
      <p:sp>
        <p:nvSpPr>
          <p:cNvPr id="143" name="Rectangle 142"/>
          <p:cNvSpPr/>
          <p:nvPr/>
        </p:nvSpPr>
        <p:spPr>
          <a:xfrm>
            <a:off x="11678275" y="5040550"/>
            <a:ext cx="505446" cy="254226"/>
          </a:xfrm>
          <a:prstGeom prst="rect">
            <a:avLst/>
          </a:prstGeom>
        </p:spPr>
        <p:txBody>
          <a:bodyPr wrap="none">
            <a:spAutoFit/>
          </a:bodyPr>
          <a:lstStyle/>
          <a:p>
            <a:pPr marL="0" marR="0" lvl="0" indent="0" algn="ctr" defTabSz="58210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FFIEC</a:t>
            </a:r>
          </a:p>
        </p:txBody>
      </p:sp>
      <p:pic>
        <p:nvPicPr>
          <p:cNvPr id="3080" name="Picture 8" descr="https://upload.wikimedia.org/wikipedia/commons/thumb/e/ed/US-FFIEC-Logo.svg/1000px-US-FFIEC-Logo.svg.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1486707" y="4405496"/>
            <a:ext cx="741739" cy="288536"/>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p:cNvPicPr>
            <a:picLocks noChangeAspect="1"/>
          </p:cNvPicPr>
          <p:nvPr/>
        </p:nvPicPr>
        <p:blipFill>
          <a:blip r:embed="rId40"/>
          <a:stretch>
            <a:fillRect/>
          </a:stretch>
        </p:blipFill>
        <p:spPr>
          <a:xfrm>
            <a:off x="3815024" y="5795239"/>
            <a:ext cx="626835" cy="453336"/>
          </a:xfrm>
          <a:prstGeom prst="rect">
            <a:avLst/>
          </a:prstGeom>
        </p:spPr>
      </p:pic>
      <p:pic>
        <p:nvPicPr>
          <p:cNvPr id="148" name="Picture 147"/>
          <p:cNvPicPr>
            <a:picLocks noChangeAspect="1"/>
          </p:cNvPicPr>
          <p:nvPr/>
        </p:nvPicPr>
        <p:blipFill rotWithShape="1">
          <a:blip r:embed="rId7" cstate="print">
            <a:extLst>
              <a:ext uri="{28A0092B-C50C-407E-A947-70E740481C1C}">
                <a14:useLocalDpi xmlns:a14="http://schemas.microsoft.com/office/drawing/2010/main" val="0"/>
              </a:ext>
            </a:extLst>
          </a:blip>
          <a:srcRect l="2855" t="2105" r="5136" b="14296"/>
          <a:stretch/>
        </p:blipFill>
        <p:spPr>
          <a:xfrm>
            <a:off x="1962482" y="2826722"/>
            <a:ext cx="598948" cy="372162"/>
          </a:xfrm>
          <a:prstGeom prst="rect">
            <a:avLst/>
          </a:prstGeom>
        </p:spPr>
      </p:pic>
      <p:grpSp>
        <p:nvGrpSpPr>
          <p:cNvPr id="150" name="Group 149"/>
          <p:cNvGrpSpPr/>
          <p:nvPr/>
        </p:nvGrpSpPr>
        <p:grpSpPr>
          <a:xfrm>
            <a:off x="3268018" y="1363225"/>
            <a:ext cx="619529" cy="895082"/>
            <a:chOff x="6079879" y="2004346"/>
            <a:chExt cx="607523" cy="877736"/>
          </a:xfrm>
        </p:grpSpPr>
        <p:pic>
          <p:nvPicPr>
            <p:cNvPr id="151" name="Picture 14" descr="http://www.theauditpeople.com/sites/default/files/pictures/iso-logo.pn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152" name="Rectangle 151"/>
            <p:cNvSpPr/>
            <p:nvPr/>
          </p:nvSpPr>
          <p:spPr>
            <a:xfrm>
              <a:off x="6117805" y="2731219"/>
              <a:ext cx="567308" cy="150863"/>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ISO 27017</a:t>
              </a:r>
            </a:p>
          </p:txBody>
        </p:sp>
      </p:grpSp>
      <p:grpSp>
        <p:nvGrpSpPr>
          <p:cNvPr id="153" name="Group 152"/>
          <p:cNvGrpSpPr/>
          <p:nvPr/>
        </p:nvGrpSpPr>
        <p:grpSpPr>
          <a:xfrm>
            <a:off x="6507399" y="1356421"/>
            <a:ext cx="761211" cy="777050"/>
            <a:chOff x="2689207" y="2081991"/>
            <a:chExt cx="746459" cy="761991"/>
          </a:xfrm>
        </p:grpSpPr>
        <p:pic>
          <p:nvPicPr>
            <p:cNvPr id="154" name="Picture 153"/>
            <p:cNvPicPr>
              <a:picLocks noChangeAspect="1"/>
            </p:cNvPicPr>
            <p:nvPr/>
          </p:nvPicPr>
          <p:blipFill>
            <a:blip r:embed="rId12"/>
            <a:stretch>
              <a:fillRect/>
            </a:stretch>
          </p:blipFill>
          <p:spPr>
            <a:xfrm>
              <a:off x="2793922" y="2081991"/>
              <a:ext cx="551183" cy="504603"/>
            </a:xfrm>
            <a:prstGeom prst="rect">
              <a:avLst/>
            </a:prstGeom>
          </p:spPr>
        </p:pic>
        <p:sp>
          <p:nvSpPr>
            <p:cNvPr id="155" name="Rectangle 154"/>
            <p:cNvSpPr/>
            <p:nvPr/>
          </p:nvSpPr>
          <p:spPr>
            <a:xfrm>
              <a:off x="2689207" y="2693119"/>
              <a:ext cx="746459" cy="150863"/>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SOC 2</a:t>
              </a:r>
            </a:p>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Type 2</a:t>
              </a:r>
            </a:p>
          </p:txBody>
        </p:sp>
      </p:grpSp>
      <p:grpSp>
        <p:nvGrpSpPr>
          <p:cNvPr id="156" name="Group 155"/>
          <p:cNvGrpSpPr/>
          <p:nvPr/>
        </p:nvGrpSpPr>
        <p:grpSpPr>
          <a:xfrm>
            <a:off x="7604053" y="1359639"/>
            <a:ext cx="761211" cy="864469"/>
            <a:chOff x="2689207" y="2081991"/>
            <a:chExt cx="746459" cy="847716"/>
          </a:xfrm>
        </p:grpSpPr>
        <p:pic>
          <p:nvPicPr>
            <p:cNvPr id="157" name="Picture 156"/>
            <p:cNvPicPr>
              <a:picLocks noChangeAspect="1"/>
            </p:cNvPicPr>
            <p:nvPr/>
          </p:nvPicPr>
          <p:blipFill>
            <a:blip r:embed="rId12"/>
            <a:stretch>
              <a:fillRect/>
            </a:stretch>
          </p:blipFill>
          <p:spPr>
            <a:xfrm>
              <a:off x="2793922" y="2081991"/>
              <a:ext cx="551183" cy="504603"/>
            </a:xfrm>
            <a:prstGeom prst="rect">
              <a:avLst/>
            </a:prstGeom>
          </p:spPr>
        </p:pic>
        <p:sp>
          <p:nvSpPr>
            <p:cNvPr id="158" name="Rectangle 157"/>
            <p:cNvSpPr/>
            <p:nvPr/>
          </p:nvSpPr>
          <p:spPr>
            <a:xfrm>
              <a:off x="2689207" y="2778844"/>
              <a:ext cx="746459" cy="150863"/>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SOC 3</a:t>
              </a:r>
            </a:p>
          </p:txBody>
        </p:sp>
      </p:grpSp>
      <p:sp>
        <p:nvSpPr>
          <p:cNvPr id="160" name="Rectangle 159"/>
          <p:cNvSpPr/>
          <p:nvPr/>
        </p:nvSpPr>
        <p:spPr>
          <a:xfrm>
            <a:off x="9669086" y="6322383"/>
            <a:ext cx="735449" cy="414295"/>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India</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MeitY</a:t>
            </a:r>
          </a:p>
        </p:txBody>
      </p:sp>
      <p:pic>
        <p:nvPicPr>
          <p:cNvPr id="3082" name="Picture 10" descr="http://flaglane.com/download/canadian-flag/canadian-flag-graphic.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456768" y="5847033"/>
            <a:ext cx="550019" cy="275010"/>
          </a:xfrm>
          <a:prstGeom prst="rect">
            <a:avLst/>
          </a:prstGeom>
          <a:noFill/>
          <a:extLst>
            <a:ext uri="{909E8E84-426E-40DD-AFC4-6F175D3DCCD1}">
              <a14:hiddenFill xmlns:a14="http://schemas.microsoft.com/office/drawing/2010/main">
                <a:solidFill>
                  <a:srgbClr val="FFFFFF"/>
                </a:solidFill>
              </a14:hiddenFill>
            </a:ext>
          </a:extLst>
        </p:spPr>
      </p:pic>
      <p:sp>
        <p:nvSpPr>
          <p:cNvPr id="162" name="Rectangle 161"/>
          <p:cNvSpPr/>
          <p:nvPr/>
        </p:nvSpPr>
        <p:spPr>
          <a:xfrm>
            <a:off x="10321699" y="6238333"/>
            <a:ext cx="811061" cy="574362"/>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Canada</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Privacy</a:t>
            </a:r>
            <a:br>
              <a:rPr kumimoji="0" lang="en-US" sz="1020" b="0" i="0" u="none" strike="noStrike" kern="0" cap="none" spc="0" normalizeH="0" baseline="0" noProof="0" dirty="0">
                <a:ln>
                  <a:noFill/>
                </a:ln>
                <a:solidFill>
                  <a:srgbClr val="505050"/>
                </a:solidFill>
                <a:effectLst/>
                <a:uLnTx/>
                <a:uFillTx/>
                <a:latin typeface="Segoe UI"/>
                <a:ea typeface="+mn-ea"/>
                <a:cs typeface="+mn-cs"/>
              </a:rPr>
            </a:br>
            <a:r>
              <a:rPr kumimoji="0" lang="en-US" sz="1020" b="0" i="0" u="none" strike="noStrike" kern="0" cap="none" spc="0" normalizeH="0" baseline="0" noProof="0" dirty="0">
                <a:ln>
                  <a:noFill/>
                </a:ln>
                <a:solidFill>
                  <a:srgbClr val="505050"/>
                </a:solidFill>
                <a:effectLst/>
                <a:uLnTx/>
                <a:uFillTx/>
                <a:latin typeface="Segoe UI"/>
                <a:ea typeface="+mn-ea"/>
                <a:cs typeface="+mn-cs"/>
              </a:rPr>
              <a:t>Laws</a:t>
            </a:r>
          </a:p>
        </p:txBody>
      </p:sp>
      <p:pic>
        <p:nvPicPr>
          <p:cNvPr id="41" name="Picture 2" descr="http://vignette1.wikia.nocookie.net/logopedia/images/5/57/MPAA.jpg/revision/latest?cb=20110729215806"/>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2313914" y="4388977"/>
            <a:ext cx="549517" cy="3066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11151521" y="5772123"/>
            <a:ext cx="375952" cy="540100"/>
          </a:xfrm>
          <a:prstGeom prst="rect">
            <a:avLst/>
          </a:prstGeom>
        </p:spPr>
      </p:pic>
      <p:sp>
        <p:nvSpPr>
          <p:cNvPr id="161" name="Rectangle 160"/>
          <p:cNvSpPr/>
          <p:nvPr/>
        </p:nvSpPr>
        <p:spPr>
          <a:xfrm>
            <a:off x="10960838" y="6409063"/>
            <a:ext cx="800758" cy="414295"/>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Privacy</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Shield</a:t>
            </a:r>
          </a:p>
        </p:txBody>
      </p:sp>
      <p:grpSp>
        <p:nvGrpSpPr>
          <p:cNvPr id="163" name="Group 162"/>
          <p:cNvGrpSpPr/>
          <p:nvPr/>
        </p:nvGrpSpPr>
        <p:grpSpPr>
          <a:xfrm>
            <a:off x="4347707" y="1347909"/>
            <a:ext cx="619529" cy="895082"/>
            <a:chOff x="6079879" y="2004346"/>
            <a:chExt cx="607523" cy="877736"/>
          </a:xfrm>
        </p:grpSpPr>
        <p:pic>
          <p:nvPicPr>
            <p:cNvPr id="164" name="Picture 14" descr="http://www.theauditpeople.com/sites/default/files/pictures/iso-logo.pn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79879" y="2004346"/>
              <a:ext cx="607523" cy="459017"/>
            </a:xfrm>
            <a:prstGeom prst="rect">
              <a:avLst/>
            </a:prstGeom>
            <a:noFill/>
            <a:extLst>
              <a:ext uri="{909E8E84-426E-40DD-AFC4-6F175D3DCCD1}">
                <a14:hiddenFill xmlns:a14="http://schemas.microsoft.com/office/drawing/2010/main">
                  <a:solidFill>
                    <a:srgbClr val="FFFFFF"/>
                  </a:solidFill>
                </a14:hiddenFill>
              </a:ext>
            </a:extLst>
          </p:spPr>
        </p:pic>
        <p:sp>
          <p:nvSpPr>
            <p:cNvPr id="165" name="Rectangle 164"/>
            <p:cNvSpPr/>
            <p:nvPr/>
          </p:nvSpPr>
          <p:spPr>
            <a:xfrm>
              <a:off x="6117805" y="2731219"/>
              <a:ext cx="567308" cy="150863"/>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ISO 22301</a:t>
              </a:r>
            </a:p>
          </p:txBody>
        </p:sp>
      </p:grpSp>
      <p:pic>
        <p:nvPicPr>
          <p:cNvPr id="42" name="Picture 4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759554" y="5828864"/>
            <a:ext cx="525341" cy="291931"/>
          </a:xfrm>
          <a:prstGeom prst="rect">
            <a:avLst/>
          </a:prstGeom>
        </p:spPr>
      </p:pic>
      <p:pic>
        <p:nvPicPr>
          <p:cNvPr id="86" name="Picture 85"/>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501109" y="2799903"/>
            <a:ext cx="548468" cy="569238"/>
          </a:xfrm>
          <a:prstGeom prst="rect">
            <a:avLst/>
          </a:prstGeom>
        </p:spPr>
      </p:pic>
      <p:sp>
        <p:nvSpPr>
          <p:cNvPr id="159" name="Rectangle 158"/>
          <p:cNvSpPr/>
          <p:nvPr/>
        </p:nvSpPr>
        <p:spPr>
          <a:xfrm>
            <a:off x="11400521" y="6238298"/>
            <a:ext cx="1113918" cy="574362"/>
          </a:xfrm>
          <a:prstGeom prst="rect">
            <a:avLst/>
          </a:prstGeom>
        </p:spPr>
        <p:txBody>
          <a:bodyPr wrap="square">
            <a:spAutoFit/>
          </a:bodyPr>
          <a:lstStyle/>
          <a:p>
            <a:pPr marL="0" marR="0" lvl="0" indent="0" algn="ctr" defTabSz="58210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Germany IT</a:t>
            </a:r>
          </a:p>
          <a:p>
            <a:pPr marL="0" marR="0" lvl="0" indent="0" algn="ctr" defTabSz="58210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Grundschutz</a:t>
            </a:r>
          </a:p>
          <a:p>
            <a:pPr marL="0" marR="0" lvl="0" indent="0" algn="ctr" defTabSz="58210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workbook</a:t>
            </a:r>
          </a:p>
        </p:txBody>
      </p:sp>
      <p:pic>
        <p:nvPicPr>
          <p:cNvPr id="166" name="Picture 165"/>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11653103" y="5696032"/>
            <a:ext cx="558182" cy="537957"/>
          </a:xfrm>
          <a:prstGeom prst="rect">
            <a:avLst/>
          </a:prstGeom>
        </p:spPr>
      </p:pic>
      <p:pic>
        <p:nvPicPr>
          <p:cNvPr id="87" name="Picture 86"/>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3003772" y="2797911"/>
            <a:ext cx="511249" cy="510397"/>
          </a:xfrm>
          <a:prstGeom prst="rect">
            <a:avLst/>
          </a:prstGeom>
        </p:spPr>
      </p:pic>
      <p:pic>
        <p:nvPicPr>
          <p:cNvPr id="167" name="Picture 166"/>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017518" y="2797297"/>
            <a:ext cx="511249" cy="510397"/>
          </a:xfrm>
          <a:prstGeom prst="rect">
            <a:avLst/>
          </a:prstGeom>
        </p:spPr>
      </p:pic>
      <p:sp>
        <p:nvSpPr>
          <p:cNvPr id="173" name="Rectangle 172"/>
          <p:cNvSpPr/>
          <p:nvPr/>
        </p:nvSpPr>
        <p:spPr>
          <a:xfrm>
            <a:off x="8961162" y="6372029"/>
            <a:ext cx="806930" cy="414295"/>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Spain</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DPA</a:t>
            </a:r>
          </a:p>
        </p:txBody>
      </p:sp>
      <p:pic>
        <p:nvPicPr>
          <p:cNvPr id="14" name="Picture 1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9104481" y="5686608"/>
            <a:ext cx="514355" cy="590479"/>
          </a:xfrm>
          <a:prstGeom prst="rect">
            <a:avLst/>
          </a:prstGeom>
        </p:spPr>
      </p:pic>
      <p:pic>
        <p:nvPicPr>
          <p:cNvPr id="94" name="Picture 93"/>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11351463" y="2945141"/>
            <a:ext cx="794251" cy="290848"/>
          </a:xfrm>
          <a:prstGeom prst="rect">
            <a:avLst/>
          </a:prstGeom>
        </p:spPr>
      </p:pic>
      <p:grpSp>
        <p:nvGrpSpPr>
          <p:cNvPr id="168" name="Group 167"/>
          <p:cNvGrpSpPr/>
          <p:nvPr/>
        </p:nvGrpSpPr>
        <p:grpSpPr>
          <a:xfrm>
            <a:off x="10028413" y="1385181"/>
            <a:ext cx="849212" cy="924094"/>
            <a:chOff x="8601167" y="2088661"/>
            <a:chExt cx="832754" cy="906185"/>
          </a:xfrm>
        </p:grpSpPr>
        <p:pic>
          <p:nvPicPr>
            <p:cNvPr id="169" name="Picture 168"/>
            <p:cNvPicPr>
              <a:picLocks noChangeAspect="1"/>
            </p:cNvPicPr>
            <p:nvPr/>
          </p:nvPicPr>
          <p:blipFill>
            <a:blip r:embed="rId14"/>
            <a:stretch>
              <a:fillRect/>
            </a:stretch>
          </p:blipFill>
          <p:spPr>
            <a:xfrm>
              <a:off x="8601167" y="2088661"/>
              <a:ext cx="745906" cy="286011"/>
            </a:xfrm>
            <a:prstGeom prst="rect">
              <a:avLst/>
            </a:prstGeom>
          </p:spPr>
        </p:pic>
        <p:sp>
          <p:nvSpPr>
            <p:cNvPr id="170" name="Rectangle 169"/>
            <p:cNvSpPr/>
            <p:nvPr/>
          </p:nvSpPr>
          <p:spPr>
            <a:xfrm>
              <a:off x="8605745" y="2693119"/>
              <a:ext cx="828176" cy="301727"/>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CSA STAR</a:t>
              </a:r>
            </a:p>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Certification</a:t>
              </a:r>
            </a:p>
            <a:p>
              <a:pPr marL="0" marR="0" lvl="0" indent="0" algn="ctr" defTabSz="608913" rtl="0" eaLnBrk="1" fontAlgn="ctr"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71" name="Group 170"/>
          <p:cNvGrpSpPr/>
          <p:nvPr/>
        </p:nvGrpSpPr>
        <p:grpSpPr>
          <a:xfrm>
            <a:off x="11323288" y="1372567"/>
            <a:ext cx="849212" cy="924094"/>
            <a:chOff x="8601167" y="2088661"/>
            <a:chExt cx="832754" cy="906185"/>
          </a:xfrm>
        </p:grpSpPr>
        <p:pic>
          <p:nvPicPr>
            <p:cNvPr id="172" name="Picture 171"/>
            <p:cNvPicPr>
              <a:picLocks noChangeAspect="1"/>
            </p:cNvPicPr>
            <p:nvPr/>
          </p:nvPicPr>
          <p:blipFill>
            <a:blip r:embed="rId14"/>
            <a:stretch>
              <a:fillRect/>
            </a:stretch>
          </p:blipFill>
          <p:spPr>
            <a:xfrm>
              <a:off x="8601167" y="2088661"/>
              <a:ext cx="745906" cy="286011"/>
            </a:xfrm>
            <a:prstGeom prst="rect">
              <a:avLst/>
            </a:prstGeom>
          </p:spPr>
        </p:pic>
        <p:sp>
          <p:nvSpPr>
            <p:cNvPr id="174" name="Rectangle 173"/>
            <p:cNvSpPr/>
            <p:nvPr/>
          </p:nvSpPr>
          <p:spPr>
            <a:xfrm>
              <a:off x="8605745" y="2693119"/>
              <a:ext cx="828176" cy="301727"/>
            </a:xfrm>
            <a:prstGeom prst="rect">
              <a:avLst/>
            </a:prstGeom>
          </p:spPr>
          <p:txBody>
            <a:bodyPr wrap="none" lIns="0" tIns="0" rIns="0" bIns="0">
              <a:noAutofit/>
            </a:bodyPr>
            <a:lstStyle/>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CSA STAR</a:t>
              </a:r>
            </a:p>
            <a:p>
              <a:pPr marL="0" marR="0" lvl="0" indent="0" algn="ctr" defTabSz="608913"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Attestation</a:t>
              </a:r>
            </a:p>
            <a:p>
              <a:pPr marL="0" marR="0" lvl="0" indent="0" algn="ctr" defTabSz="608913" rtl="0" eaLnBrk="1" fontAlgn="ctr"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dirty="0">
                <a:ln>
                  <a:noFill/>
                </a:ln>
                <a:solidFill>
                  <a:srgbClr val="505050"/>
                </a:solidFill>
                <a:effectLst/>
                <a:uLnTx/>
                <a:uFillTx/>
                <a:latin typeface="Segoe UI"/>
                <a:ea typeface="+mn-ea"/>
                <a:cs typeface="+mn-cs"/>
              </a:endParaRPr>
            </a:p>
          </p:txBody>
        </p:sp>
      </p:grpSp>
      <p:pic>
        <p:nvPicPr>
          <p:cNvPr id="175" name="Picture 9" descr="https://hitrustalliance.net/content/uploads/2015/09/HiTrustLogo.pn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6358589" y="4408027"/>
            <a:ext cx="721211" cy="300712"/>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p:cNvSpPr/>
          <p:nvPr/>
        </p:nvSpPr>
        <p:spPr>
          <a:xfrm>
            <a:off x="6347290" y="4995532"/>
            <a:ext cx="756846" cy="255664"/>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Calibri"/>
                <a:ea typeface="+mn-ea"/>
                <a:cs typeface="+mn-cs"/>
              </a:rPr>
              <a:t>HITRUST</a:t>
            </a:r>
          </a:p>
        </p:txBody>
      </p:sp>
      <p:pic>
        <p:nvPicPr>
          <p:cNvPr id="88" name="Picture 87"/>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245993" y="4398101"/>
            <a:ext cx="720247" cy="288381"/>
          </a:xfrm>
          <a:prstGeom prst="rect">
            <a:avLst/>
          </a:prstGeom>
        </p:spPr>
      </p:pic>
      <p:sp>
        <p:nvSpPr>
          <p:cNvPr id="177" name="Rectangle 176"/>
          <p:cNvSpPr/>
          <p:nvPr/>
        </p:nvSpPr>
        <p:spPr>
          <a:xfrm>
            <a:off x="9068933" y="4914166"/>
            <a:ext cx="1093987" cy="414353"/>
          </a:xfrm>
          <a:prstGeom prst="rect">
            <a:avLst/>
          </a:prstGeom>
        </p:spPr>
        <p:txBody>
          <a:bodyPr wrap="squar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IG Toolkit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UK</a:t>
            </a:r>
          </a:p>
        </p:txBody>
      </p:sp>
      <p:pic>
        <p:nvPicPr>
          <p:cNvPr id="96" name="Picture 95"/>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2572154" y="5635582"/>
            <a:ext cx="758918" cy="758918"/>
          </a:xfrm>
          <a:prstGeom prst="rect">
            <a:avLst/>
          </a:prstGeom>
        </p:spPr>
      </p:pic>
      <p:sp>
        <p:nvSpPr>
          <p:cNvPr id="178" name="Rectangle 177"/>
          <p:cNvSpPr/>
          <p:nvPr/>
        </p:nvSpPr>
        <p:spPr>
          <a:xfrm>
            <a:off x="4889111" y="3416867"/>
            <a:ext cx="873248" cy="414295"/>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DoD DISA</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505050"/>
                </a:solidFill>
                <a:effectLst/>
                <a:uLnTx/>
                <a:uFillTx/>
                <a:latin typeface="Segoe UI"/>
                <a:ea typeface="+mn-ea"/>
                <a:cs typeface="+mn-cs"/>
              </a:rPr>
              <a:t>SRG Level 5</a:t>
            </a:r>
          </a:p>
        </p:txBody>
      </p:sp>
      <p:pic>
        <p:nvPicPr>
          <p:cNvPr id="179" name="Picture 17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5059781" y="2800294"/>
            <a:ext cx="511249" cy="510397"/>
          </a:xfrm>
          <a:prstGeom prst="rect">
            <a:avLst/>
          </a:prstGeom>
        </p:spPr>
      </p:pic>
    </p:spTree>
    <p:extLst>
      <p:ext uri="{BB962C8B-B14F-4D97-AF65-F5344CB8AC3E}">
        <p14:creationId xmlns:p14="http://schemas.microsoft.com/office/powerpoint/2010/main" val="285449926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190943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470" y="1863531"/>
            <a:ext cx="4098142" cy="1338603"/>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7343" dirty="0">
                <a:latin typeface="Segoe UI Light"/>
              </a:rPr>
              <a:t>Microsoft</a:t>
            </a:r>
          </a:p>
        </p:txBody>
      </p:sp>
      <p:pic>
        <p:nvPicPr>
          <p:cNvPr id="5" name="Picture 4" descr="http://upload.wikimedia.org/wikipedia/commons/thumb/f/f1/Heart_coraz%C3%B3n.svg/2000px-Heart_coraz%C3%B3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3660" y="1842989"/>
            <a:ext cx="1565877" cy="15658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24971" y="1863531"/>
            <a:ext cx="2443217" cy="1338603"/>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7343" dirty="0">
                <a:latin typeface="Segoe UI Light"/>
              </a:rPr>
              <a:t>Linux</a:t>
            </a:r>
          </a:p>
        </p:txBody>
      </p:sp>
      <p:grpSp>
        <p:nvGrpSpPr>
          <p:cNvPr id="2" name="Group 1"/>
          <p:cNvGrpSpPr/>
          <p:nvPr/>
        </p:nvGrpSpPr>
        <p:grpSpPr>
          <a:xfrm>
            <a:off x="4089973" y="3724968"/>
            <a:ext cx="4253247" cy="2508749"/>
            <a:chOff x="4009277" y="3652261"/>
            <a:chExt cx="4170229" cy="2459781"/>
          </a:xfrm>
        </p:grpSpPr>
        <p:sp>
          <p:nvSpPr>
            <p:cNvPr id="35" name="TextBox 34"/>
            <p:cNvSpPr txBox="1"/>
            <p:nvPr/>
          </p:nvSpPr>
          <p:spPr>
            <a:xfrm>
              <a:off x="5449525" y="4416029"/>
              <a:ext cx="1698067" cy="932243"/>
            </a:xfrm>
            <a:prstGeom prst="rect">
              <a:avLst/>
            </a:prstGeom>
            <a:noFill/>
          </p:spPr>
          <p:txBody>
            <a:bodyPr wrap="square" lIns="0" tIns="0" rIns="0" bIns="0" rtlCol="0">
              <a:spAutoFit/>
            </a:bodyPr>
            <a:lstStyle/>
            <a:p>
              <a:pPr algn="ctr" defTabSz="932563">
                <a:lnSpc>
                  <a:spcPct val="90000"/>
                </a:lnSpc>
                <a:spcAft>
                  <a:spcPts val="600"/>
                </a:spcAft>
                <a:defRPr/>
              </a:pPr>
              <a:r>
                <a:rPr lang="en-US" sz="6731" b="1" dirty="0">
                  <a:latin typeface="Segoe UI Light" panose="020B0502040204020203" pitchFamily="34" charset="0"/>
                  <a:cs typeface="Segoe UI Light" panose="020B0502040204020203" pitchFamily="34" charset="0"/>
                </a:rPr>
                <a:t>33</a:t>
              </a:r>
              <a:r>
                <a:rPr lang="en-US" sz="4896" b="1" dirty="0">
                  <a:latin typeface="Segoe UI Light" panose="020B0502040204020203" pitchFamily="34" charset="0"/>
                  <a:cs typeface="Segoe UI Light" panose="020B0502040204020203" pitchFamily="34" charset="0"/>
                </a:rPr>
                <a:t>%</a:t>
              </a:r>
              <a:endParaRPr lang="en-US" sz="6731" b="1" dirty="0">
                <a:latin typeface="Segoe UI Light" panose="020B0502040204020203" pitchFamily="34" charset="0"/>
                <a:cs typeface="Segoe UI Light" panose="020B0502040204020203" pitchFamily="34" charset="0"/>
              </a:endParaRPr>
            </a:p>
          </p:txBody>
        </p:sp>
        <p:sp>
          <p:nvSpPr>
            <p:cNvPr id="36" name="TextBox 35"/>
            <p:cNvSpPr txBox="1"/>
            <p:nvPr/>
          </p:nvSpPr>
          <p:spPr>
            <a:xfrm>
              <a:off x="4417612" y="5302169"/>
              <a:ext cx="3761894" cy="666364"/>
            </a:xfrm>
            <a:prstGeom prst="rect">
              <a:avLst/>
            </a:prstGeom>
            <a:noFill/>
          </p:spPr>
          <p:txBody>
            <a:bodyPr wrap="square" lIns="182854" tIns="146283" rIns="182854" bIns="146283" rtlCol="0">
              <a:spAutoFit/>
            </a:bodyPr>
            <a:lstStyle/>
            <a:p>
              <a:pPr defTabSz="932563">
                <a:spcAft>
                  <a:spcPts val="600"/>
                </a:spcAft>
                <a:defRPr/>
              </a:pPr>
              <a:r>
                <a:rPr lang="en-US" sz="2448" dirty="0">
                  <a:latin typeface="Segoe UI Semilight" panose="020B0402040204020203" pitchFamily="34" charset="0"/>
                  <a:cs typeface="Segoe UI Semilight" panose="020B0402040204020203" pitchFamily="34" charset="0"/>
                </a:rPr>
                <a:t>of Azure VMs run Linux</a:t>
              </a:r>
            </a:p>
          </p:txBody>
        </p:sp>
        <p:sp>
          <p:nvSpPr>
            <p:cNvPr id="9" name="Freeform 5"/>
            <p:cNvSpPr>
              <a:spLocks/>
            </p:cNvSpPr>
            <p:nvPr/>
          </p:nvSpPr>
          <p:spPr bwMode="auto">
            <a:xfrm>
              <a:off x="4009277" y="3652261"/>
              <a:ext cx="4170229" cy="2459781"/>
            </a:xfrm>
            <a:custGeom>
              <a:avLst/>
              <a:gdLst>
                <a:gd name="T0" fmla="*/ 593 w 709"/>
                <a:gd name="T1" fmla="*/ 166 h 417"/>
                <a:gd name="T2" fmla="*/ 594 w 709"/>
                <a:gd name="T3" fmla="*/ 157 h 417"/>
                <a:gd name="T4" fmla="*/ 436 w 709"/>
                <a:gd name="T5" fmla="*/ 0 h 417"/>
                <a:gd name="T6" fmla="*/ 293 w 709"/>
                <a:gd name="T7" fmla="*/ 92 h 417"/>
                <a:gd name="T8" fmla="*/ 214 w 709"/>
                <a:gd name="T9" fmla="*/ 64 h 417"/>
                <a:gd name="T10" fmla="*/ 92 w 709"/>
                <a:gd name="T11" fmla="*/ 185 h 417"/>
                <a:gd name="T12" fmla="*/ 95 w 709"/>
                <a:gd name="T13" fmla="*/ 212 h 417"/>
                <a:gd name="T14" fmla="*/ 0 w 709"/>
                <a:gd name="T15" fmla="*/ 311 h 417"/>
                <a:gd name="T16" fmla="*/ 101 w 709"/>
                <a:gd name="T17" fmla="*/ 417 h 417"/>
                <a:gd name="T18" fmla="*/ 103 w 709"/>
                <a:gd name="T19" fmla="*/ 417 h 417"/>
                <a:gd name="T20" fmla="*/ 586 w 709"/>
                <a:gd name="T21" fmla="*/ 417 h 417"/>
                <a:gd name="T22" fmla="*/ 709 w 709"/>
                <a:gd name="T23" fmla="*/ 292 h 417"/>
                <a:gd name="T24" fmla="*/ 593 w 709"/>
                <a:gd name="T25" fmla="*/ 16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417">
                  <a:moveTo>
                    <a:pt x="593" y="166"/>
                  </a:moveTo>
                  <a:cubicBezTo>
                    <a:pt x="593" y="164"/>
                    <a:pt x="594" y="160"/>
                    <a:pt x="594" y="157"/>
                  </a:cubicBezTo>
                  <a:cubicBezTo>
                    <a:pt x="594" y="70"/>
                    <a:pt x="523" y="0"/>
                    <a:pt x="436" y="0"/>
                  </a:cubicBezTo>
                  <a:cubicBezTo>
                    <a:pt x="372" y="0"/>
                    <a:pt x="317" y="37"/>
                    <a:pt x="293" y="92"/>
                  </a:cubicBezTo>
                  <a:cubicBezTo>
                    <a:pt x="271" y="75"/>
                    <a:pt x="245" y="64"/>
                    <a:pt x="214" y="64"/>
                  </a:cubicBezTo>
                  <a:cubicBezTo>
                    <a:pt x="146" y="64"/>
                    <a:pt x="92" y="118"/>
                    <a:pt x="92" y="185"/>
                  </a:cubicBezTo>
                  <a:cubicBezTo>
                    <a:pt x="92" y="195"/>
                    <a:pt x="94" y="204"/>
                    <a:pt x="95" y="212"/>
                  </a:cubicBezTo>
                  <a:cubicBezTo>
                    <a:pt x="43" y="216"/>
                    <a:pt x="0" y="257"/>
                    <a:pt x="0" y="311"/>
                  </a:cubicBezTo>
                  <a:cubicBezTo>
                    <a:pt x="0" y="368"/>
                    <a:pt x="44" y="401"/>
                    <a:pt x="101" y="417"/>
                  </a:cubicBezTo>
                  <a:cubicBezTo>
                    <a:pt x="103" y="417"/>
                    <a:pt x="103" y="417"/>
                    <a:pt x="103" y="417"/>
                  </a:cubicBezTo>
                  <a:cubicBezTo>
                    <a:pt x="586" y="417"/>
                    <a:pt x="586" y="417"/>
                    <a:pt x="586" y="417"/>
                  </a:cubicBezTo>
                  <a:cubicBezTo>
                    <a:pt x="654" y="417"/>
                    <a:pt x="709" y="360"/>
                    <a:pt x="709" y="292"/>
                  </a:cubicBezTo>
                  <a:cubicBezTo>
                    <a:pt x="709" y="226"/>
                    <a:pt x="658" y="169"/>
                    <a:pt x="593" y="166"/>
                  </a:cubicBezTo>
                  <a:close/>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632">
                <a:solidFill>
                  <a:srgbClr val="FFFFFF"/>
                </a:solidFill>
                <a:latin typeface="Segoe UI"/>
              </a:endParaRPr>
            </a:p>
          </p:txBody>
        </p:sp>
      </p:grpSp>
    </p:spTree>
    <p:extLst>
      <p:ext uri="{BB962C8B-B14F-4D97-AF65-F5344CB8AC3E}">
        <p14:creationId xmlns:p14="http://schemas.microsoft.com/office/powerpoint/2010/main" val="191716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ILL_Template_16x9.potx" id="{1C5078FA-95B8-4616-A0C6-AFB4748A3935}" vid="{80A546A0-11E4-435A-80FA-43BD781D1F10}"/>
    </a:ext>
  </a:extLst>
</a:theme>
</file>

<file path=ppt/theme/theme2.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ILL_Template_16x9.potx" id="{1C5078FA-95B8-4616-A0C6-AFB4748A3935}" vid="{533DA0F3-E32F-4EDF-AA4D-7D5E6A1DF449}"/>
    </a:ext>
  </a:extLst>
</a:theme>
</file>

<file path=ppt/theme/theme3.xml><?xml version="1.0" encoding="utf-8"?>
<a:theme xmlns:a="http://schemas.openxmlformats.org/drawingml/2006/main" name="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4.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2017-07-17T00:00:00+00:00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e349cd3f156b4e7d8653c9cd4f2d8fb4>
    <TaxCatchAll xmlns="230e9df3-be65-4c73-a93b-d1236ebd677e">
      <Value>83</Value>
      <Value>79</Value>
      <Value>84</Value>
    </TaxCatchAll>
    <Event_x0020_End_x0020_Date xmlns="04e01bb1-6d80-42e9-ae53-416b1e8aa845">2017-07-21T00:00:00+00:00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355ce9576f7a92f8d4d46ab889b85f4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05421a4bda85fdc4960651f831657982"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889e55c-35cf-43c7-aaf4-cf2500919dd8"/>
    <ds:schemaRef ds:uri="04e01bb1-6d80-42e9-ae53-416b1e8aa845"/>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9B5D5856-8F3D-46FB-B25A-89457D3DB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Microsoft_Ready_ILL_Template_16x9</Template>
  <TotalTime>8162</TotalTime>
  <Words>9695</Words>
  <Application>Microsoft Office PowerPoint</Application>
  <PresentationFormat>Custom</PresentationFormat>
  <Paragraphs>1470</Paragraphs>
  <Slides>81</Slides>
  <Notes>81</Notes>
  <HiddenSlides>0</HiddenSlides>
  <MMClips>0</MMClips>
  <ScaleCrop>false</ScaleCrop>
  <HeadingPairs>
    <vt:vector size="8" baseType="variant">
      <vt:variant>
        <vt:lpstr>Fonts Used</vt:lpstr>
      </vt:variant>
      <vt:variant>
        <vt:i4>22</vt:i4>
      </vt:variant>
      <vt:variant>
        <vt:lpstr>Theme</vt:lpstr>
      </vt:variant>
      <vt:variant>
        <vt:i4>6</vt:i4>
      </vt:variant>
      <vt:variant>
        <vt:lpstr>Embedded OLE Servers</vt:lpstr>
      </vt:variant>
      <vt:variant>
        <vt:i4>1</vt:i4>
      </vt:variant>
      <vt:variant>
        <vt:lpstr>Slide Titles</vt:lpstr>
      </vt:variant>
      <vt:variant>
        <vt:i4>81</vt:i4>
      </vt:variant>
    </vt:vector>
  </HeadingPairs>
  <TitlesOfParts>
    <vt:vector size="110" baseType="lpstr">
      <vt:lpstr>ＭＳ Ｐゴシック</vt:lpstr>
      <vt:lpstr>ＭＳ Ｐゴシック</vt:lpstr>
      <vt:lpstr>Arial</vt:lpstr>
      <vt:lpstr>Arial Unicode MS</vt:lpstr>
      <vt:lpstr>Calibri</vt:lpstr>
      <vt:lpstr>Consolas</vt:lpstr>
      <vt:lpstr>Courier New</vt:lpstr>
      <vt:lpstr>Segoe</vt:lpstr>
      <vt:lpstr>Segoe Light</vt:lpstr>
      <vt:lpstr>Segoe Pro</vt:lpstr>
      <vt:lpstr>Segoe Pro Display</vt:lpstr>
      <vt:lpstr>Segoe Pro Display Light</vt:lpstr>
      <vt:lpstr>Segoe Pro Light</vt:lpstr>
      <vt:lpstr>Segoe UI</vt:lpstr>
      <vt:lpstr>Segoe UI Black</vt:lpstr>
      <vt:lpstr>Segoe UI Historic</vt:lpstr>
      <vt:lpstr>Segoe UI Light</vt:lpstr>
      <vt:lpstr>Segoe UI Semibold</vt:lpstr>
      <vt:lpstr>Segoe UI Semilight</vt:lpstr>
      <vt:lpstr>Symbol</vt:lpstr>
      <vt:lpstr>Times New Roman</vt:lpstr>
      <vt:lpstr>Wingdings</vt:lpstr>
      <vt:lpstr>5-50113_Microsoft_Ready_Light_Template</vt:lpstr>
      <vt:lpstr>5-50113_Microsoft_Ready_Dark_Template</vt:lpstr>
      <vt:lpstr>5-50057_TechSummit_FY17_Light</vt:lpstr>
      <vt:lpstr>4_BUILD CHARCOAL BACKGROUND</vt:lpstr>
      <vt:lpstr>5-50090_S4_Q3_FY17_Dark_Template</vt:lpstr>
      <vt:lpstr>Windows Azure</vt:lpstr>
      <vt:lpstr>think-cell Slide</vt:lpstr>
      <vt:lpstr>Azure Big Compute Hackfest:   Building next generation compute intensive applications with Microsoft Azure</vt:lpstr>
      <vt:lpstr>Workshop Agenda</vt:lpstr>
      <vt:lpstr>Azure Introduction</vt:lpstr>
      <vt:lpstr>PowerPoint Presentation</vt:lpstr>
      <vt:lpstr>PowerPoint Presentation</vt:lpstr>
      <vt:lpstr>Core services of Azure IaaS </vt:lpstr>
      <vt:lpstr>PowerPoint Presentation</vt:lpstr>
      <vt:lpstr>PowerPoint Presentation</vt:lpstr>
      <vt:lpstr>PowerPoint Presentation</vt:lpstr>
      <vt:lpstr>Azure is an open cloud</vt:lpstr>
      <vt:lpstr>PowerPoint Presentation</vt:lpstr>
      <vt:lpstr>Big Compute on Azure Overview</vt:lpstr>
      <vt:lpstr>WHAT IS AZURE BIG COMPUTE?</vt:lpstr>
      <vt:lpstr>On-premises HPC </vt:lpstr>
      <vt:lpstr>Challenges with  on-premises HPC </vt:lpstr>
      <vt:lpstr>PowerPoint Presentation</vt:lpstr>
      <vt:lpstr>PowerPoint Presentation</vt:lpstr>
      <vt:lpstr>What is HPC all about?</vt:lpstr>
      <vt:lpstr>Two main types of HPC workloads</vt:lpstr>
      <vt:lpstr>Azure HPC building blocks</vt:lpstr>
      <vt:lpstr>Azure Marketplace: HPC applications on Demand</vt:lpstr>
      <vt:lpstr>PowerPoint Presentation</vt:lpstr>
      <vt:lpstr>Hardware capabilities</vt:lpstr>
      <vt:lpstr>Next-Gen Roadmap Compute Virtual Machines (NC_v2)</vt:lpstr>
      <vt:lpstr>PowerPoint Presentation</vt:lpstr>
      <vt:lpstr>Azure = True HPC on the cloud</vt:lpstr>
      <vt:lpstr>Why InfiniBand RDMA matters?</vt:lpstr>
      <vt:lpstr>Architectures</vt:lpstr>
      <vt:lpstr>Cloud burst: Using Azure IaaS</vt:lpstr>
      <vt:lpstr>Cloud clusters: Using Azure IaaS</vt:lpstr>
      <vt:lpstr>Cloud Workstations: Using Azure IaaS</vt:lpstr>
      <vt:lpstr>Azure Big Compute Architecture</vt:lpstr>
      <vt:lpstr>Networking</vt:lpstr>
      <vt:lpstr>PowerPoint Presentation</vt:lpstr>
      <vt:lpstr>Storage</vt:lpstr>
      <vt:lpstr>Azure Storage Infrastructure</vt:lpstr>
      <vt:lpstr>Azure storage services</vt:lpstr>
      <vt:lpstr>Shared Storage: Lustre, Bee-GFS or NFS</vt:lpstr>
      <vt:lpstr>Intel Cloud Edition for Lustre* Architecture on Azure</vt:lpstr>
      <vt:lpstr>Compare to Azure Storage</vt:lpstr>
      <vt:lpstr>Microsoft Azure Enterprise NFS Service, Powered by NetApp</vt:lpstr>
      <vt:lpstr>Overview of Hands-on Workshop</vt:lpstr>
      <vt:lpstr>Workshop environment</vt:lpstr>
      <vt:lpstr>Definitions</vt:lpstr>
      <vt:lpstr>Prerequisites for running MPI jobs on Azure https://docs.microsoft.com/en-us/azure/virtual-machines/linux/classic/rdma-cluster </vt:lpstr>
      <vt:lpstr>Before Managed Disks</vt:lpstr>
      <vt:lpstr>With Managed Disks</vt:lpstr>
      <vt:lpstr>PowerPoint Presentation</vt:lpstr>
      <vt:lpstr>Deployment Methods</vt:lpstr>
      <vt:lpstr>Resource Groups</vt:lpstr>
      <vt:lpstr>Deployment Options</vt:lpstr>
      <vt:lpstr>ARM Templates</vt:lpstr>
      <vt:lpstr>ARM Templates</vt:lpstr>
      <vt:lpstr>Github Repositories for Big Compute Environments</vt:lpstr>
      <vt:lpstr>Azure Portal / Cloud Shell</vt:lpstr>
      <vt:lpstr>PowerPoint Presentation</vt:lpstr>
      <vt:lpstr>Azure Batch Scenarios</vt:lpstr>
      <vt:lpstr>PowerPoint Presentation</vt:lpstr>
      <vt:lpstr>Task Execution Pattern on Azure</vt:lpstr>
      <vt:lpstr>Azure Batch: Job Scheduling as a Service</vt:lpstr>
      <vt:lpstr>Batch Developer flow</vt:lpstr>
      <vt:lpstr>Elasticity &amp; Scale</vt:lpstr>
      <vt:lpstr>New: Low-Priority VM’s</vt:lpstr>
      <vt:lpstr>Azure Batch Support for Low-Priority</vt:lpstr>
      <vt:lpstr>PowerPoint Presentation</vt:lpstr>
      <vt:lpstr>Low Priority VMs – Use Case</vt:lpstr>
      <vt:lpstr>Example Use Case – Azure Media Services</vt:lpstr>
      <vt:lpstr>PowerPoint Presentation</vt:lpstr>
      <vt:lpstr>Batch Opportunities in Addition to “HPC”</vt:lpstr>
      <vt:lpstr>Doing Things with Batch</vt:lpstr>
      <vt:lpstr>New: Azure Batch AI Training</vt:lpstr>
      <vt:lpstr>Train and Deploy Custom AI End-to-End</vt:lpstr>
      <vt:lpstr>Batch Rendering</vt:lpstr>
      <vt:lpstr>doAzureParallel</vt:lpstr>
      <vt:lpstr>Batch Shipyard</vt:lpstr>
      <vt:lpstr>Major Batch Shipyard Features</vt:lpstr>
      <vt:lpstr>PowerPoint Presentation</vt:lpstr>
      <vt:lpstr>Data Movement and Patterns</vt:lpstr>
      <vt:lpstr>Pricing Models</vt:lpstr>
      <vt:lpstr>Q&amp;A</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Steve Roach</dc:creator>
  <cp:keywords>Microsoft Ready</cp:keywords>
  <dc:description>Template: Mitchell Derrey, Silver Fox Productions_x000d_
Formatting: _x000d_
Audience Type:</dc:description>
  <cp:lastModifiedBy>Steve Roach</cp:lastModifiedBy>
  <cp:revision>69</cp:revision>
  <dcterms:created xsi:type="dcterms:W3CDTF">2017-06-29T18:05:03Z</dcterms:created>
  <dcterms:modified xsi:type="dcterms:W3CDTF">2017-10-18T18:49:32Z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84;#Las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TaxKeyword">
    <vt:lpwstr>79;#Microsoft Ready|3ca26e5f-dc1b-4496-bbb3-9dc6901a235f</vt:lpwstr>
  </property>
  <property fmtid="{D5CDD505-2E9C-101B-9397-08002B2CF9AE}" pid="12" name="Audience1">
    <vt:lpwstr/>
  </property>
  <property fmtid="{D5CDD505-2E9C-101B-9397-08002B2CF9AE}" pid="13" name="Event Name">
    <vt:lpwstr>83;#Microsoft Ready|3ca26e5f-dc1b-4496-bbb3-9dc6901a235f</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sroach@microsoft.com</vt:lpwstr>
  </property>
  <property fmtid="{D5CDD505-2E9C-101B-9397-08002B2CF9AE}" pid="18" name="MSIP_Label_f42aa342-8706-4288-bd11-ebb85995028c_SetDate">
    <vt:lpwstr>2017-10-04T18:03:34.1677823-07:00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